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38449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0" y="-2382"/>
            <a:ext cx="9144000" cy="15748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752600" y="0"/>
            <a:ext cx="7391400" cy="1570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300"/>
              </a:spcBef>
              <a:buChar char="–"/>
              <a:defRPr sz="1600"/>
            </a:lvl2pPr>
            <a:lvl3pPr marL="1183639" indent="-228600">
              <a:spcBef>
                <a:spcPts val="300"/>
              </a:spcBef>
              <a:defRPr sz="1400"/>
            </a:lvl3pPr>
            <a:lvl4pPr marL="1640839" indent="-228600">
              <a:spcBef>
                <a:spcPts val="300"/>
              </a:spcBef>
              <a:buChar char="–"/>
              <a:defRPr sz="1200"/>
            </a:lvl4pPr>
            <a:lvl5pPr marL="2098039" indent="-228600">
              <a:spcBef>
                <a:spcPts val="300"/>
              </a:spcBef>
              <a:buChar char="»"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530766" y="6397625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marL="40639" marR="40639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40639" marR="40639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40639" marR="40639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40639" marR="40639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40639" marR="40639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40639" marR="40639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40639" marR="40639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40639" marR="40639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40639" marR="40639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19308" marR="40639" indent="-32146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48954" marR="40639" indent="-293914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55139" marR="40639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12339" marR="40639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12339" marR="40639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12339" marR="40639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12339" marR="40639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12339" marR="40639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7B1142"/>
        </a:buClr>
        <a:buSzPct val="100000"/>
        <a:buFont typeface="Verdana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31" name="Shape 31"/>
          <p:cNvSpPr/>
          <p:nvPr/>
        </p:nvSpPr>
        <p:spPr>
          <a:xfrm>
            <a:off x="539750" y="4406900"/>
            <a:ext cx="8064500" cy="191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0" algn="ctr">
              <a:spcBef>
                <a:spcPts val="400"/>
              </a:spcBef>
              <a:buClr>
                <a:srgbClr val="7B1142"/>
              </a:buClr>
              <a:buFont typeface="Verdana"/>
              <a:defRPr sz="3000"/>
            </a:pPr>
            <a:r>
              <a:t>Location</a:t>
            </a:r>
          </a:p>
          <a:p>
            <a:pPr marL="0" algn="ctr">
              <a:spcBef>
                <a:spcPts val="400"/>
              </a:spcBef>
              <a:buClr>
                <a:srgbClr val="7B1142"/>
              </a:buClr>
              <a:buFont typeface="Verdana"/>
              <a:defRPr sz="2400"/>
            </a:pPr>
            <a:endParaRPr/>
          </a:p>
          <a:p>
            <a:pPr marL="0" algn="ctr">
              <a:spcBef>
                <a:spcPts val="400"/>
              </a:spcBef>
              <a:buClr>
                <a:srgbClr val="7B1142"/>
              </a:buClr>
              <a:buFont typeface="Verdana"/>
              <a:defRPr sz="2400"/>
            </a:pPr>
            <a:r>
              <a:t>Your name</a:t>
            </a:r>
          </a:p>
          <a:p>
            <a:pPr marL="0" algn="ctr">
              <a:spcBef>
                <a:spcPts val="400"/>
              </a:spcBef>
              <a:buClr>
                <a:srgbClr val="7B1142"/>
              </a:buClr>
              <a:buFont typeface="Verdana"/>
              <a:defRPr sz="2400"/>
            </a:pPr>
            <a:r>
              <a:t>Licensed Human Element Practitioner™</a:t>
            </a:r>
          </a:p>
        </p:txBody>
      </p:sp>
      <p:sp>
        <p:nvSpPr>
          <p:cNvPr id="32" name="Shape 32"/>
          <p:cNvSpPr/>
          <p:nvPr/>
        </p:nvSpPr>
        <p:spPr>
          <a:xfrm>
            <a:off x="203200" y="2324100"/>
            <a:ext cx="8737600" cy="224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457200">
              <a:defRPr sz="3800" b="1">
                <a:uFillTx/>
              </a:defRPr>
            </a:lvl1pPr>
          </a:lstStyle>
          <a:p>
            <a:r>
              <a:t>The Truth Option</a:t>
            </a:r>
          </a:p>
        </p:txBody>
      </p:sp>
      <p:pic>
        <p:nvPicPr>
          <p:cNvPr id="33" name="image.png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63900" y="596900"/>
            <a:ext cx="2616200" cy="1435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91" name="Shape 91"/>
          <p:cNvSpPr/>
          <p:nvPr/>
        </p:nvSpPr>
        <p:spPr>
          <a:xfrm>
            <a:off x="457200" y="419100"/>
            <a:ext cx="8229600" cy="593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6400"/>
            </a:pPr>
            <a:r>
              <a:rPr b="1" dirty="0"/>
              <a:t>Telling my Truth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2400"/>
            </a:pPr>
            <a:endParaRPr b="1" dirty="0"/>
          </a:p>
          <a:p>
            <a:pPr indent="3175" algn="ctr">
              <a:spcBef>
                <a:spcPts val="2100"/>
              </a:spcBef>
              <a:buClr>
                <a:srgbClr val="4F3B90"/>
              </a:buClr>
              <a:buFont typeface="Verdana"/>
              <a:defRPr sz="4800"/>
            </a:pPr>
            <a:r>
              <a:rPr dirty="0"/>
              <a:t>Feeling</a:t>
            </a:r>
          </a:p>
          <a:p>
            <a:pPr indent="3175" algn="ctr">
              <a:spcBef>
                <a:spcPts val="2100"/>
              </a:spcBef>
              <a:buClr>
                <a:srgbClr val="4F3B90"/>
              </a:buClr>
              <a:buFont typeface="Verdana"/>
              <a:defRPr sz="4800"/>
            </a:pPr>
            <a:r>
              <a:rPr dirty="0"/>
              <a:t>What I want</a:t>
            </a:r>
          </a:p>
          <a:p>
            <a:pPr indent="3175" algn="ctr">
              <a:spcBef>
                <a:spcPts val="2100"/>
              </a:spcBef>
              <a:buClr>
                <a:srgbClr val="4F3B90"/>
              </a:buClr>
              <a:buFont typeface="Verdana"/>
              <a:defRPr sz="4800"/>
            </a:pPr>
            <a:r>
              <a:rPr dirty="0"/>
              <a:t>Why (if needed)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5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5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95" name="Shape 95"/>
          <p:cNvSpPr/>
          <p:nvPr/>
        </p:nvSpPr>
        <p:spPr>
          <a:xfrm>
            <a:off x="0" y="-2382"/>
            <a:ext cx="9144000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300"/>
              </a:spcBef>
              <a:buClr>
                <a:srgbClr val="000000"/>
              </a:buClr>
              <a:buFont typeface="Verdana"/>
              <a:defRPr sz="4800" b="1"/>
            </a:lvl1pPr>
          </a:lstStyle>
          <a:p>
            <a:r>
              <a:t>Levels of Openness</a:t>
            </a:r>
          </a:p>
        </p:txBody>
      </p:sp>
      <p:sp>
        <p:nvSpPr>
          <p:cNvPr id="6" name="Shape 75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5257800"/>
          </a:xfrm>
          <a:prstGeom prst="rect">
            <a:avLst/>
          </a:prstGeom>
        </p:spPr>
        <p:txBody>
          <a:bodyPr/>
          <a:lstStyle/>
          <a:p>
            <a:pPr marL="40640" indent="0" fontAlgn="t">
              <a:lnSpc>
                <a:spcPct val="120000"/>
              </a:lnSpc>
              <a:buNone/>
            </a:pPr>
            <a:r>
              <a:rPr lang="en-US" sz="3400" dirty="0">
                <a:solidFill>
                  <a:srgbClr val="000090"/>
                </a:solidFill>
              </a:rPr>
              <a:t>-</a:t>
            </a:r>
            <a:r>
              <a:rPr lang="en-US" sz="3400" dirty="0" smtClean="0">
                <a:solidFill>
                  <a:srgbClr val="000090"/>
                </a:solidFill>
              </a:rPr>
              <a:t>1	(Unaware)</a:t>
            </a:r>
          </a:p>
          <a:p>
            <a:pPr marL="40640" indent="0" fontAlgn="t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000090"/>
                </a:solidFill>
              </a:rPr>
              <a:t>0	(Withholding)</a:t>
            </a:r>
          </a:p>
          <a:p>
            <a:pPr marL="40640" indent="0" fontAlgn="t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CC0000"/>
                </a:solidFill>
              </a:rPr>
              <a:t>1	</a:t>
            </a:r>
            <a:r>
              <a:rPr lang="en-US" sz="3400" i="1" dirty="0" smtClean="0">
                <a:solidFill>
                  <a:srgbClr val="CC0000"/>
                </a:solidFill>
              </a:rPr>
              <a:t>“You are…”</a:t>
            </a:r>
            <a:endParaRPr lang="en-US" sz="3400" dirty="0" smtClean="0">
              <a:solidFill>
                <a:srgbClr val="CC0000"/>
              </a:solidFill>
            </a:endParaRPr>
          </a:p>
          <a:p>
            <a:pPr marL="40640" indent="0" fontAlgn="t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CC0000"/>
                </a:solidFill>
              </a:rPr>
              <a:t>2	</a:t>
            </a:r>
            <a:r>
              <a:rPr lang="en-US" sz="3400" i="1" dirty="0" smtClean="0">
                <a:solidFill>
                  <a:srgbClr val="CC0000"/>
                </a:solidFill>
              </a:rPr>
              <a:t>“Toward you I feel…”</a:t>
            </a:r>
            <a:endParaRPr lang="en-US" sz="3400" dirty="0" smtClean="0">
              <a:solidFill>
                <a:srgbClr val="CC0000"/>
              </a:solidFill>
            </a:endParaRPr>
          </a:p>
          <a:p>
            <a:pPr marL="40640" indent="0" fontAlgn="t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CC0000"/>
                </a:solidFill>
              </a:rPr>
              <a:t>3	</a:t>
            </a:r>
            <a:r>
              <a:rPr lang="en-US" sz="3400" i="1" dirty="0" smtClean="0">
                <a:solidFill>
                  <a:srgbClr val="CC0000"/>
                </a:solidFill>
              </a:rPr>
              <a:t>“Because you…”</a:t>
            </a:r>
            <a:endParaRPr lang="en-US" sz="3400" dirty="0" smtClean="0">
              <a:solidFill>
                <a:srgbClr val="CC0000"/>
              </a:solidFill>
            </a:endParaRPr>
          </a:p>
          <a:p>
            <a:pPr marL="40640" indent="0" fontAlgn="t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4	</a:t>
            </a:r>
            <a:r>
              <a:rPr lang="en-US" sz="3400" i="1" dirty="0" smtClean="0">
                <a:solidFill>
                  <a:srgbClr val="008000"/>
                </a:solidFill>
              </a:rPr>
              <a:t>“I imagine you feel I…”</a:t>
            </a:r>
            <a:endParaRPr lang="en-US" sz="3400" dirty="0" smtClean="0">
              <a:solidFill>
                <a:srgbClr val="008000"/>
              </a:solidFill>
            </a:endParaRPr>
          </a:p>
          <a:p>
            <a:pPr marL="40640" indent="0" fontAlgn="t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5	</a:t>
            </a:r>
            <a:r>
              <a:rPr lang="en-US" sz="3400" i="1" dirty="0" smtClean="0">
                <a:solidFill>
                  <a:srgbClr val="008000"/>
                </a:solidFill>
              </a:rPr>
              <a:t>“I fear I am…”</a:t>
            </a:r>
            <a:endParaRPr lang="en-US" sz="3400" dirty="0" smtClean="0">
              <a:solidFill>
                <a:srgbClr val="008000"/>
              </a:solidFill>
            </a:endParaRPr>
          </a:p>
          <a:p>
            <a:pPr marL="40640" indent="0" algn="ctr">
              <a:spcBef>
                <a:spcPts val="1100"/>
              </a:spcBef>
              <a:buSzTx/>
              <a:buNone/>
              <a:defRPr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pPr>
            <a:endParaRPr sz="3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97"/>
          <p:cNvGraphicFramePr/>
          <p:nvPr/>
        </p:nvGraphicFramePr>
        <p:xfrm>
          <a:off x="927100" y="2069082"/>
          <a:ext cx="7277100" cy="270510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1819275"/>
                <a:gridCol w="1819275"/>
                <a:gridCol w="1819275"/>
                <a:gridCol w="1819275"/>
              </a:tblGrid>
              <a:tr h="1701800">
                <a:tc>
                  <a:txBody>
                    <a:bodyPr/>
                    <a:lstStyle/>
                    <a:p>
                      <a:pPr marL="383540" marR="40639" indent="-342900" algn="l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Myriad Pro Semibold"/>
                          <a:ea typeface="Myriad Pro Semibold"/>
                          <a:cs typeface="Myriad Pro Semibold"/>
                          <a:sym typeface="Myriad Pro Semibold"/>
                        </a:rPr>
                        <a:t>Feelings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00675B"/>
                    </a:solidFill>
                  </a:tcPr>
                </a:tc>
                <a:tc>
                  <a:txBody>
                    <a:bodyPr/>
                    <a:lstStyle/>
                    <a:p>
                      <a:pPr marL="383540" marR="40639" indent="-342900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>
                          <a:uFill>
                            <a:solidFill>
                              <a:srgbClr val="000000"/>
                            </a:solidFill>
                          </a:uFill>
                          <a:latin typeface="Myriad Pro"/>
                          <a:ea typeface="Myriad Pro"/>
                          <a:cs typeface="Myriad Pro"/>
                          <a:sym typeface="Myriad Pro"/>
                        </a:rPr>
                        <a:t>Significance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BCDDDC"/>
                    </a:solidFill>
                  </a:tcPr>
                </a:tc>
                <a:tc>
                  <a:txBody>
                    <a:bodyPr/>
                    <a:lstStyle/>
                    <a:p>
                      <a:pPr marL="383540" marR="40639" indent="-342900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 spc="-19">
                          <a:uFill>
                            <a:solidFill>
                              <a:srgbClr val="000000"/>
                            </a:solidFill>
                          </a:uFill>
                          <a:latin typeface="Myriad Pro"/>
                          <a:ea typeface="Myriad Pro"/>
                          <a:cs typeface="Myriad Pro"/>
                          <a:sym typeface="Myriad Pro"/>
                        </a:rPr>
                        <a:t>Competence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BCDDDC"/>
                    </a:solidFill>
                  </a:tcPr>
                </a:tc>
                <a:tc>
                  <a:txBody>
                    <a:bodyPr/>
                    <a:lstStyle/>
                    <a:p>
                      <a:pPr marL="383540" marR="40639" indent="-342900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>
                          <a:uFill>
                            <a:solidFill>
                              <a:srgbClr val="000000"/>
                            </a:solidFill>
                          </a:uFill>
                          <a:latin typeface="Myriad Pro"/>
                          <a:ea typeface="Myriad Pro"/>
                          <a:cs typeface="Myriad Pro"/>
                          <a:sym typeface="Myriad Pro"/>
                        </a:rPr>
                        <a:t>Likability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BCDDDC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61046" marR="40639" indent="0" algn="l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Myriad Pro Semibold"/>
                          <a:ea typeface="Myriad Pro Semibold"/>
                          <a:cs typeface="Myriad Pro Semibold"/>
                          <a:sym typeface="Myriad Pro Semibold"/>
                        </a:rPr>
                        <a:t>Interpersonal Fear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D9205"/>
                    </a:solidFill>
                  </a:tcPr>
                </a:tc>
                <a:tc>
                  <a:txBody>
                    <a:bodyPr/>
                    <a:lstStyle/>
                    <a:p>
                      <a:pPr marR="40639" indent="1229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>
                          <a:uFill>
                            <a:solidFill>
                              <a:srgbClr val="000000"/>
                            </a:solidFill>
                          </a:uFill>
                          <a:latin typeface="Myriad Pro"/>
                          <a:ea typeface="Myriad Pro"/>
                          <a:cs typeface="Myriad Pro"/>
                          <a:sym typeface="Myriad Pro"/>
                        </a:rPr>
                        <a:t>Ignored/Abandoned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FF2DF"/>
                    </a:solidFill>
                  </a:tcPr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>
                          <a:uFill>
                            <a:solidFill>
                              <a:srgbClr val="000000"/>
                            </a:solidFill>
                          </a:uFill>
                          <a:latin typeface="Myriad Pro"/>
                          <a:ea typeface="Myriad Pro"/>
                          <a:cs typeface="Myriad Pro"/>
                          <a:sym typeface="Myriad Pro"/>
                        </a:rPr>
                        <a:t>Humiliated/Embarrassed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FF2DF"/>
                    </a:solidFill>
                  </a:tcPr>
                </a:tc>
                <a:tc>
                  <a:txBody>
                    <a:bodyPr/>
                    <a:lstStyle/>
                    <a:p>
                      <a:pPr marR="40639" indent="1582" defTabSz="914400">
                        <a:spcBef>
                          <a:spcPts val="300"/>
                        </a:spcBef>
                        <a:defRPr sz="1800">
                          <a:uFillTx/>
                        </a:defRPr>
                      </a:pPr>
                      <a:r>
                        <a:rPr sz="2000" dirty="0">
                          <a:uFill>
                            <a:solidFill>
                              <a:srgbClr val="000000"/>
                            </a:solidFill>
                          </a:uFill>
                          <a:latin typeface="Myriad Pro"/>
                          <a:ea typeface="Myriad Pro"/>
                          <a:cs typeface="Myriad Pro"/>
                          <a:sym typeface="Myriad Pro"/>
                        </a:rPr>
                        <a:t>Rejected/Disliked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FF2DF"/>
                    </a:solidFill>
                  </a:tcPr>
                </a:tc>
              </a:tr>
            </a:tbl>
          </a:graphicData>
        </a:graphic>
      </p:graphicFrame>
      <p:sp>
        <p:nvSpPr>
          <p:cNvPr id="98" name="Shape 98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101" name="Shape 101"/>
          <p:cNvSpPr/>
          <p:nvPr/>
        </p:nvSpPr>
        <p:spPr>
          <a:xfrm>
            <a:off x="0" y="2093118"/>
            <a:ext cx="9144000" cy="265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20000"/>
              </a:lnSpc>
              <a:spcBef>
                <a:spcPts val="300"/>
              </a:spcBef>
              <a:buClr>
                <a:srgbClr val="000000"/>
              </a:buClr>
              <a:buFont typeface="Verdana"/>
              <a:defRPr sz="6400" b="1"/>
            </a:lvl1pPr>
          </a:lstStyle>
          <a:p>
            <a:r>
              <a:t>Truth is the grand simplifier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104" name="Shape 104"/>
          <p:cNvSpPr/>
          <p:nvPr/>
        </p:nvSpPr>
        <p:spPr>
          <a:xfrm>
            <a:off x="203200" y="2324100"/>
            <a:ext cx="8737600" cy="224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457200">
              <a:defRPr sz="3800" b="1">
                <a:uFillTx/>
              </a:defRPr>
            </a:lvl1pPr>
          </a:lstStyle>
          <a:p>
            <a:r>
              <a:t>The Truth Option</a:t>
            </a:r>
          </a:p>
        </p:txBody>
      </p:sp>
      <p:pic>
        <p:nvPicPr>
          <p:cNvPr id="105" name="image.png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63900" y="596900"/>
            <a:ext cx="2616200" cy="14351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685800" y="4381500"/>
            <a:ext cx="77724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0" marR="0" algn="ctr" defTabSz="457200">
              <a:defRPr sz="3400">
                <a:uFillTx/>
              </a:defRPr>
            </a:pPr>
            <a:r>
              <a:t>www.TheHumanElement.com</a:t>
            </a:r>
          </a:p>
          <a:p>
            <a:pPr marL="0" marR="0" algn="ctr" defTabSz="457200">
              <a:defRPr sz="3400">
                <a:uFillTx/>
              </a:defRPr>
            </a:pPr>
            <a:endParaRPr/>
          </a:p>
          <a:p>
            <a:pPr marL="0" marR="0" algn="ctr" defTabSz="457200">
              <a:defRPr sz="2400">
                <a:uFillTx/>
              </a:defRPr>
            </a:pPr>
            <a:r>
              <a:t>Your email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36" name="Shape 36"/>
          <p:cNvSpPr/>
          <p:nvPr/>
        </p:nvSpPr>
        <p:spPr>
          <a:xfrm>
            <a:off x="31750" y="368300"/>
            <a:ext cx="90805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ctr">
              <a:defRPr sz="4800" b="1"/>
            </a:pPr>
            <a:r>
              <a:t>Truth</a:t>
            </a:r>
          </a:p>
          <a:p>
            <a:pPr>
              <a:defRPr sz="2400"/>
            </a:pPr>
            <a:endParaRPr/>
          </a:p>
          <a:p>
            <a:pPr algn="ctr">
              <a:defRPr sz="3000"/>
            </a:pPr>
            <a:r>
              <a:t>Personal truth = Sum total of my experience:</a:t>
            </a:r>
          </a:p>
        </p:txBody>
      </p:sp>
      <p:sp>
        <p:nvSpPr>
          <p:cNvPr id="37" name="Shape 37"/>
          <p:cNvSpPr/>
          <p:nvPr/>
        </p:nvSpPr>
        <p:spPr>
          <a:xfrm>
            <a:off x="2552700" y="2222500"/>
            <a:ext cx="4025900" cy="4025900"/>
          </a:xfrm>
          <a:prstGeom prst="ellipse">
            <a:avLst/>
          </a:prstGeom>
          <a:solidFill>
            <a:srgbClr val="D4E3FE"/>
          </a:solidFill>
          <a:ln w="25400"/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3619500" y="2578100"/>
            <a:ext cx="1394679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002E7A"/>
                </a:solidFill>
                <a:uFill>
                  <a:solidFill>
                    <a:srgbClr val="002E7A"/>
                  </a:solidFill>
                </a:uFill>
              </a:defRPr>
            </a:lvl1pPr>
          </a:lstStyle>
          <a:p>
            <a:r>
              <a:t>Feelings</a:t>
            </a:r>
          </a:p>
        </p:txBody>
      </p:sp>
      <p:sp>
        <p:nvSpPr>
          <p:cNvPr id="39" name="Shape 39"/>
          <p:cNvSpPr/>
          <p:nvPr/>
        </p:nvSpPr>
        <p:spPr>
          <a:xfrm>
            <a:off x="3530600" y="4432300"/>
            <a:ext cx="182003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004D65"/>
                </a:solidFill>
                <a:uFill>
                  <a:solidFill>
                    <a:srgbClr val="004D65"/>
                  </a:solidFill>
                </a:uFill>
              </a:defRPr>
            </a:lvl1pPr>
          </a:lstStyle>
          <a:p>
            <a:r>
              <a:t>Sensations</a:t>
            </a:r>
          </a:p>
        </p:txBody>
      </p:sp>
      <p:sp>
        <p:nvSpPr>
          <p:cNvPr id="40" name="Shape 40"/>
          <p:cNvSpPr/>
          <p:nvPr/>
        </p:nvSpPr>
        <p:spPr>
          <a:xfrm>
            <a:off x="4229100" y="3048000"/>
            <a:ext cx="1575207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38571A"/>
                </a:solidFill>
                <a:uFill>
                  <a:solidFill>
                    <a:srgbClr val="38571A"/>
                  </a:solidFill>
                </a:uFill>
              </a:defRPr>
            </a:lvl1pPr>
          </a:lstStyle>
          <a:p>
            <a:r>
              <a:t>Thoughts</a:t>
            </a:r>
          </a:p>
        </p:txBody>
      </p:sp>
      <p:sp>
        <p:nvSpPr>
          <p:cNvPr id="41" name="Shape 41"/>
          <p:cNvSpPr/>
          <p:nvPr/>
        </p:nvSpPr>
        <p:spPr>
          <a:xfrm>
            <a:off x="3314700" y="3517900"/>
            <a:ext cx="2800807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561029"/>
                </a:solidFill>
                <a:uFill>
                  <a:solidFill>
                    <a:srgbClr val="561029"/>
                  </a:solidFill>
                </a:uFill>
              </a:defRPr>
            </a:lvl1pPr>
          </a:lstStyle>
          <a:p>
            <a:r>
              <a:t>State of my body</a:t>
            </a:r>
          </a:p>
        </p:txBody>
      </p:sp>
      <p:sp>
        <p:nvSpPr>
          <p:cNvPr id="42" name="Shape 42"/>
          <p:cNvSpPr/>
          <p:nvPr/>
        </p:nvSpPr>
        <p:spPr>
          <a:xfrm>
            <a:off x="2819400" y="3962400"/>
            <a:ext cx="1628934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7C2A00"/>
                </a:solidFill>
                <a:uFill>
                  <a:solidFill>
                    <a:srgbClr val="7C2A00"/>
                  </a:solidFill>
                </a:uFill>
              </a:defRPr>
            </a:lvl1pPr>
          </a:lstStyle>
          <a:p>
            <a:r>
              <a:t>Memories</a:t>
            </a:r>
          </a:p>
        </p:txBody>
      </p:sp>
      <p:sp>
        <p:nvSpPr>
          <p:cNvPr id="43" name="Shape 43"/>
          <p:cNvSpPr/>
          <p:nvPr/>
        </p:nvSpPr>
        <p:spPr>
          <a:xfrm>
            <a:off x="3860800" y="5372100"/>
            <a:ext cx="1160274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2C1376"/>
                </a:solidFill>
                <a:uFill>
                  <a:solidFill>
                    <a:srgbClr val="2C1376"/>
                  </a:solidFill>
                </a:uFill>
              </a:defRPr>
            </a:lvl1pPr>
          </a:lstStyle>
          <a:p>
            <a:r>
              <a:t>Beliefs</a:t>
            </a:r>
          </a:p>
        </p:txBody>
      </p:sp>
      <p:sp>
        <p:nvSpPr>
          <p:cNvPr id="44" name="Shape 44"/>
          <p:cNvSpPr/>
          <p:nvPr/>
        </p:nvSpPr>
        <p:spPr>
          <a:xfrm>
            <a:off x="4076700" y="4902200"/>
            <a:ext cx="210057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450E59"/>
                </a:solidFill>
                <a:uFill>
                  <a:solidFill>
                    <a:srgbClr val="450E59"/>
                  </a:solidFill>
                </a:uFill>
              </a:defRPr>
            </a:lvl1pPr>
          </a:lstStyle>
          <a:p>
            <a:r>
              <a:t>Assumptions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9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 advAuto="0"/>
      <p:bldP spid="38" grpId="2" animBg="1" advAuto="0"/>
      <p:bldP spid="39" grpId="3" animBg="1" advAuto="0"/>
      <p:bldP spid="40" grpId="4" animBg="1" advAuto="0"/>
      <p:bldP spid="41" grpId="5" animBg="1" advAuto="0"/>
      <p:bldP spid="42" grpId="6" animBg="1" advAuto="0"/>
      <p:bldP spid="43" grpId="7" animBg="1" advAuto="0"/>
      <p:bldP spid="44" grpId="8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1054041" y="3306433"/>
            <a:ext cx="5105401" cy="299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8" h="19484" extrusionOk="0">
                <a:moveTo>
                  <a:pt x="12370" y="0"/>
                </a:moveTo>
                <a:cubicBezTo>
                  <a:pt x="12370" y="0"/>
                  <a:pt x="12163" y="4215"/>
                  <a:pt x="9474" y="4007"/>
                </a:cubicBezTo>
                <a:cubicBezTo>
                  <a:pt x="6784" y="3798"/>
                  <a:pt x="-252" y="876"/>
                  <a:pt x="7" y="4424"/>
                </a:cubicBezTo>
                <a:cubicBezTo>
                  <a:pt x="266" y="7972"/>
                  <a:pt x="4676" y="6595"/>
                  <a:pt x="6241" y="8327"/>
                </a:cubicBezTo>
                <a:cubicBezTo>
                  <a:pt x="7806" y="10059"/>
                  <a:pt x="162" y="12230"/>
                  <a:pt x="796" y="14839"/>
                </a:cubicBezTo>
                <a:cubicBezTo>
                  <a:pt x="1429" y="17448"/>
                  <a:pt x="13238" y="8055"/>
                  <a:pt x="13445" y="12187"/>
                </a:cubicBezTo>
                <a:cubicBezTo>
                  <a:pt x="13653" y="16319"/>
                  <a:pt x="7949" y="14754"/>
                  <a:pt x="9190" y="18177"/>
                </a:cubicBezTo>
                <a:cubicBezTo>
                  <a:pt x="10432" y="21600"/>
                  <a:pt x="21348" y="17216"/>
                  <a:pt x="21348" y="17216"/>
                </a:cubicBezTo>
              </a:path>
            </a:pathLst>
          </a:custGeom>
          <a:ln w="50800">
            <a:solidFill>
              <a:srgbClr val="E32400"/>
            </a:solidFill>
            <a:tailEnd type="stealth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4200">
                <a:uFillTx/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48" name="Shape 48"/>
          <p:cNvSpPr/>
          <p:nvPr/>
        </p:nvSpPr>
        <p:spPr>
          <a:xfrm>
            <a:off x="31750" y="368300"/>
            <a:ext cx="90805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defRPr sz="4800" b="1"/>
            </a:lvl1pPr>
          </a:lstStyle>
          <a:p>
            <a:r>
              <a:t>Openness</a:t>
            </a:r>
          </a:p>
        </p:txBody>
      </p:sp>
      <p:sp>
        <p:nvSpPr>
          <p:cNvPr id="49" name="Shape 49"/>
          <p:cNvSpPr/>
          <p:nvPr/>
        </p:nvSpPr>
        <p:spPr>
          <a:xfrm>
            <a:off x="228600" y="1587500"/>
            <a:ext cx="2361317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r>
              <a:t>My experience</a:t>
            </a:r>
          </a:p>
        </p:txBody>
      </p:sp>
      <p:sp>
        <p:nvSpPr>
          <p:cNvPr id="50" name="Shape 50"/>
          <p:cNvSpPr/>
          <p:nvPr/>
        </p:nvSpPr>
        <p:spPr>
          <a:xfrm>
            <a:off x="6819900" y="5969000"/>
            <a:ext cx="70099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r>
              <a:t>You</a:t>
            </a:r>
          </a:p>
        </p:txBody>
      </p:sp>
      <p:sp>
        <p:nvSpPr>
          <p:cNvPr id="51" name="Shape 51"/>
          <p:cNvSpPr/>
          <p:nvPr/>
        </p:nvSpPr>
        <p:spPr>
          <a:xfrm flipH="1" flipV="1">
            <a:off x="4197563" y="3089955"/>
            <a:ext cx="1992356" cy="2470759"/>
          </a:xfrm>
          <a:prstGeom prst="line">
            <a:avLst/>
          </a:prstGeom>
          <a:ln w="50800">
            <a:solidFill>
              <a:srgbClr val="4F7A28"/>
            </a:solidFill>
            <a:headEnd type="stealth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5486400" y="4394200"/>
            <a:ext cx="1401227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38571A"/>
                </a:solidFill>
                <a:uFill>
                  <a:solidFill>
                    <a:srgbClr val="38571A"/>
                  </a:solidFill>
                </a:uFill>
              </a:defRPr>
            </a:lvl1pPr>
          </a:lstStyle>
          <a:p>
            <a:r>
              <a:t>Honesty</a:t>
            </a:r>
          </a:p>
        </p:txBody>
      </p:sp>
      <p:sp>
        <p:nvSpPr>
          <p:cNvPr id="53" name="Shape 53"/>
          <p:cNvSpPr/>
          <p:nvPr/>
        </p:nvSpPr>
        <p:spPr>
          <a:xfrm>
            <a:off x="3022600" y="4572000"/>
            <a:ext cx="175886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lvl1pPr>
          </a:lstStyle>
          <a:p>
            <a:r>
              <a:t>Misleading</a:t>
            </a:r>
          </a:p>
        </p:txBody>
      </p:sp>
      <p:sp>
        <p:nvSpPr>
          <p:cNvPr id="54" name="Shape 54"/>
          <p:cNvSpPr/>
          <p:nvPr/>
        </p:nvSpPr>
        <p:spPr>
          <a:xfrm>
            <a:off x="4953000" y="3035300"/>
            <a:ext cx="1970792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002E7A"/>
                </a:solidFill>
                <a:uFill>
                  <a:solidFill>
                    <a:srgbClr val="002E7A"/>
                  </a:solidFill>
                </a:uFill>
              </a:defRPr>
            </a:lvl1pPr>
          </a:lstStyle>
          <a:p>
            <a:r>
              <a:t>Withholding</a:t>
            </a:r>
          </a:p>
        </p:txBody>
      </p:sp>
      <p:sp>
        <p:nvSpPr>
          <p:cNvPr id="55" name="Shape 55"/>
          <p:cNvSpPr/>
          <p:nvPr/>
        </p:nvSpPr>
        <p:spPr>
          <a:xfrm>
            <a:off x="3467100" y="5715000"/>
            <a:ext cx="1649324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lvl1pPr>
          </a:lstStyle>
          <a:p>
            <a:r>
              <a:t>White lies</a:t>
            </a:r>
          </a:p>
        </p:txBody>
      </p:sp>
      <p:sp>
        <p:nvSpPr>
          <p:cNvPr id="56" name="Shape 56"/>
          <p:cNvSpPr/>
          <p:nvPr/>
        </p:nvSpPr>
        <p:spPr>
          <a:xfrm>
            <a:off x="660400" y="4724400"/>
            <a:ext cx="95504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lvl1pPr>
          </a:lstStyle>
          <a:p>
            <a:r>
              <a:t>Lying</a:t>
            </a:r>
          </a:p>
        </p:txBody>
      </p:sp>
      <p:sp>
        <p:nvSpPr>
          <p:cNvPr id="57" name="Shape 57"/>
          <p:cNvSpPr/>
          <p:nvPr/>
        </p:nvSpPr>
        <p:spPr>
          <a:xfrm>
            <a:off x="1816100" y="5562600"/>
            <a:ext cx="829727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lvl1pPr>
          </a:lstStyle>
          <a:p>
            <a:r>
              <a:t>Spin</a:t>
            </a:r>
          </a:p>
        </p:txBody>
      </p:sp>
      <p:sp>
        <p:nvSpPr>
          <p:cNvPr id="58" name="Shape 58"/>
          <p:cNvSpPr/>
          <p:nvPr/>
        </p:nvSpPr>
        <p:spPr>
          <a:xfrm>
            <a:off x="1409700" y="3937000"/>
            <a:ext cx="1653937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400"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lvl1pPr>
          </a:lstStyle>
          <a:p>
            <a:r>
              <a:t>Distorting</a:t>
            </a:r>
          </a:p>
        </p:txBody>
      </p:sp>
      <p:sp>
        <p:nvSpPr>
          <p:cNvPr id="59" name="Shape 59"/>
          <p:cNvSpPr/>
          <p:nvPr/>
        </p:nvSpPr>
        <p:spPr>
          <a:xfrm flipH="1" flipV="1">
            <a:off x="4475722" y="2881730"/>
            <a:ext cx="523234" cy="241510"/>
          </a:xfrm>
          <a:prstGeom prst="line">
            <a:avLst/>
          </a:prstGeom>
          <a:ln w="50800">
            <a:solidFill>
              <a:srgbClr val="002E7A"/>
            </a:solidFill>
            <a:headEnd type="triangle" len="sm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4320099" y="1889411"/>
            <a:ext cx="3662989" cy="360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41" h="19885" extrusionOk="0">
                <a:moveTo>
                  <a:pt x="0" y="214"/>
                </a:moveTo>
                <a:cubicBezTo>
                  <a:pt x="0" y="214"/>
                  <a:pt x="17941" y="-1715"/>
                  <a:pt x="19771" y="5991"/>
                </a:cubicBezTo>
                <a:cubicBezTo>
                  <a:pt x="21600" y="13698"/>
                  <a:pt x="13536" y="19885"/>
                  <a:pt x="13536" y="19885"/>
                </a:cubicBezTo>
              </a:path>
            </a:pathLst>
          </a:custGeom>
          <a:ln w="50800">
            <a:solidFill>
              <a:srgbClr val="FF6A00"/>
            </a:solidFill>
            <a:custDash>
              <a:ds d="200000" sp="200000"/>
            </a:custDash>
            <a:tailEnd type="stealth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4200">
                <a:uFillTx/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2654300" y="1600200"/>
            <a:ext cx="1905000" cy="1905000"/>
          </a:xfrm>
          <a:prstGeom prst="ellipse">
            <a:avLst/>
          </a:prstGeom>
          <a:solidFill>
            <a:srgbClr val="D4E3FE"/>
          </a:solidFill>
          <a:ln w="25400"/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 flipH="1">
            <a:off x="3615780" y="2561617"/>
            <a:ext cx="934479" cy="934604"/>
          </a:xfrm>
          <a:prstGeom prst="line">
            <a:avLst/>
          </a:prstGeom>
          <a:ln w="25400">
            <a:solidFill>
              <a:srgbClr val="74A7FE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022600" y="2362200"/>
            <a:ext cx="1158972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r>
              <a:t>Unaware</a:t>
            </a:r>
          </a:p>
        </p:txBody>
      </p:sp>
      <p:sp>
        <p:nvSpPr>
          <p:cNvPr id="64" name="Shape 64"/>
          <p:cNvSpPr/>
          <p:nvPr/>
        </p:nvSpPr>
        <p:spPr>
          <a:xfrm>
            <a:off x="2567301" y="1598387"/>
            <a:ext cx="510879" cy="276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820" extrusionOk="0">
                <a:moveTo>
                  <a:pt x="0" y="10820"/>
                </a:moveTo>
                <a:cubicBezTo>
                  <a:pt x="0" y="10820"/>
                  <a:pt x="12829" y="-10780"/>
                  <a:pt x="21600" y="7057"/>
                </a:cubicBezTo>
              </a:path>
            </a:pathLst>
          </a:custGeom>
          <a:ln w="15875">
            <a:solidFill>
              <a:srgbClr val="000000"/>
            </a:solidFill>
            <a:tailEnd type="stealth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4200">
                <a:uFillTx/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6192043" y="1536700"/>
            <a:ext cx="2530387" cy="120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r">
              <a:defRPr sz="2400">
                <a:solidFill>
                  <a:srgbClr val="D95000"/>
                </a:solidFill>
                <a:uFill>
                  <a:solidFill>
                    <a:srgbClr val="D95000"/>
                  </a:solidFill>
                </a:uFill>
              </a:defRPr>
            </a:pPr>
            <a:r>
              <a:t>Body language</a:t>
            </a:r>
          </a:p>
          <a:p>
            <a:pPr algn="r">
              <a:defRPr sz="2400">
                <a:solidFill>
                  <a:srgbClr val="D95000"/>
                </a:solidFill>
                <a:uFill>
                  <a:solidFill>
                    <a:srgbClr val="D95000"/>
                  </a:solidFill>
                </a:uFill>
              </a:defRPr>
            </a:pPr>
            <a:r>
              <a:t>Slips</a:t>
            </a:r>
          </a:p>
          <a:p>
            <a:pPr algn="r">
              <a:defRPr sz="2400">
                <a:solidFill>
                  <a:srgbClr val="D95000"/>
                </a:solidFill>
                <a:uFill>
                  <a:solidFill>
                    <a:srgbClr val="D95000"/>
                  </a:solidFill>
                </a:uFill>
              </a:defRPr>
            </a:pPr>
            <a:r>
              <a:t>Tone</a:t>
            </a:r>
          </a:p>
        </p:txBody>
      </p:sp>
      <p:sp>
        <p:nvSpPr>
          <p:cNvPr id="66" name="Shape 66"/>
          <p:cNvSpPr/>
          <p:nvPr/>
        </p:nvSpPr>
        <p:spPr>
          <a:xfrm>
            <a:off x="1143000" y="2692400"/>
            <a:ext cx="86373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r>
              <a:t>Aware</a:t>
            </a:r>
          </a:p>
        </p:txBody>
      </p:sp>
      <p:sp>
        <p:nvSpPr>
          <p:cNvPr id="67" name="Shape 67"/>
          <p:cNvSpPr/>
          <p:nvPr/>
        </p:nvSpPr>
        <p:spPr>
          <a:xfrm>
            <a:off x="2007839" y="2900743"/>
            <a:ext cx="2108600" cy="33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326" extrusionOk="0">
                <a:moveTo>
                  <a:pt x="0" y="434"/>
                </a:moveTo>
                <a:cubicBezTo>
                  <a:pt x="0" y="434"/>
                  <a:pt x="18397" y="-4274"/>
                  <a:pt x="21600" y="17326"/>
                </a:cubicBezTo>
              </a:path>
            </a:pathLst>
          </a:custGeom>
          <a:ln w="15875">
            <a:solidFill>
              <a:srgbClr val="000000"/>
            </a:solidFill>
            <a:tailEnd type="oval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4200">
                <a:uFillTx/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6096000" y="5384800"/>
            <a:ext cx="812800" cy="812800"/>
          </a:xfrm>
          <a:prstGeom prst="ellipse">
            <a:avLst/>
          </a:prstGeom>
          <a:solidFill>
            <a:srgbClr val="CCE8B5"/>
          </a:solidFill>
          <a:ln w="25400"/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9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"/>
                            </p:stCondLst>
                            <p:childTnLst>
                              <p:par>
                                <p:cTn id="44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"/>
                            </p:stCondLst>
                            <p:childTnLst>
                              <p:par>
                                <p:cTn id="61" presetID="9" presetClass="entr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"/>
                            </p:stCondLst>
                            <p:childTnLst>
                              <p:par>
                                <p:cTn id="69" presetID="9" presetClass="entr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"/>
                            </p:stCondLst>
                            <p:childTnLst>
                              <p:par>
                                <p:cTn id="78" presetID="9" presetClass="entr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11" animBg="1" advAuto="0"/>
      <p:bldP spid="50" grpId="5" animBg="1" advAuto="0"/>
      <p:bldP spid="51" grpId="9" animBg="1" advAuto="0"/>
      <p:bldP spid="52" grpId="10" animBg="1" advAuto="0"/>
      <p:bldP spid="53" grpId="12" animBg="1" advAuto="0"/>
      <p:bldP spid="54" grpId="8" animBg="1" advAuto="0"/>
      <p:bldP spid="55" grpId="13" animBg="1" advAuto="0"/>
      <p:bldP spid="56" grpId="14" animBg="1" advAuto="0"/>
      <p:bldP spid="57" grpId="15" animBg="1" advAuto="0"/>
      <p:bldP spid="58" grpId="16" animBg="1" advAuto="0"/>
      <p:bldP spid="59" grpId="7" animBg="1" advAuto="0"/>
      <p:bldP spid="60" grpId="17" animBg="1" advAuto="0"/>
      <p:bldP spid="62" grpId="1" animBg="1" advAuto="0"/>
      <p:bldP spid="63" grpId="4" animBg="1" advAuto="0"/>
      <p:bldP spid="65" grpId="18" animBg="1" advAuto="0"/>
      <p:bldP spid="66" grpId="2" animBg="1" advAuto="0"/>
      <p:bldP spid="67" grpId="3" animBg="1" advAuto="0"/>
      <p:bldP spid="68" grpId="6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5257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1100"/>
              </a:spcBef>
              <a:buSzTx/>
              <a:buNone/>
              <a:defRPr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pPr>
            <a:r>
              <a:rPr sz="2800" b="1" i="1"/>
              <a:t>“Please Lie to Me”</a:t>
            </a:r>
            <a:r>
              <a:rPr sz="2800"/>
              <a:t> </a:t>
            </a:r>
          </a:p>
          <a:p>
            <a:pPr>
              <a:spcBef>
                <a:spcPts val="2400"/>
              </a:spcBef>
              <a:buSzTx/>
              <a:buNone/>
              <a:defRPr sz="2800" i="1"/>
            </a:pPr>
            <a:r>
              <a:t>I won’t… </a:t>
            </a:r>
          </a:p>
          <a:p>
            <a:pPr>
              <a:spcBef>
                <a:spcPts val="2400"/>
              </a:spcBef>
              <a:buSzTx/>
              <a:buNone/>
              <a:defRPr sz="2800" i="1"/>
            </a:pPr>
            <a:r>
              <a:t>…say what I’m really feeling if you won’t say what you’re really feeling.</a:t>
            </a:r>
          </a:p>
          <a:p>
            <a:pPr>
              <a:spcBef>
                <a:spcPts val="2400"/>
              </a:spcBef>
              <a:buSzTx/>
              <a:buNone/>
              <a:defRPr sz="2800" i="1"/>
            </a:pPr>
            <a:r>
              <a:t>…say what I want if you won’t say what you want.</a:t>
            </a:r>
          </a:p>
          <a:p>
            <a:pPr>
              <a:spcBef>
                <a:spcPts val="2400"/>
              </a:spcBef>
              <a:buSzTx/>
              <a:buNone/>
              <a:defRPr sz="2800" i="1"/>
            </a:pPr>
            <a:r>
              <a:t>…question you if you won’t question me. </a:t>
            </a:r>
          </a:p>
        </p:txBody>
      </p:sp>
      <p:sp>
        <p:nvSpPr>
          <p:cNvPr id="72" name="Shape 72"/>
          <p:cNvSpPr/>
          <p:nvPr/>
        </p:nvSpPr>
        <p:spPr>
          <a:xfrm>
            <a:off x="0" y="-2382"/>
            <a:ext cx="9144000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300"/>
              </a:spcBef>
              <a:buClr>
                <a:srgbClr val="000000"/>
              </a:buClr>
              <a:buFont typeface="Verdana"/>
              <a:defRPr sz="2800" b="1"/>
            </a:lvl1pPr>
          </a:lstStyle>
          <a:p>
            <a:r>
              <a:t>Our Unspoken Working Agreement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5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5257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1100"/>
              </a:spcBef>
              <a:buSzTx/>
              <a:buNone/>
              <a:defRPr>
                <a:solidFill>
                  <a:srgbClr val="B51A00"/>
                </a:solidFill>
                <a:uFill>
                  <a:solidFill>
                    <a:srgbClr val="B51A00"/>
                  </a:solidFill>
                </a:uFill>
              </a:defRPr>
            </a:pPr>
            <a:r>
              <a:rPr sz="2800" b="1" i="1" dirty="0"/>
              <a:t>“Please Lie to Me”</a:t>
            </a:r>
            <a:r>
              <a:rPr sz="2800" dirty="0"/>
              <a:t> </a:t>
            </a:r>
          </a:p>
          <a:p>
            <a:pPr>
              <a:spcBef>
                <a:spcPts val="2400"/>
              </a:spcBef>
              <a:buSzTx/>
              <a:buNone/>
              <a:defRPr sz="2800" i="1"/>
            </a:pPr>
            <a:r>
              <a:rPr dirty="0"/>
              <a:t>I won’t… </a:t>
            </a:r>
          </a:p>
          <a:p>
            <a:pPr>
              <a:spcBef>
                <a:spcPts val="2400"/>
              </a:spcBef>
              <a:buSzTx/>
              <a:buNone/>
              <a:defRPr sz="2800" i="1"/>
            </a:pPr>
            <a:r>
              <a:rPr dirty="0"/>
              <a:t>…say what I see if you won’t say what you see. </a:t>
            </a:r>
          </a:p>
          <a:p>
            <a:pPr>
              <a:spcBef>
                <a:spcPts val="2400"/>
              </a:spcBef>
              <a:buSzTx/>
              <a:buNone/>
              <a:defRPr sz="2800" i="1"/>
            </a:pPr>
            <a:r>
              <a:rPr dirty="0"/>
              <a:t>…say what I’m thinking if you won’t say what you’re thinking.</a:t>
            </a:r>
          </a:p>
        </p:txBody>
      </p:sp>
      <p:sp>
        <p:nvSpPr>
          <p:cNvPr id="76" name="Shape 76"/>
          <p:cNvSpPr/>
          <p:nvPr/>
        </p:nvSpPr>
        <p:spPr>
          <a:xfrm>
            <a:off x="0" y="-2382"/>
            <a:ext cx="9144000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300"/>
              </a:spcBef>
              <a:buClr>
                <a:srgbClr val="000000"/>
              </a:buClr>
              <a:buFont typeface="Verdana"/>
              <a:defRPr sz="2800" b="1"/>
            </a:lvl1pPr>
          </a:lstStyle>
          <a:p>
            <a:r>
              <a:t>Our Unspoken Working Agreement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495300" y="825500"/>
            <a:ext cx="8153400" cy="5715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  <a:buSzTx/>
              <a:buNone/>
              <a:defRPr sz="2800" b="1" i="1"/>
            </a:pPr>
            <a:r>
              <a:rPr dirty="0"/>
              <a:t>I pretend…</a:t>
            </a:r>
          </a:p>
          <a:p>
            <a:pPr>
              <a:spcBef>
                <a:spcPts val="500"/>
              </a:spcBef>
              <a:buSzTx/>
              <a:buNone/>
              <a:defRPr sz="1400" i="1"/>
            </a:pPr>
            <a:endParaRPr dirty="0"/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…to trust people who I don’t.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…to listen to people when I’m not.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…to respect certain people when I don’t.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…to agree when I don’t.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…I don’t have to be right or get my way.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…to be patient.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…I want to be collaborative.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rPr dirty="0"/>
              <a:t>…I’m not feeling critical.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"/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495300" y="825500"/>
            <a:ext cx="8102600" cy="5689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  <a:buSzTx/>
              <a:buNone/>
              <a:defRPr sz="2800" b="1" i="1"/>
            </a:pPr>
            <a:r>
              <a:t>I pretend…</a:t>
            </a:r>
          </a:p>
          <a:p>
            <a:pPr>
              <a:spcBef>
                <a:spcPts val="500"/>
              </a:spcBef>
              <a:buSzTx/>
              <a:buNone/>
              <a:defRPr sz="2800" b="1" i="1"/>
            </a:pPr>
            <a:endParaRPr sz="1400"/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…not to be frustrated when I am.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…to know what I am doing when I don’t.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…not to be afraid when I am.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…I don’t want more recognition.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…to want other people’s opinions.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…I have things under control.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…I want feedback.</a:t>
            </a:r>
          </a:p>
          <a:p>
            <a:pPr>
              <a:spcBef>
                <a:spcPts val="1000"/>
              </a:spcBef>
              <a:buSzTx/>
              <a:buNone/>
              <a:defRPr sz="2800" i="1"/>
            </a:pPr>
            <a:r>
              <a:t>…to say what I think and feel.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85" name="Shape 85"/>
          <p:cNvSpPr/>
          <p:nvPr/>
        </p:nvSpPr>
        <p:spPr>
          <a:xfrm>
            <a:off x="457200" y="457200"/>
            <a:ext cx="8229600" cy="593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r>
              <a:rPr b="1"/>
              <a:t>Lying, Distorting, Withholding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endParaRPr b="1"/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r>
              <a:t>Lower Social Capital 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r>
              <a:t>Loss of trust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r>
              <a:t>Reduced vitality of relationships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r>
              <a:t>Atmospheres of fear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r>
              <a:t>Reduced energy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3600"/>
            </a:pPr>
            <a:r>
              <a:t>Unused capacities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5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5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5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5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5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6613525"/>
            <a:ext cx="9144001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buClr>
                <a:srgbClr val="000000"/>
              </a:buClr>
              <a:buFont typeface="Arial"/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2013, The Schutz Company. All rights reserved. </a:t>
            </a:r>
          </a:p>
        </p:txBody>
      </p:sp>
      <p:sp>
        <p:nvSpPr>
          <p:cNvPr id="88" name="Shape 88"/>
          <p:cNvSpPr/>
          <p:nvPr/>
        </p:nvSpPr>
        <p:spPr>
          <a:xfrm>
            <a:off x="457200" y="457200"/>
            <a:ext cx="8229600" cy="593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6400"/>
            </a:pPr>
            <a:r>
              <a:rPr b="1"/>
              <a:t>Telling my Truth</a:t>
            </a:r>
          </a:p>
          <a:p>
            <a:pPr indent="3175" algn="ctr">
              <a:spcBef>
                <a:spcPts val="400"/>
              </a:spcBef>
              <a:buClr>
                <a:srgbClr val="4F3B90"/>
              </a:buClr>
              <a:buFont typeface="Verdana"/>
              <a:defRPr sz="6400"/>
            </a:pPr>
            <a:endParaRPr b="1"/>
          </a:p>
          <a:p>
            <a:pPr indent="3175" algn="ctr">
              <a:spcBef>
                <a:spcPts val="2100"/>
              </a:spcBef>
              <a:buClr>
                <a:srgbClr val="4F3B90"/>
              </a:buClr>
              <a:buFont typeface="Verdana"/>
              <a:defRPr sz="6400"/>
            </a:pPr>
            <a:r>
              <a:t>Self-awareness</a:t>
            </a:r>
          </a:p>
          <a:p>
            <a:pPr indent="3175" algn="ctr">
              <a:spcBef>
                <a:spcPts val="2100"/>
              </a:spcBef>
              <a:buClr>
                <a:srgbClr val="4F3B90"/>
              </a:buClr>
              <a:buFont typeface="Verdana"/>
              <a:defRPr sz="6400"/>
            </a:pPr>
            <a:r>
              <a:t>Courage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5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5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1" build="p" bldLvl="5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497</Words>
  <Application>Microsoft Macintosh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Ethan Schutz</cp:lastModifiedBy>
  <cp:revision>2</cp:revision>
  <dcterms:modified xsi:type="dcterms:W3CDTF">2016-11-26T20:30:59Z</dcterms:modified>
</cp:coreProperties>
</file>