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1pPr>
    <a:lvl2pPr marL="40639" marR="40639" indent="3429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2pPr>
    <a:lvl3pPr marL="40639" marR="40639" indent="685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3pPr>
    <a:lvl4pPr marL="40639" marR="40639" indent="10287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4pPr>
    <a:lvl5pPr marL="40639" marR="40639"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5pPr>
    <a:lvl6pPr marL="40639" marR="40639" indent="17145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6pPr>
    <a:lvl7pPr marL="40639" marR="40639" indent="2057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7pPr>
    <a:lvl8pPr marL="40639" marR="40639" indent="24003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8pPr>
    <a:lvl9pPr marL="40639" marR="40639"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8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471133"/>
          <c:y val="0.0889507"/>
          <c:w val="0.943076"/>
          <c:h val="0.861123"/>
        </c:manualLayout>
      </c:layout>
      <c:lineChart>
        <c:grouping val="standard"/>
        <c:varyColors val="0"/>
        <c:ser>
          <c:idx val="0"/>
          <c:order val="0"/>
          <c:tx>
            <c:strRef>
              <c:f>Sheet1!$A$2</c:f>
              <c:strCache>
                <c:ptCount val="1"/>
                <c:pt idx="0">
                  <c:v>Region 1</c:v>
                </c:pt>
              </c:strCache>
            </c:strRef>
          </c:tx>
          <c:spPr>
            <a:ln w="76200" cap="flat">
              <a:solidFill>
                <a:srgbClr val="FF7D41"/>
              </a:solidFill>
              <a:prstDash val="solid"/>
              <a:round/>
            </a:ln>
            <a:effectLst/>
          </c:spPr>
          <c:marker>
            <c:symbol val="diamond"/>
            <c:size val="5"/>
            <c:spPr>
              <a:solidFill>
                <a:srgbClr val="FFAA79"/>
              </a:solidFill>
              <a:ln w="12700" cap="flat">
                <a:solidFill>
                  <a:srgbClr val="FFAA79"/>
                </a:solidFill>
                <a:prstDash val="solid"/>
                <a:round/>
              </a:ln>
              <a:effectLst/>
            </c:spPr>
          </c:marker>
          <c:cat>
            <c:strRef>
              <c:f>Sheet1!$B$1:$F$1</c:f>
              <c:strCache>
                <c:ptCount val="5"/>
                <c:pt idx="0">
                  <c:v>2007</c:v>
                </c:pt>
                <c:pt idx="1">
                  <c:v>2008</c:v>
                </c:pt>
                <c:pt idx="2">
                  <c:v>2009</c:v>
                </c:pt>
                <c:pt idx="3">
                  <c:v>2010</c:v>
                </c:pt>
                <c:pt idx="4">
                  <c:v>Untitled 1</c:v>
                </c:pt>
              </c:strCache>
            </c:strRef>
          </c:cat>
          <c:val>
            <c:numRef>
              <c:f>Sheet1!$B$2:$F$2</c:f>
              <c:numCache>
                <c:formatCode>General</c:formatCode>
                <c:ptCount val="5"/>
                <c:pt idx="0">
                  <c:v>-79.0</c:v>
                </c:pt>
                <c:pt idx="1">
                  <c:v>-21.0</c:v>
                </c:pt>
                <c:pt idx="2">
                  <c:v>0.0</c:v>
                </c:pt>
                <c:pt idx="3">
                  <c:v>32.0</c:v>
                </c:pt>
                <c:pt idx="4">
                  <c:v>100.0</c:v>
                </c:pt>
              </c:numCache>
            </c:numRef>
          </c:val>
          <c:smooth val="0"/>
        </c:ser>
        <c:dLbls>
          <c:showLegendKey val="0"/>
          <c:showVal val="0"/>
          <c:showCatName val="0"/>
          <c:showSerName val="0"/>
          <c:showPercent val="0"/>
          <c:showBubbleSize val="0"/>
        </c:dLbls>
        <c:marker val="1"/>
        <c:smooth val="0"/>
        <c:axId val="-2125969192"/>
        <c:axId val="-2126912392"/>
      </c:lineChart>
      <c:catAx>
        <c:axId val="-2125969192"/>
        <c:scaling>
          <c:orientation val="minMax"/>
        </c:scaling>
        <c:delete val="0"/>
        <c:axPos val="b"/>
        <c:numFmt formatCode="General" sourceLinked="0"/>
        <c:majorTickMark val="none"/>
        <c:minorTickMark val="none"/>
        <c:tickLblPos val="none"/>
        <c:spPr>
          <a:ln w="76200" cap="flat">
            <a:noFill/>
            <a:prstDash val="solid"/>
            <a:round/>
          </a:ln>
        </c:spPr>
        <c:txPr>
          <a:bodyPr rot="0"/>
          <a:lstStyle/>
          <a:p>
            <a:pPr>
              <a:defRPr sz="2400" b="0" i="0" u="none" strike="noStrike">
                <a:solidFill>
                  <a:srgbClr val="000000"/>
                </a:solidFill>
                <a:latin typeface="Gill Sans"/>
              </a:defRPr>
            </a:pPr>
            <a:endParaRPr lang="en-US"/>
          </a:p>
        </c:txPr>
        <c:crossAx val="-2126912392"/>
        <c:crosses val="autoZero"/>
        <c:auto val="1"/>
        <c:lblAlgn val="ctr"/>
        <c:lblOffset val="100"/>
        <c:noMultiLvlLbl val="1"/>
      </c:catAx>
      <c:valAx>
        <c:axId val="-2126912392"/>
        <c:scaling>
          <c:orientation val="minMax"/>
        </c:scaling>
        <c:delete val="0"/>
        <c:axPos val="l"/>
        <c:numFmt formatCode="0.0" sourceLinked="0"/>
        <c:majorTickMark val="none"/>
        <c:minorTickMark val="none"/>
        <c:tickLblPos val="none"/>
        <c:spPr>
          <a:ln w="76200" cap="flat">
            <a:solidFill>
              <a:srgbClr val="797979"/>
            </a:solidFill>
            <a:prstDash val="solid"/>
            <a:round/>
          </a:ln>
        </c:spPr>
        <c:txPr>
          <a:bodyPr rot="0"/>
          <a:lstStyle/>
          <a:p>
            <a:pPr>
              <a:defRPr sz="2400" b="0" i="0" u="none" strike="noStrike">
                <a:solidFill>
                  <a:srgbClr val="000000"/>
                </a:solidFill>
                <a:latin typeface="Gill Sans"/>
              </a:defRPr>
            </a:pPr>
            <a:endParaRPr lang="en-US"/>
          </a:p>
        </c:txPr>
        <c:crossAx val="-2125969192"/>
        <c:crosses val="autoZero"/>
        <c:crossBetween val="midCat"/>
        <c:majorUnit val="200.0"/>
        <c:minorUnit val="100.0"/>
      </c:valAx>
      <c:spPr>
        <a:noFill/>
        <a:ln w="12700" cap="flat">
          <a:noFill/>
          <a:miter lim="400000"/>
        </a:ln>
        <a:effectLst/>
      </c:spPr>
    </c:plotArea>
    <c:plotVisOnly val="0"/>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4557529"/>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Example: Ed and Rony. Emphasize the emotions that each felt about the other and how that affected the outcome. Point out that their behavior was unproductive—not good for the team/organization, but rather for each of them to feel safe.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Technical competence given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Technical competence given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Berkeley – large study on FIRO theory</a:t>
            </a:r>
          </a:p>
          <a:p>
            <a:pPr defTabSz="457200">
              <a:defRPr sz="1200">
                <a:latin typeface="Helvetica"/>
                <a:ea typeface="Helvetica"/>
                <a:cs typeface="Helvetica"/>
                <a:sym typeface="Helvetica"/>
              </a:defRPr>
            </a:pPr>
            <a:endParaRPr/>
          </a:p>
          <a:p>
            <a:pPr defTabSz="457200">
              <a:defRPr sz="1200">
                <a:latin typeface="Helvetica"/>
                <a:ea typeface="Helvetica"/>
                <a:cs typeface="Helvetica"/>
                <a:sym typeface="Helvetica"/>
              </a:defRPr>
            </a:pPr>
            <a:r>
              <a:t>Einstein – work with psychotic patients. Noticed that the “outlaws”—NTL, encounter people--did better. Talked to people, listened, used body methods.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This question pushed the rest of his career</a:t>
            </a:r>
          </a:p>
          <a:p>
            <a:pPr defTabSz="457200">
              <a:defRPr sz="1200">
                <a:latin typeface="Helvetica"/>
                <a:ea typeface="Helvetica"/>
                <a:cs typeface="Helvetica"/>
                <a:sym typeface="Helvetica"/>
              </a:defRPr>
            </a:pPr>
            <a:r>
              <a:t>In NY: psychosynthesis, spiritually oriented technique using imagery (Assagioli)</a:t>
            </a:r>
          </a:p>
          <a:p>
            <a:pPr defTabSz="457200">
              <a:defRPr sz="1200">
                <a:latin typeface="Helvetica"/>
                <a:ea typeface="Helvetica"/>
                <a:cs typeface="Helvetica"/>
                <a:sym typeface="Helvetica"/>
              </a:defRPr>
            </a:pPr>
            <a:r>
              <a:t>Psychodrama (Moreno)</a:t>
            </a:r>
          </a:p>
          <a:p>
            <a:pPr defTabSz="457200">
              <a:defRPr sz="1200">
                <a:latin typeface="Helvetica"/>
                <a:ea typeface="Helvetica"/>
                <a:cs typeface="Helvetica"/>
                <a:sym typeface="Helvetica"/>
              </a:defRPr>
            </a:pPr>
            <a:r>
              <a:t>Bioenergetics (Lowen and Pierrakos)</a:t>
            </a:r>
          </a:p>
          <a:p>
            <a:pPr defTabSz="457200">
              <a:defRPr sz="1200">
                <a:latin typeface="Helvetica"/>
                <a:ea typeface="Helvetica"/>
                <a:cs typeface="Helvetica"/>
                <a:sym typeface="Helvetica"/>
              </a:defRPr>
            </a:pPr>
            <a:r>
              <a:t>Rolfing</a:t>
            </a:r>
          </a:p>
          <a:p>
            <a:pPr defTabSz="457200">
              <a:defRPr sz="1200">
                <a:latin typeface="Helvetica"/>
                <a:ea typeface="Helvetica"/>
                <a:cs typeface="Helvetica"/>
                <a:sym typeface="Helvetica"/>
              </a:defRPr>
            </a:pPr>
            <a:r>
              <a:t>Gestalt therapy</a:t>
            </a:r>
          </a:p>
          <a:p>
            <a:pPr defTabSz="457200">
              <a:defRPr sz="1200">
                <a:latin typeface="Helvetica"/>
                <a:ea typeface="Helvetica"/>
                <a:cs typeface="Helvetica"/>
                <a:sym typeface="Helvetica"/>
              </a:defRPr>
            </a:pPr>
            <a:r>
              <a:t>All included imagery and body methods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Org can’t give self-esteem. Managers can’t give self-esteem. Advice doesn’t work for self-esteem. Very important to understand.</a:t>
            </a:r>
          </a:p>
          <a:p>
            <a:pPr defTabSz="457200">
              <a:defRPr sz="1200">
                <a:latin typeface="Helvetica"/>
                <a:ea typeface="Helvetica"/>
                <a:cs typeface="Helvetica"/>
                <a:sym typeface="Helvetica"/>
              </a:defRPr>
            </a:pPr>
            <a:r>
              <a:t>Therefore, creating deep and long-lasting change in organizations cannot be done directly. Must change self-esteem and culture to do this. Org and mgrs can create conditions where it is most likely that people will have higher self-esteem.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Berkeley – large study on FIRO theory</a:t>
            </a:r>
          </a:p>
          <a:p>
            <a:pPr defTabSz="457200">
              <a:defRPr sz="1200">
                <a:latin typeface="Helvetica"/>
                <a:ea typeface="Helvetica"/>
                <a:cs typeface="Helvetica"/>
                <a:sym typeface="Helvetica"/>
              </a:defRPr>
            </a:pPr>
            <a:endParaRPr/>
          </a:p>
          <a:p>
            <a:pPr defTabSz="457200">
              <a:defRPr sz="1200">
                <a:latin typeface="Helvetica"/>
                <a:ea typeface="Helvetica"/>
                <a:cs typeface="Helvetica"/>
                <a:sym typeface="Helvetica"/>
              </a:defRPr>
            </a:pPr>
            <a:r>
              <a:t>Einstein – work with psychotic patients. Noticed that the “outlaws”—NTL, encounter people--did better. Talked to people, listened, used body methods.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Signs of Defensiveness survey. How do we know when we are getting rigid/defensive? What can we do about 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Tie to dimensions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lvl1pPr marR="228600" defTabSz="457200">
              <a:defRPr sz="3200">
                <a:latin typeface="Calibri"/>
                <a:ea typeface="Calibri"/>
                <a:cs typeface="Calibri"/>
                <a:sym typeface="Calibri"/>
              </a:defRPr>
            </a:lvl1pPr>
          </a:lstStyle>
          <a:p>
            <a:r>
              <a:t>Radical Collaboration teaches collaboration, negotiation, and conflict resolution skills; The Human Element in Customer Service is designed to empower service providers to utilize their own skills to create customer delight; and The Implicit Career Search helps people determine and deliver their own unique contribution to the world.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In pairs or trios:</a:t>
            </a:r>
          </a:p>
          <a:p>
            <a:pPr defTabSz="457200">
              <a:defRPr sz="1200">
                <a:latin typeface="Helvetica"/>
                <a:ea typeface="Helvetica"/>
                <a:cs typeface="Helvetica"/>
                <a:sym typeface="Helvetica"/>
              </a:defRPr>
            </a:pPr>
            <a:r>
              <a:t>Describe unproductive behaviors you see in your workplace (or with your clients). 2 min, 1 min report out</a:t>
            </a:r>
          </a:p>
          <a:p>
            <a:pPr defTabSz="457200">
              <a:defRPr sz="1200">
                <a:latin typeface="Helvetica"/>
                <a:ea typeface="Helvetica"/>
                <a:cs typeface="Helvetica"/>
                <a:sym typeface="Helvetica"/>
              </a:defRPr>
            </a:pPr>
            <a:r>
              <a:t>	</a:t>
            </a:r>
          </a:p>
          <a:p>
            <a:pPr defTabSz="457200">
              <a:defRPr sz="1200">
                <a:latin typeface="Helvetica"/>
                <a:ea typeface="Helvetica"/>
                <a:cs typeface="Helvetica"/>
                <a:sym typeface="Helvetica"/>
              </a:defRPr>
            </a:pPr>
            <a:r>
              <a:t>Describe unproductive behaviors you do yourself. 2 min, 1 min report out</a:t>
            </a:r>
          </a:p>
          <a:p>
            <a:pPr defTabSz="457200">
              <a:defRPr sz="1200">
                <a:latin typeface="Helvetica"/>
                <a:ea typeface="Helvetica"/>
                <a:cs typeface="Helvetica"/>
                <a:sym typeface="Helvetica"/>
              </a:defRPr>
            </a:pP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In pairs or trios:</a:t>
            </a:r>
          </a:p>
          <a:p>
            <a:pPr defTabSz="457200">
              <a:defRPr sz="1200">
                <a:latin typeface="Helvetica"/>
                <a:ea typeface="Helvetica"/>
                <a:cs typeface="Helvetica"/>
                <a:sym typeface="Helvetica"/>
              </a:defRPr>
            </a:pPr>
            <a:r>
              <a:t>Describe unproductive behaviors you see in your workplace (or with your clients). 2 min, 1 min report out</a:t>
            </a:r>
          </a:p>
          <a:p>
            <a:pPr defTabSz="457200">
              <a:defRPr sz="1200">
                <a:latin typeface="Helvetica"/>
                <a:ea typeface="Helvetica"/>
                <a:cs typeface="Helvetica"/>
                <a:sym typeface="Helvetica"/>
              </a:defRPr>
            </a:pPr>
            <a:r>
              <a:t>	</a:t>
            </a:r>
          </a:p>
          <a:p>
            <a:pPr defTabSz="457200">
              <a:defRPr sz="1200">
                <a:latin typeface="Helvetica"/>
                <a:ea typeface="Helvetica"/>
                <a:cs typeface="Helvetica"/>
                <a:sym typeface="Helvetica"/>
              </a:defRPr>
            </a:pPr>
            <a:r>
              <a:t>Describe unproductive behaviors you do yourself. 2 min, 1 min report out</a:t>
            </a:r>
          </a:p>
          <a:p>
            <a:pPr defTabSz="457200">
              <a:defRPr sz="1200">
                <a:latin typeface="Helvetica"/>
                <a:ea typeface="Helvetica"/>
                <a:cs typeface="Helvetica"/>
                <a:sym typeface="Helvetica"/>
              </a:defRPr>
            </a:pP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Potential – eliminating unproductive behaviors is like a deficit model. Good, but doesn’t go to the positive.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Here’s why: When we feel good…and when we don’t. Affects the way we:</a:t>
            </a:r>
          </a:p>
          <a:p>
            <a:pPr defTabSz="457200">
              <a:defRPr sz="1200">
                <a:latin typeface="Helvetica"/>
                <a:ea typeface="Helvetica"/>
                <a:cs typeface="Helvetica"/>
                <a:sym typeface="Helvetica"/>
              </a:defRPr>
            </a:pPr>
            <a:r>
              <a:t>•	Make decisions</a:t>
            </a:r>
          </a:p>
          <a:p>
            <a:pPr defTabSz="457200">
              <a:defRPr sz="1200">
                <a:latin typeface="Helvetica"/>
                <a:ea typeface="Helvetica"/>
                <a:cs typeface="Helvetica"/>
                <a:sym typeface="Helvetica"/>
              </a:defRPr>
            </a:pPr>
            <a:r>
              <a:t>•	Handle conflict</a:t>
            </a:r>
          </a:p>
          <a:p>
            <a:pPr defTabSz="457200">
              <a:defRPr sz="1200">
                <a:latin typeface="Helvetica"/>
                <a:ea typeface="Helvetica"/>
                <a:cs typeface="Helvetica"/>
                <a:sym typeface="Helvetica"/>
              </a:defRPr>
            </a:pPr>
            <a:r>
              <a:t>•	Listen &amp; speak to others</a:t>
            </a:r>
          </a:p>
          <a:p>
            <a:pPr defTabSz="457200">
              <a:defRPr sz="1200">
                <a:latin typeface="Helvetica"/>
                <a:ea typeface="Helvetica"/>
                <a:cs typeface="Helvetica"/>
                <a:sym typeface="Helvetica"/>
              </a:defRPr>
            </a:pPr>
            <a:r>
              <a:t>•	View others</a:t>
            </a:r>
          </a:p>
          <a:p>
            <a:pPr defTabSz="457200">
              <a:defRPr sz="1200">
                <a:latin typeface="Helvetica"/>
                <a:ea typeface="Helvetica"/>
                <a:cs typeface="Helvetica"/>
                <a:sym typeface="Helvetica"/>
              </a:defRPr>
            </a:pPr>
            <a:r>
              <a:t>•	Use our time and energy</a:t>
            </a:r>
          </a:p>
          <a:p>
            <a:pPr defTabSz="457200">
              <a:defRPr sz="1200">
                <a:latin typeface="Helvetica"/>
                <a:ea typeface="Helvetica"/>
                <a:cs typeface="Helvetica"/>
                <a:sym typeface="Helvetica"/>
              </a:defRPr>
            </a:pPr>
            <a:r>
              <a:t>Focus</a:t>
            </a:r>
          </a:p>
          <a:p>
            <a:pPr defTabSz="457200">
              <a:defRPr sz="1200">
                <a:latin typeface="Helvetica"/>
                <a:ea typeface="Helvetica"/>
                <a:cs typeface="Helvetica"/>
                <a:sym typeface="Helvetica"/>
              </a:defRPr>
            </a:pPr>
            <a:r>
              <a:t>Think</a:t>
            </a:r>
          </a:p>
          <a:p>
            <a:pPr defTabSz="457200">
              <a:defRPr sz="1200">
                <a:latin typeface="Helvetica"/>
                <a:ea typeface="Helvetica"/>
                <a:cs typeface="Helvetica"/>
                <a:sym typeface="Helvetica"/>
              </a:defRPr>
            </a:pPr>
            <a:r>
              <a:t>Solve problems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Here’s why: When we feel good…and when we don’t. Affects the way we:</a:t>
            </a:r>
          </a:p>
          <a:p>
            <a:pPr defTabSz="457200">
              <a:defRPr sz="1200">
                <a:latin typeface="Helvetica"/>
                <a:ea typeface="Helvetica"/>
                <a:cs typeface="Helvetica"/>
                <a:sym typeface="Helvetica"/>
              </a:defRPr>
            </a:pPr>
            <a:r>
              <a:t>•	Make decisions</a:t>
            </a:r>
          </a:p>
          <a:p>
            <a:pPr defTabSz="457200">
              <a:defRPr sz="1200">
                <a:latin typeface="Helvetica"/>
                <a:ea typeface="Helvetica"/>
                <a:cs typeface="Helvetica"/>
                <a:sym typeface="Helvetica"/>
              </a:defRPr>
            </a:pPr>
            <a:r>
              <a:t>•	Handle conflict</a:t>
            </a:r>
          </a:p>
          <a:p>
            <a:pPr defTabSz="457200">
              <a:defRPr sz="1200">
                <a:latin typeface="Helvetica"/>
                <a:ea typeface="Helvetica"/>
                <a:cs typeface="Helvetica"/>
                <a:sym typeface="Helvetica"/>
              </a:defRPr>
            </a:pPr>
            <a:r>
              <a:t>•	Listen &amp; speak to others</a:t>
            </a:r>
          </a:p>
          <a:p>
            <a:pPr defTabSz="457200">
              <a:defRPr sz="1200">
                <a:latin typeface="Helvetica"/>
                <a:ea typeface="Helvetica"/>
                <a:cs typeface="Helvetica"/>
                <a:sym typeface="Helvetica"/>
              </a:defRPr>
            </a:pPr>
            <a:r>
              <a:t>•	View others</a:t>
            </a:r>
          </a:p>
          <a:p>
            <a:pPr defTabSz="457200">
              <a:defRPr sz="1200">
                <a:latin typeface="Helvetica"/>
                <a:ea typeface="Helvetica"/>
                <a:cs typeface="Helvetica"/>
                <a:sym typeface="Helvetica"/>
              </a:defRPr>
            </a:pPr>
            <a:r>
              <a:t>•	Use our time and energy</a:t>
            </a:r>
          </a:p>
          <a:p>
            <a:pPr defTabSz="457200">
              <a:defRPr sz="1200">
                <a:latin typeface="Helvetica"/>
                <a:ea typeface="Helvetica"/>
                <a:cs typeface="Helvetica"/>
                <a:sym typeface="Helvetica"/>
              </a:defRPr>
            </a:pPr>
            <a:r>
              <a:t>Focus</a:t>
            </a:r>
          </a:p>
          <a:p>
            <a:pPr defTabSz="457200">
              <a:defRPr sz="1200">
                <a:latin typeface="Helvetica"/>
                <a:ea typeface="Helvetica"/>
                <a:cs typeface="Helvetica"/>
                <a:sym typeface="Helvetica"/>
              </a:defRPr>
            </a:pPr>
            <a:r>
              <a:t>Think</a:t>
            </a:r>
          </a:p>
          <a:p>
            <a:pPr defTabSz="457200">
              <a:defRPr sz="1200">
                <a:latin typeface="Helvetica"/>
                <a:ea typeface="Helvetica"/>
                <a:cs typeface="Helvetica"/>
                <a:sym typeface="Helvetica"/>
              </a:defRPr>
            </a:pPr>
            <a:r>
              <a:t>Solve problems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So, the important questions are, why does this happen and what can we do about it? If we understand why we feel the way we do at work, we can take steps to create workplaces where people feel good about themselves and bring their best selves to the work.</a:t>
            </a:r>
          </a:p>
          <a:p>
            <a:pPr defTabSz="457200">
              <a:defRPr sz="1200">
                <a:latin typeface="Helvetica"/>
                <a:ea typeface="Helvetica"/>
                <a:cs typeface="Helvetica"/>
                <a:sym typeface="Helvetica"/>
              </a:defRPr>
            </a:pPr>
            <a:r>
              <a:t>This is why THE starts with the individual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“…how to integrate the men and machines…”</a:t>
            </a:r>
          </a:p>
          <a:p>
            <a:pPr defTabSz="457200">
              <a:defRPr sz="1200">
                <a:latin typeface="Helvetica"/>
                <a:ea typeface="Helvetica"/>
                <a:cs typeface="Helvetica"/>
                <a:sym typeface="Helvetica"/>
              </a:defRPr>
            </a:pPr>
            <a:r>
              <a:t>“When I came to the Naval Research Laboratory they were looking for someone in social science to take care of the man aspect of the man-machine problem. My work … has been therefore to try to devise methods and in order to do this to get basic information about how men can work most productively together, what are the most effective ways of constructing teams so that men will cooperate and be able to function at a high level of efficiency …This work, I might say, is of great interest to me for various reasons. One is the obvious application that I mentioned; another is that it has many implications for basic psychological work, which I am of course interested in. And the third is a personal reason which I think originated very early in my life and which I can trace at least as far back as high school. …The thing that I am really mainly interested in as far as my social and political and academic beliefs are concerned is the dignity of individual people, the possibility of having people realize themselves, …In the work that I am doing I am working with a concept called compatibility, and the main idea of this is the following: that if people are basically compatible as far as their personalities are concerned, they will be able to work together efficiently. This means that you can take someone who is ordinarily quite rejected by the rest of his fellow members or crew members, whatever the situation, and put him in a group in which he will be accepted and he will be able to express himself to a very considerable degree. Now this has the practical advantage of making the team more productive. It also has, what is for me, a very satisfying advantage in helping someone to realize himself personally. [This stems] from my interest in things that are called in the political sphere civil liberties and psychologically they are called free expression and self realization, and terms of this type. And I think that most of the strong feelings that I had toward particular issues stem from this one basic feeling that I have in general.”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t>Original research</a:t>
            </a:r>
          </a:p>
          <a:p>
            <a:pPr defTabSz="457200">
              <a:defRPr sz="1200">
                <a:latin typeface="Helvetica"/>
                <a:ea typeface="Helvetica"/>
                <a:cs typeface="Helvetica"/>
                <a:sym typeface="Helvetica"/>
              </a:defRPr>
            </a:pPr>
            <a:r>
              <a:t>Technical competence a given</a:t>
            </a:r>
          </a:p>
          <a:p>
            <a:pPr defTabSz="457200">
              <a:defRPr sz="1200">
                <a:latin typeface="Helvetica"/>
                <a:ea typeface="Helvetica"/>
                <a:cs typeface="Helvetica"/>
                <a:sym typeface="Helvetica"/>
              </a:defRPr>
            </a:pPr>
            <a:r>
              <a:t>C-P effect, magnified when under pressure</a:t>
            </a:r>
          </a:p>
          <a:p>
            <a:pPr defTabSz="457200">
              <a:defRPr sz="1200">
                <a:latin typeface="Helvetica"/>
                <a:ea typeface="Helvetica"/>
                <a:cs typeface="Helvetica"/>
                <a:sym typeface="Helvetica"/>
              </a:defRPr>
            </a:pPr>
            <a:r>
              <a:t>Applied to tasks where interdependence is higher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SC copy 5">
    <p:spTree>
      <p:nvGrpSpPr>
        <p:cNvPr id="1" name=""/>
        <p:cNvGrpSpPr/>
        <p:nvPr/>
      </p:nvGrpSpPr>
      <p:grpSpPr>
        <a:xfrm>
          <a:off x="0" y="0"/>
          <a:ext cx="0" cy="0"/>
          <a:chOff x="0" y="0"/>
          <a:chExt cx="0" cy="0"/>
        </a:xfrm>
      </p:grpSpPr>
      <p:sp>
        <p:nvSpPr>
          <p:cNvPr id="97" name="Shape 9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98" name="Shape 98"/>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99" name="Shape 9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SC">
    <p:spTree>
      <p:nvGrpSpPr>
        <p:cNvPr id="1" name=""/>
        <p:cNvGrpSpPr/>
        <p:nvPr/>
      </p:nvGrpSpPr>
      <p:grpSpPr>
        <a:xfrm>
          <a:off x="0" y="0"/>
          <a:ext cx="0" cy="0"/>
          <a:chOff x="0" y="0"/>
          <a:chExt cx="0" cy="0"/>
        </a:xfrm>
      </p:grpSpPr>
      <p:sp>
        <p:nvSpPr>
          <p:cNvPr id="107" name="Shape 10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sp>
        <p:nvSpPr>
          <p:cNvPr id="108" name="Shape 108"/>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109" name="Shape 10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7" name="Shape 11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SC">
    <p:spTree>
      <p:nvGrpSpPr>
        <p:cNvPr id="1" name=""/>
        <p:cNvGrpSpPr/>
        <p:nvPr/>
      </p:nvGrpSpPr>
      <p:grpSpPr>
        <a:xfrm>
          <a:off x="0" y="0"/>
          <a:ext cx="0" cy="0"/>
          <a:chOff x="0" y="0"/>
          <a:chExt cx="0" cy="0"/>
        </a:xfrm>
      </p:grpSpPr>
      <p:sp>
        <p:nvSpPr>
          <p:cNvPr id="18" name="Shape 18"/>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2012, The Schutz Company</a:t>
            </a:r>
          </a:p>
        </p:txBody>
      </p:sp>
      <p:sp>
        <p:nvSpPr>
          <p:cNvPr id="19" name="Shape 19"/>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SC copy">
    <p:spTree>
      <p:nvGrpSpPr>
        <p:cNvPr id="1" name=""/>
        <p:cNvGrpSpPr/>
        <p:nvPr/>
      </p:nvGrpSpPr>
      <p:grpSpPr>
        <a:xfrm>
          <a:off x="0" y="0"/>
          <a:ext cx="0" cy="0"/>
          <a:chOff x="0" y="0"/>
          <a:chExt cx="0" cy="0"/>
        </a:xfrm>
      </p:grpSpPr>
      <p:sp>
        <p:nvSpPr>
          <p:cNvPr id="28" name="Shape 2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29" name="Shape 29"/>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30" name="Shape 3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copy">
    <p:spTree>
      <p:nvGrpSpPr>
        <p:cNvPr id="1" name=""/>
        <p:cNvGrpSpPr/>
        <p:nvPr/>
      </p:nvGrpSpPr>
      <p:grpSpPr>
        <a:xfrm>
          <a:off x="0" y="0"/>
          <a:ext cx="0" cy="0"/>
          <a:chOff x="0" y="0"/>
          <a:chExt cx="0" cy="0"/>
        </a:xfrm>
      </p:grpSpPr>
      <p:sp>
        <p:nvSpPr>
          <p:cNvPr id="38" name="Shape 3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HE">
    <p:spTree>
      <p:nvGrpSpPr>
        <p:cNvPr id="1" name=""/>
        <p:cNvGrpSpPr/>
        <p:nvPr/>
      </p:nvGrpSpPr>
      <p:grpSpPr>
        <a:xfrm>
          <a:off x="0" y="0"/>
          <a:ext cx="0" cy="0"/>
          <a:chOff x="0" y="0"/>
          <a:chExt cx="0" cy="0"/>
        </a:xfrm>
      </p:grpSpPr>
      <p:pic>
        <p:nvPicPr>
          <p:cNvPr id="46" name="image.png"/>
          <p:cNvPicPr>
            <a:picLocks/>
          </p:cNvPicPr>
          <p:nvPr/>
        </p:nvPicPr>
        <p:blipFill>
          <a:blip r:embed="rId2">
            <a:extLst/>
          </a:blip>
          <a:stretch>
            <a:fillRect/>
          </a:stretch>
        </p:blipFill>
        <p:spPr>
          <a:xfrm>
            <a:off x="76200" y="279400"/>
            <a:ext cx="1524000" cy="838200"/>
          </a:xfrm>
          <a:prstGeom prst="rect">
            <a:avLst/>
          </a:prstGeom>
          <a:ln w="12700">
            <a:miter lim="400000"/>
          </a:ln>
        </p:spPr>
      </p:pic>
      <p:sp>
        <p:nvSpPr>
          <p:cNvPr id="47" name="Shape 47"/>
          <p:cNvSpPr/>
          <p:nvPr/>
        </p:nvSpPr>
        <p:spPr>
          <a:xfrm>
            <a:off x="1676400" y="274637"/>
            <a:ext cx="1588" cy="1011238"/>
          </a:xfrm>
          <a:prstGeom prst="line">
            <a:avLst/>
          </a:prstGeom>
          <a:ln>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SC copy 1">
    <p:spTree>
      <p:nvGrpSpPr>
        <p:cNvPr id="1" name=""/>
        <p:cNvGrpSpPr/>
        <p:nvPr/>
      </p:nvGrpSpPr>
      <p:grpSpPr>
        <a:xfrm>
          <a:off x="0" y="0"/>
          <a:ext cx="0" cy="0"/>
          <a:chOff x="0" y="0"/>
          <a:chExt cx="0" cy="0"/>
        </a:xfrm>
      </p:grpSpPr>
      <p:sp>
        <p:nvSpPr>
          <p:cNvPr id="57" name="Shape 5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8" name="Shape 58"/>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59" name="Shape 5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SC copy 2">
    <p:spTree>
      <p:nvGrpSpPr>
        <p:cNvPr id="1" name=""/>
        <p:cNvGrpSpPr/>
        <p:nvPr/>
      </p:nvGrpSpPr>
      <p:grpSpPr>
        <a:xfrm>
          <a:off x="0" y="0"/>
          <a:ext cx="0" cy="0"/>
          <a:chOff x="0" y="0"/>
          <a:chExt cx="0" cy="0"/>
        </a:xfrm>
      </p:grpSpPr>
      <p:sp>
        <p:nvSpPr>
          <p:cNvPr id="67" name="Shape 6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68" name="Shape 68"/>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69" name="Shape 6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SC copy 3">
    <p:spTree>
      <p:nvGrpSpPr>
        <p:cNvPr id="1" name=""/>
        <p:cNvGrpSpPr/>
        <p:nvPr/>
      </p:nvGrpSpPr>
      <p:grpSpPr>
        <a:xfrm>
          <a:off x="0" y="0"/>
          <a:ext cx="0" cy="0"/>
          <a:chOff x="0" y="0"/>
          <a:chExt cx="0" cy="0"/>
        </a:xfrm>
      </p:grpSpPr>
      <p:sp>
        <p:nvSpPr>
          <p:cNvPr id="77" name="Shape 7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78" name="Shape 78"/>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79" name="Shape 7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SC copy 4">
    <p:spTree>
      <p:nvGrpSpPr>
        <p:cNvPr id="1" name=""/>
        <p:cNvGrpSpPr/>
        <p:nvPr/>
      </p:nvGrpSpPr>
      <p:grpSpPr>
        <a:xfrm>
          <a:off x="0" y="0"/>
          <a:ext cx="0" cy="0"/>
          <a:chOff x="0" y="0"/>
          <a:chExt cx="0" cy="0"/>
        </a:xfrm>
      </p:grpSpPr>
      <p:sp>
        <p:nvSpPr>
          <p:cNvPr id="87" name="Shape 87"/>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a:t>
            </a:r>
          </a:p>
        </p:txBody>
      </p:sp>
      <p:sp>
        <p:nvSpPr>
          <p:cNvPr id="88" name="Shape 88"/>
          <p:cNvSpPr>
            <a:spLocks noGrp="1"/>
          </p:cNvSpPr>
          <p:nvPr>
            <p:ph type="title"/>
          </p:nvPr>
        </p:nvSpPr>
        <p:spPr>
          <a:xfrm>
            <a:off x="0" y="-2382"/>
            <a:ext cx="9144000" cy="1574801"/>
          </a:xfrm>
          <a:prstGeom prst="rect">
            <a:avLst/>
          </a:prstGeom>
        </p:spPr>
        <p:txBody>
          <a:bodyPr/>
          <a:lstStyle>
            <a:lvl1pPr algn="ctr"/>
          </a:lstStyle>
          <a:p>
            <a:r>
              <a:t>Title Text</a:t>
            </a:r>
          </a:p>
        </p:txBody>
      </p:sp>
      <p:sp>
        <p:nvSpPr>
          <p:cNvPr id="89" name="Shape 8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752600" y="0"/>
            <a:ext cx="7391400" cy="1570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300"/>
              </a:spcBef>
              <a:buChar char="–"/>
              <a:defRPr sz="1600"/>
            </a:lvl2pPr>
            <a:lvl3pPr marL="1183639" indent="-228600">
              <a:spcBef>
                <a:spcPts val="300"/>
              </a:spcBef>
              <a:defRPr sz="1400"/>
            </a:lvl3pPr>
            <a:lvl4pPr marL="1640839" indent="-228600">
              <a:spcBef>
                <a:spcPts val="300"/>
              </a:spcBef>
              <a:buChar char="–"/>
              <a:defRPr sz="1200"/>
            </a:lvl4pPr>
            <a:lvl5pPr marL="2098039" indent="-228600">
              <a:spcBef>
                <a:spcPts val="300"/>
              </a:spcBef>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530766" y="6397625"/>
            <a:ext cx="312068" cy="298984"/>
          </a:xfrm>
          <a:prstGeom prst="rect">
            <a:avLst/>
          </a:prstGeom>
          <a:ln w="12700">
            <a:miter lim="400000"/>
          </a:ln>
        </p:spPr>
        <p:txBody>
          <a:bodyPr wrap="none" lIns="50800" tIns="50800" rIns="50800" bIns="50800">
            <a:spAutoFit/>
          </a:bodyPr>
          <a:lstStyle>
            <a:lvl1pPr marL="0" marR="0" algn="ctr" defTabSz="584200">
              <a:defRPr sz="1400">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40639" marR="40639"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1pPr>
      <a:lvl2pPr marL="40639" marR="40639" indent="2286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2pPr>
      <a:lvl3pPr marL="40639" marR="40639" indent="4572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3pPr>
      <a:lvl4pPr marL="40639" marR="40639" indent="6858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4pPr>
      <a:lvl5pPr marL="40639" marR="40639" indent="9144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5pPr>
      <a:lvl6pPr marL="40639" marR="40639" indent="11430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6pPr>
      <a:lvl7pPr marL="40639" marR="40639" indent="13716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7pPr>
      <a:lvl8pPr marL="40639" marR="40639" indent="16002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8pPr>
      <a:lvl9pPr marL="40639" marR="40639" indent="182880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
            <a:solidFill>
              <a:srgbClr val="000000"/>
            </a:solidFill>
          </a:uFill>
          <a:latin typeface="+mn-lt"/>
          <a:ea typeface="+mn-ea"/>
          <a:cs typeface="+mn-cs"/>
          <a:sym typeface="Verdana"/>
        </a:defRPr>
      </a:lvl9pPr>
    </p:titleStyle>
    <p:bodyStyle>
      <a:lvl1pPr marL="383540"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1pPr>
      <a:lvl2pPr marL="819308" marR="40639" indent="-321468"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2pPr>
      <a:lvl3pPr marL="1248954" marR="40639" indent="-293914"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3pPr>
      <a:lvl4pPr marL="1755139"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4pPr>
      <a:lvl5pPr marL="2212339"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5pPr>
      <a:lvl6pPr marL="2212339"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6pPr>
      <a:lvl7pPr marL="2212339"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7pPr>
      <a:lvl8pPr marL="2212339"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8pPr>
      <a:lvl9pPr marL="2212339" marR="40639" indent="-342900" algn="l" defTabSz="914400" rtl="0" latinLnBrk="0">
        <a:lnSpc>
          <a:spcPct val="100000"/>
        </a:lnSpc>
        <a:spcBef>
          <a:spcPts val="400"/>
        </a:spcBef>
        <a:spcAft>
          <a:spcPts val="0"/>
        </a:spcAft>
        <a:buClr>
          <a:srgbClr val="7B1142"/>
        </a:buClr>
        <a:buSzPct val="100000"/>
        <a:buFont typeface="Verdana"/>
        <a:buChar char="•"/>
        <a:tabLst/>
        <a:defRPr sz="1800" b="0" i="0" u="none" strike="noStrike" cap="none" spc="0" baseline="0">
          <a:ln>
            <a:noFill/>
          </a:ln>
          <a:solidFill>
            <a:srgbClr val="000000"/>
          </a:solidFill>
          <a:uFill>
            <a:solidFill>
              <a:srgbClr val="000000"/>
            </a:solidFill>
          </a:uFill>
          <a:latin typeface="+mn-lt"/>
          <a:ea typeface="+mn-ea"/>
          <a:cs typeface="+mn-cs"/>
          <a:sym typeface="Verdana"/>
        </a:defRPr>
      </a:lvl9pPr>
    </p:bodyStyle>
    <p:otherStyle>
      <a:lvl1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2286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4572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6858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9144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11430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13716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16002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18288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jpeg"/><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jpeg"/><Relationship Id="rId3"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jpeg"/><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jpeg"/><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tif"/><Relationship Id="rId5"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image" Target="../media/image33.tif"/></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tif"/><Relationship Id="rId1" Type="http://schemas.openxmlformats.org/officeDocument/2006/relationships/slideLayout" Target="../slideLayouts/slideLayout4.xml"/><Relationship Id="rId2" Type="http://schemas.openxmlformats.org/officeDocument/2006/relationships/image" Target="../media/image33.t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t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33.ti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jpeg"/><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png"/><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68.jpeg"/><Relationship Id="rId5" Type="http://schemas.openxmlformats.org/officeDocument/2006/relationships/image" Target="../media/image69.png"/><Relationship Id="rId1" Type="http://schemas.openxmlformats.org/officeDocument/2006/relationships/slideLayout" Target="../slideLayouts/slideLayout10.xml"/><Relationship Id="rId2" Type="http://schemas.openxmlformats.org/officeDocument/2006/relationships/image" Target="../media/image6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1371600" y="4673600"/>
            <a:ext cx="6400800"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a:spcBef>
                <a:spcPts val="400"/>
              </a:spcBef>
              <a:buClr>
                <a:srgbClr val="7B1142"/>
              </a:buClr>
              <a:buFont typeface="Verdana"/>
              <a:defRPr sz="3600"/>
            </a:lvl1pPr>
          </a:lstStyle>
          <a:p>
            <a:r>
              <a:t>Your name</a:t>
            </a:r>
          </a:p>
        </p:txBody>
      </p:sp>
      <p:sp>
        <p:nvSpPr>
          <p:cNvPr id="128" name="Shape 128"/>
          <p:cNvSpPr/>
          <p:nvPr/>
        </p:nvSpPr>
        <p:spPr>
          <a:xfrm>
            <a:off x="685800" y="2743200"/>
            <a:ext cx="7772400" cy="175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0" marR="0" algn="ctr" defTabSz="457200">
              <a:defRPr sz="4800" b="1">
                <a:uFillTx/>
              </a:defRPr>
            </a:lvl1pPr>
          </a:lstStyle>
          <a:p>
            <a:r>
              <a:t>Title</a:t>
            </a:r>
          </a:p>
        </p:txBody>
      </p:sp>
      <p:pic>
        <p:nvPicPr>
          <p:cNvPr id="129" name="image.png"/>
          <p:cNvPicPr>
            <a:picLocks/>
          </p:cNvPicPr>
          <p:nvPr/>
        </p:nvPicPr>
        <p:blipFill>
          <a:blip r:embed="rId3">
            <a:extLst/>
          </a:blip>
          <a:stretch>
            <a:fillRect/>
          </a:stretch>
        </p:blipFill>
        <p:spPr>
          <a:xfrm>
            <a:off x="3086100" y="939800"/>
            <a:ext cx="2959100" cy="1625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457200" y="939800"/>
            <a:ext cx="8229600" cy="497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45402" indent="-4762" algn="ctr">
              <a:spcBef>
                <a:spcPts val="8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lvl1pPr>
          </a:lstStyle>
          <a:p>
            <a:r>
              <a:t>What would happen if everyone you work with fully reached his/her potential?</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184" name="Shape 184"/>
          <p:cNvSpPr/>
          <p:nvPr/>
        </p:nvSpPr>
        <p:spPr>
          <a:xfrm>
            <a:off x="2245816" y="1102817"/>
            <a:ext cx="4648201" cy="4648201"/>
          </a:xfrm>
          <a:prstGeom prst="ellipse">
            <a:avLst/>
          </a:prstGeom>
          <a:blipFill>
            <a:blip r:embed="rId2">
              <a:alphaModFix amt="14000"/>
            </a:blip>
          </a:blipFill>
          <a:ln w="12700">
            <a:solidFill>
              <a:srgbClr val="000000">
                <a:alpha val="14000"/>
              </a:srgbClr>
            </a:solidFill>
            <a:miter lim="400000"/>
          </a:ln>
        </p:spPr>
        <p:txBody>
          <a:bodyPr lIns="50800" tIns="50800" rIns="50800" bIns="50800" anchor="ctr"/>
          <a:lstStyle/>
          <a:p>
            <a:endParaRPr/>
          </a:p>
        </p:txBody>
      </p:sp>
      <p:sp>
        <p:nvSpPr>
          <p:cNvPr id="185" name="Shape 185"/>
          <p:cNvSpPr/>
          <p:nvPr/>
        </p:nvSpPr>
        <p:spPr>
          <a:xfrm>
            <a:off x="1745754" y="602754"/>
            <a:ext cx="5651501" cy="5651501"/>
          </a:xfrm>
          <a:prstGeom prst="ellipse">
            <a:avLst/>
          </a:prstGeom>
          <a:blipFill>
            <a:blip r:embed="rId2">
              <a:alphaModFix amt="14000"/>
            </a:blip>
          </a:blipFill>
          <a:ln w="25400">
            <a:solidFill>
              <a:srgbClr val="000000">
                <a:alpha val="14000"/>
              </a:srgbClr>
            </a:solidFill>
            <a:miter lim="400000"/>
          </a:ln>
        </p:spPr>
        <p:txBody>
          <a:bodyPr lIns="50800" tIns="50800" rIns="50800" bIns="50800" anchor="ctr"/>
          <a:lstStyle/>
          <a:p>
            <a:endParaRPr/>
          </a:p>
        </p:txBody>
      </p:sp>
      <p:sp>
        <p:nvSpPr>
          <p:cNvPr id="186" name="Shape 186"/>
          <p:cNvSpPr/>
          <p:nvPr/>
        </p:nvSpPr>
        <p:spPr>
          <a:xfrm>
            <a:off x="3344168" y="2201168"/>
            <a:ext cx="2451101" cy="2451101"/>
          </a:xfrm>
          <a:prstGeom prst="ellipse">
            <a:avLst/>
          </a:prstGeom>
          <a:blipFill>
            <a:blip r:embed="rId2">
              <a:alphaModFix amt="14000"/>
            </a:blip>
          </a:blipFill>
          <a:ln w="12700">
            <a:solidFill>
              <a:srgbClr val="000000">
                <a:alpha val="14000"/>
              </a:srgbClr>
            </a:solidFill>
            <a:miter lim="400000"/>
          </a:ln>
        </p:spPr>
        <p:txBody>
          <a:bodyPr lIns="50800" tIns="50800" rIns="50800" bIns="50800" anchor="ctr"/>
          <a:lstStyle/>
          <a:p>
            <a:endParaRPr/>
          </a:p>
        </p:txBody>
      </p:sp>
      <p:sp>
        <p:nvSpPr>
          <p:cNvPr id="187" name="Shape 187"/>
          <p:cNvSpPr/>
          <p:nvPr/>
        </p:nvSpPr>
        <p:spPr>
          <a:xfrm>
            <a:off x="2781598" y="1638598"/>
            <a:ext cx="3581401" cy="3581401"/>
          </a:xfrm>
          <a:prstGeom prst="ellipse">
            <a:avLst/>
          </a:prstGeom>
          <a:blipFill>
            <a:blip r:embed="rId2">
              <a:alphaModFix amt="14000"/>
            </a:blip>
          </a:blipFill>
          <a:ln w="12700">
            <a:solidFill>
              <a:srgbClr val="000000">
                <a:alpha val="14000"/>
              </a:srgbClr>
            </a:solidFill>
            <a:miter lim="400000"/>
          </a:ln>
        </p:spPr>
        <p:txBody>
          <a:bodyPr lIns="50800" tIns="50800" rIns="50800" bIns="50800" anchor="ctr"/>
          <a:lstStyle/>
          <a:p>
            <a:endParaRPr/>
          </a:p>
        </p:txBody>
      </p:sp>
      <p:sp>
        <p:nvSpPr>
          <p:cNvPr id="188" name="Shape 188"/>
          <p:cNvSpPr/>
          <p:nvPr/>
        </p:nvSpPr>
        <p:spPr>
          <a:xfrm>
            <a:off x="3699918" y="625459"/>
            <a:ext cx="17907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1A941F"/>
                </a:solidFill>
              </a:defRPr>
            </a:lvl1pPr>
          </a:lstStyle>
          <a:p>
            <a:r>
              <a:t>Individual</a:t>
            </a:r>
          </a:p>
        </p:txBody>
      </p:sp>
      <p:sp>
        <p:nvSpPr>
          <p:cNvPr id="189" name="Shape 189"/>
          <p:cNvSpPr/>
          <p:nvPr/>
        </p:nvSpPr>
        <p:spPr>
          <a:xfrm>
            <a:off x="1706586" y="5260505"/>
            <a:ext cx="17907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1A941F"/>
                </a:solidFill>
              </a:defRPr>
            </a:lvl1pPr>
          </a:lstStyle>
          <a:p>
            <a:r>
              <a:t>Individual</a:t>
            </a:r>
          </a:p>
        </p:txBody>
      </p:sp>
      <p:sp>
        <p:nvSpPr>
          <p:cNvPr id="190" name="Shape 190"/>
          <p:cNvSpPr/>
          <p:nvPr/>
        </p:nvSpPr>
        <p:spPr>
          <a:xfrm>
            <a:off x="6052063" y="5260505"/>
            <a:ext cx="17907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1A941F"/>
                </a:solidFill>
              </a:defRPr>
            </a:lvl1pPr>
          </a:lstStyle>
          <a:p>
            <a:r>
              <a:t>Individual</a:t>
            </a:r>
          </a:p>
        </p:txBody>
      </p:sp>
      <p:sp>
        <p:nvSpPr>
          <p:cNvPr id="191" name="Shape 191"/>
          <p:cNvSpPr/>
          <p:nvPr/>
        </p:nvSpPr>
        <p:spPr>
          <a:xfrm>
            <a:off x="3974457" y="1126195"/>
            <a:ext cx="12446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0073CF"/>
                </a:solidFill>
              </a:defRPr>
            </a:lvl1pPr>
          </a:lstStyle>
          <a:p>
            <a:r>
              <a:t>People</a:t>
            </a:r>
          </a:p>
        </p:txBody>
      </p:sp>
      <p:sp>
        <p:nvSpPr>
          <p:cNvPr id="192" name="Shape 192"/>
          <p:cNvSpPr/>
          <p:nvPr/>
        </p:nvSpPr>
        <p:spPr>
          <a:xfrm>
            <a:off x="4089694" y="2448120"/>
            <a:ext cx="9144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4"/>
                </a:solidFill>
              </a:defRPr>
            </a:lvl1pPr>
          </a:lstStyle>
          <a:p>
            <a:r>
              <a:t>Task</a:t>
            </a:r>
          </a:p>
        </p:txBody>
      </p:sp>
      <p:sp>
        <p:nvSpPr>
          <p:cNvPr id="193" name="Shape 193"/>
          <p:cNvSpPr/>
          <p:nvPr/>
        </p:nvSpPr>
        <p:spPr>
          <a:xfrm>
            <a:off x="1640040" y="4832215"/>
            <a:ext cx="23241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0073CF"/>
                </a:solidFill>
              </a:defRPr>
            </a:lvl1pPr>
          </a:lstStyle>
          <a:p>
            <a:r>
              <a:t>Relationships</a:t>
            </a:r>
          </a:p>
        </p:txBody>
      </p:sp>
      <p:sp>
        <p:nvSpPr>
          <p:cNvPr id="194" name="Shape 194"/>
          <p:cNvSpPr/>
          <p:nvPr/>
        </p:nvSpPr>
        <p:spPr>
          <a:xfrm>
            <a:off x="5610522" y="4832215"/>
            <a:ext cx="22860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0073CF"/>
                </a:solidFill>
              </a:defRPr>
            </a:lvl1pPr>
          </a:lstStyle>
          <a:p>
            <a:r>
              <a:t>Compatibility</a:t>
            </a:r>
          </a:p>
        </p:txBody>
      </p:sp>
      <p:sp>
        <p:nvSpPr>
          <p:cNvPr id="195" name="Shape 195"/>
          <p:cNvSpPr/>
          <p:nvPr/>
        </p:nvSpPr>
        <p:spPr>
          <a:xfrm>
            <a:off x="2781150" y="4385647"/>
            <a:ext cx="14478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5"/>
                </a:solidFill>
              </a:defRPr>
            </a:lvl1pPr>
          </a:lstStyle>
          <a:p>
            <a:r>
              <a:t>Process</a:t>
            </a:r>
          </a:p>
        </p:txBody>
      </p:sp>
      <p:sp>
        <p:nvSpPr>
          <p:cNvPr id="196" name="Shape 196"/>
          <p:cNvSpPr/>
          <p:nvPr/>
        </p:nvSpPr>
        <p:spPr>
          <a:xfrm>
            <a:off x="5266280" y="4385647"/>
            <a:ext cx="15367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5"/>
                </a:solidFill>
              </a:defRPr>
            </a:lvl1pPr>
          </a:lstStyle>
          <a:p>
            <a:r>
              <a:t>Network</a:t>
            </a:r>
          </a:p>
        </p:txBody>
      </p:sp>
      <p:sp>
        <p:nvSpPr>
          <p:cNvPr id="197" name="Shape 197"/>
          <p:cNvSpPr/>
          <p:nvPr/>
        </p:nvSpPr>
        <p:spPr>
          <a:xfrm>
            <a:off x="3342301" y="3773807"/>
            <a:ext cx="13589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4"/>
                </a:solidFill>
              </a:defRPr>
            </a:lvl1pPr>
          </a:lstStyle>
          <a:p>
            <a:r>
              <a:t>Service</a:t>
            </a:r>
          </a:p>
        </p:txBody>
      </p:sp>
      <p:sp>
        <p:nvSpPr>
          <p:cNvPr id="198" name="Shape 198"/>
          <p:cNvSpPr/>
          <p:nvPr/>
        </p:nvSpPr>
        <p:spPr>
          <a:xfrm>
            <a:off x="4703130" y="3773807"/>
            <a:ext cx="14478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4"/>
                </a:solidFill>
              </a:defRPr>
            </a:lvl1pPr>
          </a:lstStyle>
          <a:p>
            <a:r>
              <a:t>Product</a:t>
            </a:r>
          </a:p>
        </p:txBody>
      </p:sp>
      <p:sp>
        <p:nvSpPr>
          <p:cNvPr id="199" name="Shape 199"/>
          <p:cNvSpPr/>
          <p:nvPr/>
        </p:nvSpPr>
        <p:spPr>
          <a:xfrm>
            <a:off x="3909220" y="1693840"/>
            <a:ext cx="13589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D81E00"/>
                </a:solidFill>
                <a:uFill>
                  <a:solidFill>
                    <a:srgbClr val="D81E00"/>
                  </a:solidFill>
                </a:uFill>
              </a:defRPr>
            </a:lvl1pPr>
          </a:lstStyle>
          <a:p>
            <a:r>
              <a:t>System</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p:nvPr/>
        </p:nvSpPr>
        <p:spPr>
          <a:xfrm>
            <a:off x="3687218" y="3225800"/>
            <a:ext cx="1803401"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1A941F"/>
                </a:solidFill>
              </a:defRPr>
            </a:lvl1pPr>
          </a:lstStyle>
          <a:p>
            <a:r>
              <a:t>Individual</a:t>
            </a:r>
          </a:p>
        </p:txBody>
      </p:sp>
      <p:sp>
        <p:nvSpPr>
          <p:cNvPr id="202" name="Shape 202"/>
          <p:cNvSpPr/>
          <p:nvPr/>
        </p:nvSpPr>
        <p:spPr>
          <a:xfrm>
            <a:off x="3687218" y="3225800"/>
            <a:ext cx="1803401"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1A941F"/>
                </a:solidFill>
              </a:defRPr>
            </a:lvl1pPr>
          </a:lstStyle>
          <a:p>
            <a:r>
              <a:t>Individual</a:t>
            </a:r>
          </a:p>
        </p:txBody>
      </p:sp>
      <p:sp>
        <p:nvSpPr>
          <p:cNvPr id="203" name="Shape 203"/>
          <p:cNvSpPr/>
          <p:nvPr/>
        </p:nvSpPr>
        <p:spPr>
          <a:xfrm>
            <a:off x="2245816" y="1102817"/>
            <a:ext cx="4648201" cy="4648201"/>
          </a:xfrm>
          <a:prstGeom prst="ellipse">
            <a:avLst/>
          </a:prstGeom>
          <a:blipFill>
            <a:blip r:embed="rId2">
              <a:alphaModFix amt="14000"/>
            </a:blip>
          </a:blipFill>
          <a:ln w="12700">
            <a:solidFill>
              <a:srgbClr val="000000">
                <a:alpha val="14000"/>
              </a:srgbClr>
            </a:solidFill>
            <a:miter lim="400000"/>
          </a:ln>
        </p:spPr>
        <p:txBody>
          <a:bodyPr lIns="50800" tIns="50800" rIns="50800" bIns="50800" anchor="ctr"/>
          <a:lstStyle/>
          <a:p>
            <a:endParaRPr/>
          </a:p>
        </p:txBody>
      </p:sp>
      <p:sp>
        <p:nvSpPr>
          <p:cNvPr id="204" name="Shape 204"/>
          <p:cNvSpPr/>
          <p:nvPr/>
        </p:nvSpPr>
        <p:spPr>
          <a:xfrm>
            <a:off x="1745754" y="602754"/>
            <a:ext cx="5651501" cy="5651501"/>
          </a:xfrm>
          <a:prstGeom prst="ellipse">
            <a:avLst/>
          </a:prstGeom>
          <a:blipFill>
            <a:blip r:embed="rId2">
              <a:alphaModFix amt="14000"/>
            </a:blip>
          </a:blipFill>
          <a:ln w="25400">
            <a:solidFill>
              <a:srgbClr val="000000">
                <a:alpha val="14000"/>
              </a:srgbClr>
            </a:solidFill>
            <a:miter lim="400000"/>
          </a:ln>
        </p:spPr>
        <p:txBody>
          <a:bodyPr lIns="50800" tIns="50800" rIns="50800" bIns="50800" anchor="ctr"/>
          <a:lstStyle/>
          <a:p>
            <a:endParaRPr/>
          </a:p>
        </p:txBody>
      </p:sp>
      <p:sp>
        <p:nvSpPr>
          <p:cNvPr id="205" name="Shape 205"/>
          <p:cNvSpPr/>
          <p:nvPr/>
        </p:nvSpPr>
        <p:spPr>
          <a:xfrm>
            <a:off x="3344168" y="2201168"/>
            <a:ext cx="2451101" cy="2451101"/>
          </a:xfrm>
          <a:prstGeom prst="ellipse">
            <a:avLst/>
          </a:prstGeom>
          <a:blipFill>
            <a:blip r:embed="rId2">
              <a:alphaModFix amt="14000"/>
            </a:blip>
          </a:blipFill>
          <a:ln w="12700">
            <a:solidFill>
              <a:srgbClr val="000000">
                <a:alpha val="14000"/>
              </a:srgbClr>
            </a:solidFill>
            <a:miter lim="400000"/>
          </a:ln>
        </p:spPr>
        <p:txBody>
          <a:bodyPr lIns="50800" tIns="50800" rIns="50800" bIns="50800" anchor="ctr"/>
          <a:lstStyle/>
          <a:p>
            <a:endParaRPr/>
          </a:p>
        </p:txBody>
      </p:sp>
      <p:sp>
        <p:nvSpPr>
          <p:cNvPr id="206" name="Shape 206"/>
          <p:cNvSpPr/>
          <p:nvPr/>
        </p:nvSpPr>
        <p:spPr>
          <a:xfrm>
            <a:off x="2781598" y="1638598"/>
            <a:ext cx="3581401" cy="3581401"/>
          </a:xfrm>
          <a:prstGeom prst="ellipse">
            <a:avLst/>
          </a:prstGeom>
          <a:blipFill>
            <a:blip r:embed="rId2">
              <a:alphaModFix amt="14000"/>
            </a:blip>
          </a:blipFill>
          <a:ln w="12700">
            <a:solidFill>
              <a:srgbClr val="000000">
                <a:alpha val="14000"/>
              </a:srgbClr>
            </a:solidFill>
            <a:miter lim="400000"/>
          </a:ln>
        </p:spPr>
        <p:txBody>
          <a:bodyPr lIns="50800" tIns="50800" rIns="50800" bIns="50800" anchor="ctr"/>
          <a:lstStyle/>
          <a:p>
            <a:endParaRPr/>
          </a:p>
        </p:txBody>
      </p:sp>
      <p:sp>
        <p:nvSpPr>
          <p:cNvPr id="207" name="Shape 207"/>
          <p:cNvSpPr/>
          <p:nvPr/>
        </p:nvSpPr>
        <p:spPr>
          <a:xfrm>
            <a:off x="3687220" y="3225800"/>
            <a:ext cx="1803401"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1A941F"/>
                </a:solidFill>
              </a:defRPr>
            </a:lvl1pPr>
          </a:lstStyle>
          <a:p>
            <a:r>
              <a:t>Individual</a:t>
            </a:r>
          </a:p>
        </p:txBody>
      </p:sp>
      <p:sp>
        <p:nvSpPr>
          <p:cNvPr id="208" name="Shape 20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209" name="Shape 209"/>
          <p:cNvSpPr/>
          <p:nvPr/>
        </p:nvSpPr>
        <p:spPr>
          <a:xfrm>
            <a:off x="3923655" y="1719079"/>
            <a:ext cx="12446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0073CF"/>
                </a:solidFill>
              </a:defRPr>
            </a:lvl1pPr>
          </a:lstStyle>
          <a:p>
            <a:r>
              <a:t>People</a:t>
            </a:r>
          </a:p>
        </p:txBody>
      </p:sp>
      <p:sp>
        <p:nvSpPr>
          <p:cNvPr id="210" name="Shape 210"/>
          <p:cNvSpPr/>
          <p:nvPr/>
        </p:nvSpPr>
        <p:spPr>
          <a:xfrm>
            <a:off x="4102394" y="612759"/>
            <a:ext cx="9398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4"/>
                </a:solidFill>
              </a:defRPr>
            </a:lvl1pPr>
          </a:lstStyle>
          <a:p>
            <a:r>
              <a:t>Task</a:t>
            </a:r>
          </a:p>
        </p:txBody>
      </p:sp>
      <p:sp>
        <p:nvSpPr>
          <p:cNvPr id="211" name="Shape 211"/>
          <p:cNvSpPr/>
          <p:nvPr/>
        </p:nvSpPr>
        <p:spPr>
          <a:xfrm>
            <a:off x="2036336" y="4385647"/>
            <a:ext cx="23241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0073CF"/>
                </a:solidFill>
              </a:defRPr>
            </a:lvl1pPr>
          </a:lstStyle>
          <a:p>
            <a:r>
              <a:t>Relationships</a:t>
            </a:r>
          </a:p>
        </p:txBody>
      </p:sp>
      <p:sp>
        <p:nvSpPr>
          <p:cNvPr id="212" name="Shape 212"/>
          <p:cNvSpPr/>
          <p:nvPr/>
        </p:nvSpPr>
        <p:spPr>
          <a:xfrm>
            <a:off x="5267700" y="4385647"/>
            <a:ext cx="22860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0073CF"/>
                </a:solidFill>
              </a:defRPr>
            </a:lvl1pPr>
          </a:lstStyle>
          <a:p>
            <a:r>
              <a:t>Compatibility</a:t>
            </a:r>
          </a:p>
        </p:txBody>
      </p:sp>
      <p:sp>
        <p:nvSpPr>
          <p:cNvPr id="213" name="Shape 213"/>
          <p:cNvSpPr/>
          <p:nvPr/>
        </p:nvSpPr>
        <p:spPr>
          <a:xfrm>
            <a:off x="2417103" y="4832215"/>
            <a:ext cx="14478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5"/>
                </a:solidFill>
              </a:defRPr>
            </a:lvl1pPr>
          </a:lstStyle>
          <a:p>
            <a:r>
              <a:t>Process</a:t>
            </a:r>
          </a:p>
        </p:txBody>
      </p:sp>
      <p:sp>
        <p:nvSpPr>
          <p:cNvPr id="214" name="Shape 214"/>
          <p:cNvSpPr/>
          <p:nvPr/>
        </p:nvSpPr>
        <p:spPr>
          <a:xfrm>
            <a:off x="5608912" y="4832215"/>
            <a:ext cx="15367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5"/>
                </a:solidFill>
              </a:defRPr>
            </a:lvl1pPr>
          </a:lstStyle>
          <a:p>
            <a:r>
              <a:t>Network</a:t>
            </a:r>
          </a:p>
        </p:txBody>
      </p:sp>
      <p:sp>
        <p:nvSpPr>
          <p:cNvPr id="215" name="Shape 215"/>
          <p:cNvSpPr/>
          <p:nvPr/>
        </p:nvSpPr>
        <p:spPr>
          <a:xfrm>
            <a:off x="2068386" y="5260504"/>
            <a:ext cx="14097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4"/>
                </a:solidFill>
              </a:defRPr>
            </a:lvl1pPr>
          </a:lstStyle>
          <a:p>
            <a:r>
              <a:t>Service</a:t>
            </a:r>
          </a:p>
        </p:txBody>
      </p:sp>
      <p:sp>
        <p:nvSpPr>
          <p:cNvPr id="216" name="Shape 216"/>
          <p:cNvSpPr/>
          <p:nvPr/>
        </p:nvSpPr>
        <p:spPr>
          <a:xfrm>
            <a:off x="6062952" y="5260505"/>
            <a:ext cx="14986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chemeClr val="accent4"/>
                </a:solidFill>
              </a:defRPr>
            </a:lvl1pPr>
          </a:lstStyle>
          <a:p>
            <a:r>
              <a:t>Product</a:t>
            </a:r>
          </a:p>
        </p:txBody>
      </p:sp>
      <p:sp>
        <p:nvSpPr>
          <p:cNvPr id="217" name="Shape 217"/>
          <p:cNvSpPr/>
          <p:nvPr/>
        </p:nvSpPr>
        <p:spPr>
          <a:xfrm>
            <a:off x="3896520" y="1160440"/>
            <a:ext cx="13589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200" b="1">
                <a:solidFill>
                  <a:srgbClr val="D81E00"/>
                </a:solidFill>
                <a:uFill>
                  <a:solidFill>
                    <a:srgbClr val="D81E00"/>
                  </a:solidFill>
                </a:uFill>
              </a:defRPr>
            </a:lvl1pPr>
          </a:lstStyle>
          <a:p>
            <a:r>
              <a:t>System</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screenshot_99.jpg"/>
          <p:cNvPicPr>
            <a:picLocks noChangeAspect="1"/>
          </p:cNvPicPr>
          <p:nvPr/>
        </p:nvPicPr>
        <p:blipFill>
          <a:blip r:embed="rId2">
            <a:extLst/>
          </a:blip>
          <a:stretch>
            <a:fillRect/>
          </a:stretch>
        </p:blipFill>
        <p:spPr>
          <a:xfrm>
            <a:off x="2362200" y="1803400"/>
            <a:ext cx="3657600" cy="4727957"/>
          </a:xfrm>
          <a:prstGeom prst="rect">
            <a:avLst/>
          </a:prstGeom>
          <a:effectLst>
            <a:outerShdw blurRad="127000" dist="76200" dir="2700000" rotWithShape="0">
              <a:srgbClr val="000000">
                <a:alpha val="75000"/>
              </a:srgbClr>
            </a:outerShdw>
          </a:effectLst>
        </p:spPr>
      </p:pic>
      <p:pic>
        <p:nvPicPr>
          <p:cNvPr id="220" name="screenshot_98.jpg"/>
          <p:cNvPicPr>
            <a:picLocks noChangeAspect="1"/>
          </p:cNvPicPr>
          <p:nvPr/>
        </p:nvPicPr>
        <p:blipFill>
          <a:blip r:embed="rId3">
            <a:extLst/>
          </a:blip>
          <a:srcRect t="268" r="23863"/>
          <a:stretch>
            <a:fillRect/>
          </a:stretch>
        </p:blipFill>
        <p:spPr>
          <a:xfrm>
            <a:off x="2362200" y="1803400"/>
            <a:ext cx="2781300" cy="4724400"/>
          </a:xfrm>
          <a:prstGeom prst="rect">
            <a:avLst/>
          </a:prstGeom>
          <a:effectLst>
            <a:outerShdw blurRad="127000" dist="76200" dir="2700000" rotWithShape="0">
              <a:srgbClr val="000000">
                <a:alpha val="75000"/>
              </a:srgbClr>
            </a:outerShdw>
          </a:effectLst>
        </p:spPr>
      </p:pic>
      <p:sp>
        <p:nvSpPr>
          <p:cNvPr id="221" name="Shape 221"/>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a:t>
            </a:r>
          </a:p>
        </p:txBody>
      </p:sp>
      <p:sp>
        <p:nvSpPr>
          <p:cNvPr id="222" name="Shape 222"/>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Completing Element B</a:t>
            </a:r>
          </a:p>
        </p:txBody>
      </p:sp>
      <p:sp>
        <p:nvSpPr>
          <p:cNvPr id="223" name="Shape 223"/>
          <p:cNvSpPr/>
          <p:nvPr/>
        </p:nvSpPr>
        <p:spPr>
          <a:xfrm>
            <a:off x="3937000" y="1733550"/>
            <a:ext cx="495300" cy="495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224" name="Shape 224"/>
          <p:cNvSpPr/>
          <p:nvPr/>
        </p:nvSpPr>
        <p:spPr>
          <a:xfrm flipV="1">
            <a:off x="5588000" y="3011664"/>
            <a:ext cx="990173" cy="862967"/>
          </a:xfrm>
          <a:prstGeom prst="line">
            <a:avLst/>
          </a:prstGeom>
          <a:ln w="101600">
            <a:solidFill>
              <a:srgbClr val="00D100"/>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225" name="Shape 225"/>
          <p:cNvSpPr/>
          <p:nvPr/>
        </p:nvSpPr>
        <p:spPr>
          <a:xfrm>
            <a:off x="6616700" y="1600200"/>
            <a:ext cx="2235200" cy="345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600" i="1"/>
            </a:pPr>
            <a:r>
              <a:t>Respond to each item using bubbles on </a:t>
            </a:r>
            <a:r>
              <a:rPr b="1"/>
              <a:t>right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23"/>
                                        </p:tgtEl>
                                        <p:attrNameLst>
                                          <p:attrName>style.visibility</p:attrName>
                                        </p:attrNameLst>
                                      </p:cBhvr>
                                      <p:to>
                                        <p:strVal val="visible"/>
                                      </p:to>
                                    </p:set>
                                    <p:anim calcmode="lin" valueType="num">
                                      <p:cBhvr>
                                        <p:cTn id="7" dur="750" fill="hold"/>
                                        <p:tgtEl>
                                          <p:spTgt spid="223"/>
                                        </p:tgtEl>
                                        <p:attrNameLst>
                                          <p:attrName>ppt_w</p:attrName>
                                        </p:attrNameLst>
                                      </p:cBhvr>
                                      <p:tavLst>
                                        <p:tav tm="0">
                                          <p:val>
                                            <p:fltVal val="0"/>
                                          </p:val>
                                        </p:tav>
                                        <p:tav tm="100000">
                                          <p:val>
                                            <p:strVal val="#ppt_w"/>
                                          </p:val>
                                        </p:tav>
                                      </p:tavLst>
                                    </p:anim>
                                    <p:anim calcmode="lin" valueType="num">
                                      <p:cBhvr>
                                        <p:cTn id="8" dur="750" fill="hold"/>
                                        <p:tgtEl>
                                          <p:spTgt spid="2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24"/>
                                        </p:tgtEl>
                                        <p:attrNameLst>
                                          <p:attrName>style.visibility</p:attrName>
                                        </p:attrNameLst>
                                      </p:cBhvr>
                                      <p:to>
                                        <p:strVal val="visible"/>
                                      </p:to>
                                    </p:set>
                                    <p:anim calcmode="lin" valueType="num">
                                      <p:cBhvr>
                                        <p:cTn id="13" dur="500" fill="hold"/>
                                        <p:tgtEl>
                                          <p:spTgt spid="224"/>
                                        </p:tgtEl>
                                        <p:attrNameLst>
                                          <p:attrName>ppt_w</p:attrName>
                                        </p:attrNameLst>
                                      </p:cBhvr>
                                      <p:tavLst>
                                        <p:tav tm="0">
                                          <p:val>
                                            <p:fltVal val="0"/>
                                          </p:val>
                                        </p:tav>
                                        <p:tav tm="100000">
                                          <p:val>
                                            <p:strVal val="#ppt_w"/>
                                          </p:val>
                                        </p:tav>
                                      </p:tavLst>
                                    </p:anim>
                                    <p:anim calcmode="lin" valueType="num">
                                      <p:cBhvr>
                                        <p:cTn id="14" dur="500" fill="hold"/>
                                        <p:tgtEl>
                                          <p:spTgt spid="22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grpId="3" nodeType="afterEffect">
                                  <p:stCondLst>
                                    <p:cond delay="0"/>
                                  </p:stCondLst>
                                  <p:iterate>
                                    <p:tmAbs val="0"/>
                                  </p:iterate>
                                  <p:childTnLst>
                                    <p:set>
                                      <p:cBhvr>
                                        <p:cTn id="17" fill="hold"/>
                                        <p:tgtEl>
                                          <p:spTgt spid="225"/>
                                        </p:tgtEl>
                                        <p:attrNameLst>
                                          <p:attrName>style.visibility</p:attrName>
                                        </p:attrNameLst>
                                      </p:cBhvr>
                                      <p:to>
                                        <p:strVal val="visible"/>
                                      </p:to>
                                    </p:set>
                                    <p:anim calcmode="lin" valueType="num">
                                      <p:cBhvr>
                                        <p:cTn id="18" dur="750" fill="hold"/>
                                        <p:tgtEl>
                                          <p:spTgt spid="225"/>
                                        </p:tgtEl>
                                        <p:attrNameLst>
                                          <p:attrName>ppt_w</p:attrName>
                                        </p:attrNameLst>
                                      </p:cBhvr>
                                      <p:tavLst>
                                        <p:tav tm="0">
                                          <p:val>
                                            <p:fltVal val="0"/>
                                          </p:val>
                                        </p:tav>
                                        <p:tav tm="100000">
                                          <p:val>
                                            <p:strVal val="#ppt_w"/>
                                          </p:val>
                                        </p:tav>
                                      </p:tavLst>
                                    </p:anim>
                                    <p:anim calcmode="lin" valueType="num">
                                      <p:cBhvr>
                                        <p:cTn id="19" dur="750" fill="hold"/>
                                        <p:tgtEl>
                                          <p:spTgt spid="2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P spid="224" grpId="2" animBg="1" advAuto="0"/>
      <p:bldP spid="225"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screenshot_99.jpg"/>
          <p:cNvPicPr>
            <a:picLocks noChangeAspect="1"/>
          </p:cNvPicPr>
          <p:nvPr/>
        </p:nvPicPr>
        <p:blipFill>
          <a:blip r:embed="rId2">
            <a:extLst/>
          </a:blip>
          <a:stretch>
            <a:fillRect/>
          </a:stretch>
        </p:blipFill>
        <p:spPr>
          <a:xfrm>
            <a:off x="2362200" y="1803400"/>
            <a:ext cx="3657600" cy="4727957"/>
          </a:xfrm>
          <a:prstGeom prst="rect">
            <a:avLst/>
          </a:prstGeom>
          <a:effectLst>
            <a:outerShdw blurRad="127000" dist="76200" dir="2700000" rotWithShape="0">
              <a:srgbClr val="000000">
                <a:alpha val="75000"/>
              </a:srgbClr>
            </a:outerShdw>
          </a:effectLst>
        </p:spPr>
      </p:pic>
      <p:sp>
        <p:nvSpPr>
          <p:cNvPr id="228" name="Shape 228"/>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a:t>
            </a:r>
          </a:p>
        </p:txBody>
      </p:sp>
      <p:sp>
        <p:nvSpPr>
          <p:cNvPr id="229" name="Shape 229"/>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Completing Element B</a:t>
            </a:r>
          </a:p>
        </p:txBody>
      </p:sp>
      <p:sp>
        <p:nvSpPr>
          <p:cNvPr id="230" name="Shape 230"/>
          <p:cNvSpPr/>
          <p:nvPr/>
        </p:nvSpPr>
        <p:spPr>
          <a:xfrm>
            <a:off x="3937000" y="1733550"/>
            <a:ext cx="495300" cy="495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231" name="Shape 231"/>
          <p:cNvSpPr/>
          <p:nvPr/>
        </p:nvSpPr>
        <p:spPr>
          <a:xfrm flipH="1" flipV="1">
            <a:off x="1881110" y="3811125"/>
            <a:ext cx="938081" cy="216859"/>
          </a:xfrm>
          <a:prstGeom prst="line">
            <a:avLst/>
          </a:prstGeom>
          <a:ln w="101600">
            <a:solidFill>
              <a:srgbClr val="00D100"/>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232" name="Shape 232"/>
          <p:cNvSpPr/>
          <p:nvPr/>
        </p:nvSpPr>
        <p:spPr>
          <a:xfrm>
            <a:off x="190500" y="1803400"/>
            <a:ext cx="2235200" cy="345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600" i="1"/>
            </a:pPr>
            <a:r>
              <a:t>Respond to each item using bubbles on </a:t>
            </a:r>
            <a:r>
              <a:rPr b="1"/>
              <a:t>left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30"/>
                                        </p:tgtEl>
                                        <p:attrNameLst>
                                          <p:attrName>style.visibility</p:attrName>
                                        </p:attrNameLst>
                                      </p:cBhvr>
                                      <p:to>
                                        <p:strVal val="visible"/>
                                      </p:to>
                                    </p:set>
                                    <p:anim calcmode="lin" valueType="num">
                                      <p:cBhvr>
                                        <p:cTn id="7" dur="750" fill="hold"/>
                                        <p:tgtEl>
                                          <p:spTgt spid="230"/>
                                        </p:tgtEl>
                                        <p:attrNameLst>
                                          <p:attrName>ppt_w</p:attrName>
                                        </p:attrNameLst>
                                      </p:cBhvr>
                                      <p:tavLst>
                                        <p:tav tm="0">
                                          <p:val>
                                            <p:fltVal val="0"/>
                                          </p:val>
                                        </p:tav>
                                        <p:tav tm="100000">
                                          <p:val>
                                            <p:strVal val="#ppt_w"/>
                                          </p:val>
                                        </p:tav>
                                      </p:tavLst>
                                    </p:anim>
                                    <p:anim calcmode="lin" valueType="num">
                                      <p:cBhvr>
                                        <p:cTn id="8" dur="750" fill="hold"/>
                                        <p:tgtEl>
                                          <p:spTgt spid="23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31"/>
                                        </p:tgtEl>
                                        <p:attrNameLst>
                                          <p:attrName>style.visibility</p:attrName>
                                        </p:attrNameLst>
                                      </p:cBhvr>
                                      <p:to>
                                        <p:strVal val="visible"/>
                                      </p:to>
                                    </p:set>
                                    <p:anim calcmode="lin" valueType="num">
                                      <p:cBhvr>
                                        <p:cTn id="13" dur="500" fill="hold"/>
                                        <p:tgtEl>
                                          <p:spTgt spid="231"/>
                                        </p:tgtEl>
                                        <p:attrNameLst>
                                          <p:attrName>ppt_w</p:attrName>
                                        </p:attrNameLst>
                                      </p:cBhvr>
                                      <p:tavLst>
                                        <p:tav tm="0">
                                          <p:val>
                                            <p:fltVal val="0"/>
                                          </p:val>
                                        </p:tav>
                                        <p:tav tm="100000">
                                          <p:val>
                                            <p:strVal val="#ppt_w"/>
                                          </p:val>
                                        </p:tav>
                                      </p:tavLst>
                                    </p:anim>
                                    <p:anim calcmode="lin" valueType="num">
                                      <p:cBhvr>
                                        <p:cTn id="14" dur="500" fill="hold"/>
                                        <p:tgtEl>
                                          <p:spTgt spid="231"/>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grpId="3" nodeType="afterEffect">
                                  <p:stCondLst>
                                    <p:cond delay="0"/>
                                  </p:stCondLst>
                                  <p:iterate>
                                    <p:tmAbs val="0"/>
                                  </p:iterate>
                                  <p:childTnLst>
                                    <p:set>
                                      <p:cBhvr>
                                        <p:cTn id="17" fill="hold"/>
                                        <p:tgtEl>
                                          <p:spTgt spid="232"/>
                                        </p:tgtEl>
                                        <p:attrNameLst>
                                          <p:attrName>style.visibility</p:attrName>
                                        </p:attrNameLst>
                                      </p:cBhvr>
                                      <p:to>
                                        <p:strVal val="visible"/>
                                      </p:to>
                                    </p:set>
                                    <p:anim calcmode="lin" valueType="num">
                                      <p:cBhvr>
                                        <p:cTn id="18" dur="750" fill="hold"/>
                                        <p:tgtEl>
                                          <p:spTgt spid="232"/>
                                        </p:tgtEl>
                                        <p:attrNameLst>
                                          <p:attrName>ppt_w</p:attrName>
                                        </p:attrNameLst>
                                      </p:cBhvr>
                                      <p:tavLst>
                                        <p:tav tm="0">
                                          <p:val>
                                            <p:fltVal val="0"/>
                                          </p:val>
                                        </p:tav>
                                        <p:tav tm="100000">
                                          <p:val>
                                            <p:strVal val="#ppt_w"/>
                                          </p:val>
                                        </p:tav>
                                      </p:tavLst>
                                    </p:anim>
                                    <p:anim calcmode="lin" valueType="num">
                                      <p:cBhvr>
                                        <p:cTn id="19" dur="75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P spid="231" grpId="2" animBg="1" advAuto="0"/>
      <p:bldP spid="232"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235" name="Shape 235"/>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Completing Element B</a:t>
            </a:r>
          </a:p>
        </p:txBody>
      </p:sp>
      <p:pic>
        <p:nvPicPr>
          <p:cNvPr id="236" name="T101US_2010_05_PRESS_Page_3.jpg"/>
          <p:cNvPicPr>
            <a:picLocks noChangeAspect="1"/>
          </p:cNvPicPr>
          <p:nvPr/>
        </p:nvPicPr>
        <p:blipFill>
          <a:blip r:embed="rId2">
            <a:extLst/>
          </a:blip>
          <a:stretch>
            <a:fillRect/>
          </a:stretch>
        </p:blipFill>
        <p:spPr>
          <a:xfrm>
            <a:off x="1333500" y="1905000"/>
            <a:ext cx="3241160" cy="4191000"/>
          </a:xfrm>
          <a:prstGeom prst="rect">
            <a:avLst/>
          </a:prstGeom>
          <a:effectLst>
            <a:outerShdw blurRad="127000" dist="76200" dir="2700000" rotWithShape="0">
              <a:srgbClr val="000000">
                <a:alpha val="75000"/>
              </a:srgbClr>
            </a:outerShdw>
          </a:effectLst>
        </p:spPr>
      </p:pic>
      <p:pic>
        <p:nvPicPr>
          <p:cNvPr id="237" name="T101US_2010_05_PRESS_Page_4.jpg"/>
          <p:cNvPicPr>
            <a:picLocks noChangeAspect="1"/>
          </p:cNvPicPr>
          <p:nvPr/>
        </p:nvPicPr>
        <p:blipFill>
          <a:blip r:embed="rId3">
            <a:extLst/>
          </a:blip>
          <a:stretch>
            <a:fillRect/>
          </a:stretch>
        </p:blipFill>
        <p:spPr>
          <a:xfrm>
            <a:off x="4572000" y="1905000"/>
            <a:ext cx="3238500" cy="4187561"/>
          </a:xfrm>
          <a:prstGeom prst="rect">
            <a:avLst/>
          </a:prstGeom>
          <a:effectLst>
            <a:outerShdw blurRad="127000" dist="76200" dir="2700000" rotWithShape="0">
              <a:srgbClr val="000000">
                <a:alpha val="75000"/>
              </a:srgbClr>
            </a:outerShdw>
          </a:effectLst>
        </p:spPr>
      </p:pic>
      <p:sp>
        <p:nvSpPr>
          <p:cNvPr id="238" name="Shape 238"/>
          <p:cNvSpPr/>
          <p:nvPr/>
        </p:nvSpPr>
        <p:spPr>
          <a:xfrm>
            <a:off x="2717800" y="1974850"/>
            <a:ext cx="495300" cy="495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38"/>
                                        </p:tgtEl>
                                        <p:attrNameLst>
                                          <p:attrName>style.visibility</p:attrName>
                                        </p:attrNameLst>
                                      </p:cBhvr>
                                      <p:to>
                                        <p:strVal val="visible"/>
                                      </p:to>
                                    </p:set>
                                    <p:anim calcmode="lin" valueType="num">
                                      <p:cBhvr>
                                        <p:cTn id="7" dur="750" fill="hold"/>
                                        <p:tgtEl>
                                          <p:spTgt spid="238"/>
                                        </p:tgtEl>
                                        <p:attrNameLst>
                                          <p:attrName>ppt_w</p:attrName>
                                        </p:attrNameLst>
                                      </p:cBhvr>
                                      <p:tavLst>
                                        <p:tav tm="0">
                                          <p:val>
                                            <p:fltVal val="0"/>
                                          </p:val>
                                        </p:tav>
                                        <p:tav tm="100000">
                                          <p:val>
                                            <p:strVal val="#ppt_w"/>
                                          </p:val>
                                        </p:tav>
                                      </p:tavLst>
                                    </p:anim>
                                    <p:anim calcmode="lin" valueType="num">
                                      <p:cBhvr>
                                        <p:cTn id="8" dur="750" fill="hold"/>
                                        <p:tgtEl>
                                          <p:spTgt spid="2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241" name="Shape 241"/>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Scoring Element B</a:t>
            </a:r>
          </a:p>
        </p:txBody>
      </p:sp>
      <p:pic>
        <p:nvPicPr>
          <p:cNvPr id="242" name="T101US_2010_05_PRESS_Page_3.jpg"/>
          <p:cNvPicPr>
            <a:picLocks noChangeAspect="1"/>
          </p:cNvPicPr>
          <p:nvPr/>
        </p:nvPicPr>
        <p:blipFill>
          <a:blip r:embed="rId2">
            <a:extLst/>
          </a:blip>
          <a:stretch>
            <a:fillRect/>
          </a:stretch>
        </p:blipFill>
        <p:spPr>
          <a:xfrm>
            <a:off x="1333500" y="1905000"/>
            <a:ext cx="3241160" cy="4191000"/>
          </a:xfrm>
          <a:prstGeom prst="rect">
            <a:avLst/>
          </a:prstGeom>
          <a:effectLst>
            <a:outerShdw blurRad="127000" dist="76200" dir="2700000" rotWithShape="0">
              <a:srgbClr val="000000">
                <a:alpha val="75000"/>
              </a:srgbClr>
            </a:outerShdw>
          </a:effectLst>
        </p:spPr>
      </p:pic>
      <p:pic>
        <p:nvPicPr>
          <p:cNvPr id="243" name="T101US_2010_05_PRESS_Page_4.jpg"/>
          <p:cNvPicPr>
            <a:picLocks noChangeAspect="1"/>
          </p:cNvPicPr>
          <p:nvPr/>
        </p:nvPicPr>
        <p:blipFill>
          <a:blip r:embed="rId3">
            <a:extLst/>
          </a:blip>
          <a:stretch>
            <a:fillRect/>
          </a:stretch>
        </p:blipFill>
        <p:spPr>
          <a:xfrm>
            <a:off x="4572000" y="1905000"/>
            <a:ext cx="3238500" cy="4187561"/>
          </a:xfrm>
          <a:prstGeom prst="rect">
            <a:avLst/>
          </a:prstGeom>
          <a:effectLst>
            <a:outerShdw blurRad="127000" dist="76200" dir="2700000" rotWithShape="0">
              <a:srgbClr val="000000">
                <a:alpha val="75000"/>
              </a:srgbClr>
            </a:outerShdw>
          </a:effectLst>
        </p:spPr>
      </p:pic>
      <p:sp>
        <p:nvSpPr>
          <p:cNvPr id="244" name="Shape 244"/>
          <p:cNvSpPr/>
          <p:nvPr/>
        </p:nvSpPr>
        <p:spPr>
          <a:xfrm>
            <a:off x="2717800" y="1974850"/>
            <a:ext cx="495300" cy="495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4"/>
                                        </p:tgtEl>
                                        <p:attrNameLst>
                                          <p:attrName>style.visibility</p:attrName>
                                        </p:attrNameLst>
                                      </p:cBhvr>
                                      <p:to>
                                        <p:strVal val="visible"/>
                                      </p:to>
                                    </p:set>
                                    <p:anim calcmode="lin" valueType="num">
                                      <p:cBhvr>
                                        <p:cTn id="7" dur="750" fill="hold"/>
                                        <p:tgtEl>
                                          <p:spTgt spid="244"/>
                                        </p:tgtEl>
                                        <p:attrNameLst>
                                          <p:attrName>ppt_w</p:attrName>
                                        </p:attrNameLst>
                                      </p:cBhvr>
                                      <p:tavLst>
                                        <p:tav tm="0">
                                          <p:val>
                                            <p:fltVal val="0"/>
                                          </p:val>
                                        </p:tav>
                                        <p:tav tm="100000">
                                          <p:val>
                                            <p:strVal val="#ppt_w"/>
                                          </p:val>
                                        </p:tav>
                                      </p:tavLst>
                                    </p:anim>
                                    <p:anim calcmode="lin" valueType="num">
                                      <p:cBhvr>
                                        <p:cTn id="8" dur="750" fill="hold"/>
                                        <p:tgtEl>
                                          <p:spTgt spid="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screenshot_88.jpg"/>
          <p:cNvPicPr>
            <a:picLocks noChangeAspect="1"/>
          </p:cNvPicPr>
          <p:nvPr/>
        </p:nvPicPr>
        <p:blipFill>
          <a:blip r:embed="rId2">
            <a:extLst/>
          </a:blip>
          <a:stretch>
            <a:fillRect/>
          </a:stretch>
        </p:blipFill>
        <p:spPr>
          <a:xfrm>
            <a:off x="469900" y="1662234"/>
            <a:ext cx="8191500" cy="4725867"/>
          </a:xfrm>
          <a:prstGeom prst="rect">
            <a:avLst/>
          </a:prstGeom>
          <a:ln>
            <a:solidFill>
              <a:srgbClr val="000000"/>
            </a:solidFill>
            <a:custDash>
              <a:ds d="200000" sp="200000"/>
            </a:custDash>
          </a:ln>
          <a:effectLst>
            <a:outerShdw blurRad="127000" dist="76200" dir="2700000" rotWithShape="0">
              <a:srgbClr val="000000">
                <a:alpha val="75000"/>
              </a:srgbClr>
            </a:outerShdw>
          </a:effectLst>
        </p:spPr>
      </p:pic>
      <p:sp>
        <p:nvSpPr>
          <p:cNvPr id="247" name="Shape 24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248" name="Shape 248"/>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Scoring Element B</a:t>
            </a:r>
          </a:p>
        </p:txBody>
      </p:sp>
      <p:sp>
        <p:nvSpPr>
          <p:cNvPr id="249" name="Shape 249"/>
          <p:cNvSpPr/>
          <p:nvPr/>
        </p:nvSpPr>
        <p:spPr>
          <a:xfrm>
            <a:off x="472050" y="1667949"/>
            <a:ext cx="8189345" cy="3"/>
          </a:xfrm>
          <a:prstGeom prst="line">
            <a:avLst/>
          </a:prstGeom>
          <a:ln w="25400">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250" name="Shape 250"/>
          <p:cNvSpPr/>
          <p:nvPr/>
        </p:nvSpPr>
        <p:spPr>
          <a:xfrm flipH="1">
            <a:off x="473757" y="1663709"/>
            <a:ext cx="906" cy="4731622"/>
          </a:xfrm>
          <a:prstGeom prst="line">
            <a:avLst/>
          </a:prstGeom>
          <a:ln w="25400">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grpSp>
        <p:nvGrpSpPr>
          <p:cNvPr id="253" name="Group 253"/>
          <p:cNvGrpSpPr/>
          <p:nvPr/>
        </p:nvGrpSpPr>
        <p:grpSpPr>
          <a:xfrm>
            <a:off x="3301999" y="2768599"/>
            <a:ext cx="317501" cy="317501"/>
            <a:chOff x="0" y="0"/>
            <a:chExt cx="317500" cy="317500"/>
          </a:xfrm>
        </p:grpSpPr>
        <p:sp>
          <p:nvSpPr>
            <p:cNvPr id="252" name="Shape 252"/>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51" name="Picture 250"/>
            <p:cNvPicPr>
              <a:picLocks/>
            </p:cNvPicPr>
            <p:nvPr/>
          </p:nvPicPr>
          <p:blipFill>
            <a:blip r:embed="rId3">
              <a:extLst/>
            </a:blip>
            <a:stretch>
              <a:fillRect/>
            </a:stretch>
          </p:blipFill>
          <p:spPr>
            <a:xfrm>
              <a:off x="0" y="-1"/>
              <a:ext cx="317501" cy="317501"/>
            </a:xfrm>
            <a:prstGeom prst="rect">
              <a:avLst/>
            </a:prstGeom>
            <a:effectLst/>
          </p:spPr>
        </p:pic>
      </p:grpSp>
      <p:grpSp>
        <p:nvGrpSpPr>
          <p:cNvPr id="256" name="Group 256"/>
          <p:cNvGrpSpPr/>
          <p:nvPr/>
        </p:nvGrpSpPr>
        <p:grpSpPr>
          <a:xfrm>
            <a:off x="2400299" y="4813299"/>
            <a:ext cx="317501" cy="317501"/>
            <a:chOff x="0" y="0"/>
            <a:chExt cx="317500" cy="317500"/>
          </a:xfrm>
        </p:grpSpPr>
        <p:sp>
          <p:nvSpPr>
            <p:cNvPr id="255" name="Shape 255"/>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54" name="Picture 253"/>
            <p:cNvPicPr>
              <a:picLocks/>
            </p:cNvPicPr>
            <p:nvPr/>
          </p:nvPicPr>
          <p:blipFill>
            <a:blip r:embed="rId3">
              <a:extLst/>
            </a:blip>
            <a:stretch>
              <a:fillRect/>
            </a:stretch>
          </p:blipFill>
          <p:spPr>
            <a:xfrm>
              <a:off x="0" y="-1"/>
              <a:ext cx="317501" cy="317501"/>
            </a:xfrm>
            <a:prstGeom prst="rect">
              <a:avLst/>
            </a:prstGeom>
            <a:effectLst/>
          </p:spPr>
        </p:pic>
      </p:grpSp>
      <p:grpSp>
        <p:nvGrpSpPr>
          <p:cNvPr id="259" name="Group 259"/>
          <p:cNvGrpSpPr/>
          <p:nvPr/>
        </p:nvGrpSpPr>
        <p:grpSpPr>
          <a:xfrm>
            <a:off x="1968499" y="4521199"/>
            <a:ext cx="317501" cy="317501"/>
            <a:chOff x="0" y="0"/>
            <a:chExt cx="317500" cy="317500"/>
          </a:xfrm>
        </p:grpSpPr>
        <p:sp>
          <p:nvSpPr>
            <p:cNvPr id="258" name="Shape 258"/>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57" name="Picture 256"/>
            <p:cNvPicPr>
              <a:picLocks/>
            </p:cNvPicPr>
            <p:nvPr/>
          </p:nvPicPr>
          <p:blipFill>
            <a:blip r:embed="rId3">
              <a:extLst/>
            </a:blip>
            <a:stretch>
              <a:fillRect/>
            </a:stretch>
          </p:blipFill>
          <p:spPr>
            <a:xfrm>
              <a:off x="0" y="-1"/>
              <a:ext cx="317501" cy="317501"/>
            </a:xfrm>
            <a:prstGeom prst="rect">
              <a:avLst/>
            </a:prstGeom>
            <a:effectLst/>
          </p:spPr>
        </p:pic>
      </p:grpSp>
      <p:grpSp>
        <p:nvGrpSpPr>
          <p:cNvPr id="262" name="Group 262"/>
          <p:cNvGrpSpPr/>
          <p:nvPr/>
        </p:nvGrpSpPr>
        <p:grpSpPr>
          <a:xfrm>
            <a:off x="2895599" y="3657599"/>
            <a:ext cx="317501" cy="317501"/>
            <a:chOff x="0" y="0"/>
            <a:chExt cx="317500" cy="317500"/>
          </a:xfrm>
        </p:grpSpPr>
        <p:sp>
          <p:nvSpPr>
            <p:cNvPr id="261" name="Shape 261"/>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60" name="Picture 259"/>
            <p:cNvPicPr>
              <a:picLocks/>
            </p:cNvPicPr>
            <p:nvPr/>
          </p:nvPicPr>
          <p:blipFill>
            <a:blip r:embed="rId3">
              <a:extLst/>
            </a:blip>
            <a:stretch>
              <a:fillRect/>
            </a:stretch>
          </p:blipFill>
          <p:spPr>
            <a:xfrm>
              <a:off x="0" y="-1"/>
              <a:ext cx="317501" cy="317501"/>
            </a:xfrm>
            <a:prstGeom prst="rect">
              <a:avLst/>
            </a:prstGeom>
            <a:effectLst/>
          </p:spPr>
        </p:pic>
      </p:grpSp>
      <p:grpSp>
        <p:nvGrpSpPr>
          <p:cNvPr id="265" name="Group 265"/>
          <p:cNvGrpSpPr/>
          <p:nvPr/>
        </p:nvGrpSpPr>
        <p:grpSpPr>
          <a:xfrm>
            <a:off x="1955799" y="3060699"/>
            <a:ext cx="317501" cy="317501"/>
            <a:chOff x="0" y="0"/>
            <a:chExt cx="317500" cy="317500"/>
          </a:xfrm>
        </p:grpSpPr>
        <p:sp>
          <p:nvSpPr>
            <p:cNvPr id="264" name="Shape 264"/>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63" name="Picture 262"/>
            <p:cNvPicPr>
              <a:picLocks/>
            </p:cNvPicPr>
            <p:nvPr/>
          </p:nvPicPr>
          <p:blipFill>
            <a:blip r:embed="rId3">
              <a:extLst/>
            </a:blip>
            <a:stretch>
              <a:fillRect/>
            </a:stretch>
          </p:blipFill>
          <p:spPr>
            <a:xfrm>
              <a:off x="0" y="-1"/>
              <a:ext cx="317501" cy="317501"/>
            </a:xfrm>
            <a:prstGeom prst="rect">
              <a:avLst/>
            </a:prstGeom>
            <a:effectLst/>
          </p:spPr>
        </p:pic>
      </p:grpSp>
      <p:grpSp>
        <p:nvGrpSpPr>
          <p:cNvPr id="268" name="Group 268"/>
          <p:cNvGrpSpPr/>
          <p:nvPr/>
        </p:nvGrpSpPr>
        <p:grpSpPr>
          <a:xfrm>
            <a:off x="3111499" y="5689599"/>
            <a:ext cx="317501" cy="317501"/>
            <a:chOff x="0" y="0"/>
            <a:chExt cx="317500" cy="317500"/>
          </a:xfrm>
        </p:grpSpPr>
        <p:sp>
          <p:nvSpPr>
            <p:cNvPr id="267" name="Shape 267"/>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66" name="Picture 265"/>
            <p:cNvPicPr>
              <a:picLocks/>
            </p:cNvPicPr>
            <p:nvPr/>
          </p:nvPicPr>
          <p:blipFill>
            <a:blip r:embed="rId3">
              <a:extLst/>
            </a:blip>
            <a:stretch>
              <a:fillRect/>
            </a:stretch>
          </p:blipFill>
          <p:spPr>
            <a:xfrm>
              <a:off x="0" y="-1"/>
              <a:ext cx="317501" cy="317501"/>
            </a:xfrm>
            <a:prstGeom prst="rect">
              <a:avLst/>
            </a:prstGeom>
            <a:effectLst/>
          </p:spPr>
        </p:pic>
      </p:grpSp>
      <p:sp>
        <p:nvSpPr>
          <p:cNvPr id="269" name="Shape 269"/>
          <p:cNvSpPr/>
          <p:nvPr/>
        </p:nvSpPr>
        <p:spPr>
          <a:xfrm>
            <a:off x="4229100" y="26416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270" name="Shape 270"/>
          <p:cNvSpPr/>
          <p:nvPr/>
        </p:nvSpPr>
        <p:spPr>
          <a:xfrm>
            <a:off x="4686300" y="29337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271" name="Shape 271"/>
          <p:cNvSpPr/>
          <p:nvPr/>
        </p:nvSpPr>
        <p:spPr>
          <a:xfrm>
            <a:off x="5575300" y="35179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272" name="Shape 272"/>
          <p:cNvSpPr/>
          <p:nvPr/>
        </p:nvSpPr>
        <p:spPr>
          <a:xfrm>
            <a:off x="4229100" y="43942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273" name="Shape 273"/>
          <p:cNvSpPr/>
          <p:nvPr/>
        </p:nvSpPr>
        <p:spPr>
          <a:xfrm>
            <a:off x="4686300" y="46863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274" name="Shape 274"/>
          <p:cNvSpPr/>
          <p:nvPr/>
        </p:nvSpPr>
        <p:spPr>
          <a:xfrm>
            <a:off x="6032500" y="55626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grpSp>
        <p:nvGrpSpPr>
          <p:cNvPr id="277" name="Group 277"/>
          <p:cNvGrpSpPr/>
          <p:nvPr/>
        </p:nvGrpSpPr>
        <p:grpSpPr>
          <a:xfrm>
            <a:off x="1015999" y="5981699"/>
            <a:ext cx="317501" cy="317501"/>
            <a:chOff x="0" y="0"/>
            <a:chExt cx="317500" cy="317500"/>
          </a:xfrm>
        </p:grpSpPr>
        <p:sp>
          <p:nvSpPr>
            <p:cNvPr id="276" name="Shape 276"/>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75" name="Picture 274"/>
            <p:cNvPicPr>
              <a:picLocks/>
            </p:cNvPicPr>
            <p:nvPr/>
          </p:nvPicPr>
          <p:blipFill>
            <a:blip r:embed="rId3">
              <a:extLst/>
            </a:blip>
            <a:stretch>
              <a:fillRect/>
            </a:stretch>
          </p:blipFill>
          <p:spPr>
            <a:xfrm>
              <a:off x="0" y="-1"/>
              <a:ext cx="317501" cy="317501"/>
            </a:xfrm>
            <a:prstGeom prst="rect">
              <a:avLst/>
            </a:prstGeom>
            <a:effectLst/>
          </p:spPr>
        </p:pic>
      </p:grpSp>
      <p:grpSp>
        <p:nvGrpSpPr>
          <p:cNvPr id="280" name="Group 280"/>
          <p:cNvGrpSpPr/>
          <p:nvPr/>
        </p:nvGrpSpPr>
        <p:grpSpPr>
          <a:xfrm>
            <a:off x="1955799" y="5397499"/>
            <a:ext cx="317501" cy="317501"/>
            <a:chOff x="0" y="0"/>
            <a:chExt cx="317500" cy="317500"/>
          </a:xfrm>
        </p:grpSpPr>
        <p:sp>
          <p:nvSpPr>
            <p:cNvPr id="279" name="Shape 279"/>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78" name="Picture 277"/>
            <p:cNvPicPr>
              <a:picLocks/>
            </p:cNvPicPr>
            <p:nvPr/>
          </p:nvPicPr>
          <p:blipFill>
            <a:blip r:embed="rId3">
              <a:extLst/>
            </a:blip>
            <a:stretch>
              <a:fillRect/>
            </a:stretch>
          </p:blipFill>
          <p:spPr>
            <a:xfrm>
              <a:off x="0" y="-1"/>
              <a:ext cx="317501" cy="317501"/>
            </a:xfrm>
            <a:prstGeom prst="rect">
              <a:avLst/>
            </a:prstGeom>
            <a:effectLst/>
          </p:spPr>
        </p:pic>
      </p:grpSp>
      <p:grpSp>
        <p:nvGrpSpPr>
          <p:cNvPr id="283" name="Group 283"/>
          <p:cNvGrpSpPr/>
          <p:nvPr/>
        </p:nvGrpSpPr>
        <p:grpSpPr>
          <a:xfrm>
            <a:off x="1333499" y="5105399"/>
            <a:ext cx="317501" cy="317501"/>
            <a:chOff x="0" y="0"/>
            <a:chExt cx="317500" cy="317500"/>
          </a:xfrm>
        </p:grpSpPr>
        <p:sp>
          <p:nvSpPr>
            <p:cNvPr id="282" name="Shape 282"/>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81" name="Picture 280"/>
            <p:cNvPicPr>
              <a:picLocks/>
            </p:cNvPicPr>
            <p:nvPr/>
          </p:nvPicPr>
          <p:blipFill>
            <a:blip r:embed="rId3">
              <a:extLst/>
            </a:blip>
            <a:stretch>
              <a:fillRect/>
            </a:stretch>
          </p:blipFill>
          <p:spPr>
            <a:xfrm>
              <a:off x="0" y="-1"/>
              <a:ext cx="317501" cy="317501"/>
            </a:xfrm>
            <a:prstGeom prst="rect">
              <a:avLst/>
            </a:prstGeom>
            <a:effectLst/>
          </p:spPr>
        </p:pic>
      </p:grpSp>
      <p:grpSp>
        <p:nvGrpSpPr>
          <p:cNvPr id="286" name="Group 286"/>
          <p:cNvGrpSpPr/>
          <p:nvPr/>
        </p:nvGrpSpPr>
        <p:grpSpPr>
          <a:xfrm>
            <a:off x="2425699" y="4229099"/>
            <a:ext cx="317501" cy="317501"/>
            <a:chOff x="0" y="0"/>
            <a:chExt cx="317500" cy="317500"/>
          </a:xfrm>
        </p:grpSpPr>
        <p:sp>
          <p:nvSpPr>
            <p:cNvPr id="285" name="Shape 285"/>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84" name="Picture 283"/>
            <p:cNvPicPr>
              <a:picLocks/>
            </p:cNvPicPr>
            <p:nvPr/>
          </p:nvPicPr>
          <p:blipFill>
            <a:blip r:embed="rId3">
              <a:extLst/>
            </a:blip>
            <a:stretch>
              <a:fillRect/>
            </a:stretch>
          </p:blipFill>
          <p:spPr>
            <a:xfrm>
              <a:off x="0" y="-1"/>
              <a:ext cx="317501" cy="317501"/>
            </a:xfrm>
            <a:prstGeom prst="rect">
              <a:avLst/>
            </a:prstGeom>
            <a:effectLst/>
          </p:spPr>
        </p:pic>
      </p:grpSp>
      <p:grpSp>
        <p:nvGrpSpPr>
          <p:cNvPr id="289" name="Group 289"/>
          <p:cNvGrpSpPr/>
          <p:nvPr/>
        </p:nvGrpSpPr>
        <p:grpSpPr>
          <a:xfrm>
            <a:off x="1015999" y="3936999"/>
            <a:ext cx="317501" cy="317501"/>
            <a:chOff x="0" y="0"/>
            <a:chExt cx="317500" cy="317500"/>
          </a:xfrm>
        </p:grpSpPr>
        <p:sp>
          <p:nvSpPr>
            <p:cNvPr id="288" name="Shape 288"/>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87" name="Picture 286"/>
            <p:cNvPicPr>
              <a:picLocks/>
            </p:cNvPicPr>
            <p:nvPr/>
          </p:nvPicPr>
          <p:blipFill>
            <a:blip r:embed="rId3">
              <a:extLst/>
            </a:blip>
            <a:stretch>
              <a:fillRect/>
            </a:stretch>
          </p:blipFill>
          <p:spPr>
            <a:xfrm>
              <a:off x="0" y="-1"/>
              <a:ext cx="317501" cy="317501"/>
            </a:xfrm>
            <a:prstGeom prst="rect">
              <a:avLst/>
            </a:prstGeom>
            <a:effectLst/>
          </p:spPr>
        </p:pic>
      </p:grpSp>
      <p:grpSp>
        <p:nvGrpSpPr>
          <p:cNvPr id="292" name="Group 292"/>
          <p:cNvGrpSpPr/>
          <p:nvPr/>
        </p:nvGrpSpPr>
        <p:grpSpPr>
          <a:xfrm>
            <a:off x="1955799" y="3352799"/>
            <a:ext cx="317501" cy="317501"/>
            <a:chOff x="0" y="0"/>
            <a:chExt cx="317500" cy="317500"/>
          </a:xfrm>
        </p:grpSpPr>
        <p:sp>
          <p:nvSpPr>
            <p:cNvPr id="291" name="Shape 291"/>
            <p:cNvSpPr/>
            <p:nvPr/>
          </p:nvSpPr>
          <p:spPr>
            <a:xfrm>
              <a:off x="50800" y="50800"/>
              <a:ext cx="215901" cy="215901"/>
            </a:xfrm>
            <a:prstGeom prst="ellipse">
              <a:avLst/>
            </a:prstGeom>
            <a:solidFill>
              <a:srgbClr val="000000"/>
            </a:solidFill>
            <a:ln>
              <a:noFill/>
            </a:ln>
            <a:effectLst/>
          </p:spPr>
          <p:txBody>
            <a:bodyPr wrap="square" lIns="50800" tIns="50800" rIns="50800" bIns="50800" numCol="1" anchor="ctr">
              <a:noAutofit/>
            </a:bodyPr>
            <a:lstStyle/>
            <a:p>
              <a:endParaRPr/>
            </a:p>
          </p:txBody>
        </p:sp>
        <p:pic>
          <p:nvPicPr>
            <p:cNvPr id="290" name="Picture 289"/>
            <p:cNvPicPr>
              <a:picLocks/>
            </p:cNvPicPr>
            <p:nvPr/>
          </p:nvPicPr>
          <p:blipFill>
            <a:blip r:embed="rId3">
              <a:extLst/>
            </a:blip>
            <a:stretch>
              <a:fillRect/>
            </a:stretch>
          </p:blipFill>
          <p:spPr>
            <a:xfrm>
              <a:off x="0" y="-1"/>
              <a:ext cx="317501" cy="317501"/>
            </a:xfrm>
            <a:prstGeom prst="rect">
              <a:avLst/>
            </a:prstGeom>
            <a:effectLst/>
          </p:spPr>
        </p:pic>
      </p:grpSp>
      <p:sp>
        <p:nvSpPr>
          <p:cNvPr id="293" name="Shape 293"/>
          <p:cNvSpPr/>
          <p:nvPr/>
        </p:nvSpPr>
        <p:spPr>
          <a:xfrm flipV="1">
            <a:off x="5448679" y="3019457"/>
            <a:ext cx="787485" cy="432932"/>
          </a:xfrm>
          <a:prstGeom prst="line">
            <a:avLst/>
          </a:prstGeom>
          <a:ln w="101600">
            <a:solidFill>
              <a:srgbClr val="0061FF"/>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294" name="Shape 294"/>
          <p:cNvSpPr/>
          <p:nvPr/>
        </p:nvSpPr>
        <p:spPr>
          <a:xfrm flipV="1">
            <a:off x="4445000" y="1847362"/>
            <a:ext cx="255668" cy="973169"/>
          </a:xfrm>
          <a:prstGeom prst="line">
            <a:avLst/>
          </a:prstGeom>
          <a:ln w="101600">
            <a:solidFill>
              <a:srgbClr val="00D100"/>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295" name="Shape 295"/>
          <p:cNvSpPr/>
          <p:nvPr/>
        </p:nvSpPr>
        <p:spPr>
          <a:xfrm flipH="1" flipV="1">
            <a:off x="2707899" y="1858930"/>
            <a:ext cx="708401" cy="961601"/>
          </a:xfrm>
          <a:prstGeom prst="line">
            <a:avLst/>
          </a:prstGeom>
          <a:ln w="101600">
            <a:solidFill>
              <a:srgbClr val="00D100"/>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296" name="Shape 296"/>
          <p:cNvSpPr/>
          <p:nvPr/>
        </p:nvSpPr>
        <p:spPr>
          <a:xfrm flipH="1">
            <a:off x="1633029" y="3539704"/>
            <a:ext cx="1224471" cy="528455"/>
          </a:xfrm>
          <a:prstGeom prst="line">
            <a:avLst/>
          </a:prstGeom>
          <a:ln w="101600">
            <a:solidFill>
              <a:srgbClr val="0061FF"/>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94"/>
                                        </p:tgtEl>
                                        <p:attrNameLst>
                                          <p:attrName>style.visibility</p:attrName>
                                        </p:attrNameLst>
                                      </p:cBhvr>
                                      <p:to>
                                        <p:strVal val="visible"/>
                                      </p:to>
                                    </p:set>
                                    <p:anim calcmode="lin" valueType="num">
                                      <p:cBhvr>
                                        <p:cTn id="13" dur="500" fill="hold"/>
                                        <p:tgtEl>
                                          <p:spTgt spid="294"/>
                                        </p:tgtEl>
                                        <p:attrNameLst>
                                          <p:attrName>ppt_w</p:attrName>
                                        </p:attrNameLst>
                                      </p:cBhvr>
                                      <p:tavLst>
                                        <p:tav tm="0">
                                          <p:val>
                                            <p:fltVal val="0"/>
                                          </p:val>
                                        </p:tav>
                                        <p:tav tm="100000">
                                          <p:val>
                                            <p:strVal val="#ppt_w"/>
                                          </p:val>
                                        </p:tav>
                                      </p:tavLst>
                                    </p:anim>
                                    <p:anim calcmode="lin" valueType="num">
                                      <p:cBhvr>
                                        <p:cTn id="14" dur="500" fill="hold"/>
                                        <p:tgtEl>
                                          <p:spTgt spid="29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1" presetClass="entr" presetSubtype="0" fill="hold" grpId="3" nodeType="afterEffect">
                                  <p:stCondLst>
                                    <p:cond delay="300"/>
                                  </p:stCondLst>
                                  <p:iterate>
                                    <p:tmAbs val="0"/>
                                  </p:iterate>
                                  <p:childTnLst>
                                    <p:set>
                                      <p:cBhvr>
                                        <p:cTn id="17" fill="hold"/>
                                        <p:tgtEl>
                                          <p:spTgt spid="269">
                                            <p:bg/>
                                          </p:spTgt>
                                        </p:tgtEl>
                                        <p:attrNameLst>
                                          <p:attrName>style.visibility</p:attrName>
                                        </p:attrNameLst>
                                      </p:cBhvr>
                                      <p:to>
                                        <p:strVal val="visible"/>
                                      </p:to>
                                    </p:set>
                                  </p:childTnLst>
                                </p:cTn>
                              </p:par>
                              <p:par>
                                <p:cTn id="18" presetID="1" presetClass="entr" presetSubtype="0" fill="hold" grpId="3" nodeType="withEffect">
                                  <p:stCondLst>
                                    <p:cond delay="300"/>
                                  </p:stCondLst>
                                  <p:iterate>
                                    <p:tmAbs val="0"/>
                                  </p:iterate>
                                  <p:childTnLst>
                                    <p:set>
                                      <p:cBhvr>
                                        <p:cTn id="19" fill="hold"/>
                                        <p:tgtEl>
                                          <p:spTgt spid="269">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4" nodeType="clickEffect">
                                  <p:stCondLst>
                                    <p:cond delay="0"/>
                                  </p:stCondLst>
                                  <p:iterate>
                                    <p:tmAbs val="0"/>
                                  </p:iterate>
                                  <p:childTnLst>
                                    <p:set>
                                      <p:cBhvr>
                                        <p:cTn id="23" fill="hold">
                                          <p:stCondLst>
                                            <p:cond delay="0"/>
                                          </p:stCondLst>
                                        </p:cTn>
                                        <p:tgtEl>
                                          <p:spTgt spid="294"/>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grpId="5" nodeType="afterEffect">
                                  <p:stCondLst>
                                    <p:cond delay="0"/>
                                  </p:stCondLst>
                                  <p:iterate>
                                    <p:tmAbs val="0"/>
                                  </p:iterate>
                                  <p:childTnLst>
                                    <p:set>
                                      <p:cBhvr>
                                        <p:cTn id="26" fill="hold">
                                          <p:stCondLst>
                                            <p:cond delay="0"/>
                                          </p:stCondLst>
                                        </p:cTn>
                                        <p:tgtEl>
                                          <p:spTgt spid="295"/>
                                        </p:tgtEl>
                                        <p:attrNameLst>
                                          <p:attrName>style.visibility</p:attrName>
                                        </p:attrNameLst>
                                      </p:cBhvr>
                                      <p:to>
                                        <p:strVal val="hidden"/>
                                      </p:to>
                                    </p:set>
                                  </p:childTnLst>
                                </p:cTn>
                              </p:par>
                            </p:childTnLst>
                          </p:cTn>
                        </p:par>
                        <p:par>
                          <p:cTn id="27" fill="hold">
                            <p:stCondLst>
                              <p:cond delay="0"/>
                            </p:stCondLst>
                            <p:childTnLst>
                              <p:par>
                                <p:cTn id="28" presetID="23" presetClass="entr" presetSubtype="16" fill="hold" grpId="6" nodeType="afterEffect">
                                  <p:stCondLst>
                                    <p:cond delay="0"/>
                                  </p:stCondLst>
                                  <p:iterate>
                                    <p:tmAbs val="0"/>
                                  </p:iterate>
                                  <p:childTnLst>
                                    <p:set>
                                      <p:cBhvr>
                                        <p:cTn id="29" fill="hold"/>
                                        <p:tgtEl>
                                          <p:spTgt spid="296"/>
                                        </p:tgtEl>
                                        <p:attrNameLst>
                                          <p:attrName>style.visibility</p:attrName>
                                        </p:attrNameLst>
                                      </p:cBhvr>
                                      <p:to>
                                        <p:strVal val="visible"/>
                                      </p:to>
                                    </p:set>
                                    <p:anim calcmode="lin" valueType="num">
                                      <p:cBhvr>
                                        <p:cTn id="30" dur="500" fill="hold"/>
                                        <p:tgtEl>
                                          <p:spTgt spid="296"/>
                                        </p:tgtEl>
                                        <p:attrNameLst>
                                          <p:attrName>ppt_w</p:attrName>
                                        </p:attrNameLst>
                                      </p:cBhvr>
                                      <p:tavLst>
                                        <p:tav tm="0">
                                          <p:val>
                                            <p:fltVal val="0"/>
                                          </p:val>
                                        </p:tav>
                                        <p:tav tm="100000">
                                          <p:val>
                                            <p:strVal val="#ppt_w"/>
                                          </p:val>
                                        </p:tav>
                                      </p:tavLst>
                                    </p:anim>
                                    <p:anim calcmode="lin" valueType="num">
                                      <p:cBhvr>
                                        <p:cTn id="31" dur="500" fill="hold"/>
                                        <p:tgtEl>
                                          <p:spTgt spid="29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7" nodeType="clickEffect">
                                  <p:stCondLst>
                                    <p:cond delay="0"/>
                                  </p:stCondLst>
                                  <p:iterate>
                                    <p:tmAbs val="0"/>
                                  </p:iterate>
                                  <p:childTnLst>
                                    <p:set>
                                      <p:cBhvr>
                                        <p:cTn id="35" fill="hold"/>
                                        <p:tgtEl>
                                          <p:spTgt spid="293"/>
                                        </p:tgtEl>
                                        <p:attrNameLst>
                                          <p:attrName>style.visibility</p:attrName>
                                        </p:attrNameLst>
                                      </p:cBhvr>
                                      <p:to>
                                        <p:strVal val="visible"/>
                                      </p:to>
                                    </p:set>
                                    <p:anim calcmode="lin" valueType="num">
                                      <p:cBhvr>
                                        <p:cTn id="36" dur="500" fill="hold"/>
                                        <p:tgtEl>
                                          <p:spTgt spid="293"/>
                                        </p:tgtEl>
                                        <p:attrNameLst>
                                          <p:attrName>ppt_w</p:attrName>
                                        </p:attrNameLst>
                                      </p:cBhvr>
                                      <p:tavLst>
                                        <p:tav tm="0">
                                          <p:val>
                                            <p:fltVal val="0"/>
                                          </p:val>
                                        </p:tav>
                                        <p:tav tm="100000">
                                          <p:val>
                                            <p:strVal val="#ppt_w"/>
                                          </p:val>
                                        </p:tav>
                                      </p:tavLst>
                                    </p:anim>
                                    <p:anim calcmode="lin" valueType="num">
                                      <p:cBhvr>
                                        <p:cTn id="37" dur="500" fill="hold"/>
                                        <p:tgtEl>
                                          <p:spTgt spid="293"/>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8" nodeType="clickEffect">
                                  <p:stCondLst>
                                    <p:cond delay="0"/>
                                  </p:stCondLst>
                                  <p:iterate>
                                    <p:tmAbs val="0"/>
                                  </p:iterate>
                                  <p:childTnLst>
                                    <p:set>
                                      <p:cBhvr>
                                        <p:cTn id="41" fill="hold">
                                          <p:stCondLst>
                                            <p:cond delay="0"/>
                                          </p:stCondLst>
                                        </p:cTn>
                                        <p:tgtEl>
                                          <p:spTgt spid="293"/>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9" nodeType="afterEffect">
                                  <p:stCondLst>
                                    <p:cond delay="0"/>
                                  </p:stCondLst>
                                  <p:iterate>
                                    <p:tmAbs val="0"/>
                                  </p:iterate>
                                  <p:childTnLst>
                                    <p:set>
                                      <p:cBhvr>
                                        <p:cTn id="44" fill="hold">
                                          <p:stCondLst>
                                            <p:cond delay="0"/>
                                          </p:stCondLst>
                                        </p:cTn>
                                        <p:tgtEl>
                                          <p:spTgt spid="296"/>
                                        </p:tgtEl>
                                        <p:attrNameLst>
                                          <p:attrName>style.visibility</p:attrName>
                                        </p:attrNameLst>
                                      </p:cBhvr>
                                      <p:to>
                                        <p:strVal val="hidden"/>
                                      </p:to>
                                    </p:set>
                                  </p:childTnLst>
                                </p:cTn>
                              </p:par>
                            </p:childTnLst>
                          </p:cTn>
                        </p:par>
                        <p:par>
                          <p:cTn id="45" fill="hold">
                            <p:stCondLst>
                              <p:cond delay="0"/>
                            </p:stCondLst>
                            <p:childTnLst>
                              <p:par>
                                <p:cTn id="46" presetID="1" presetClass="entr" presetSubtype="0" fill="hold" grpId="10" nodeType="afterEffect">
                                  <p:stCondLst>
                                    <p:cond delay="300"/>
                                  </p:stCondLst>
                                  <p:iterate>
                                    <p:tmAbs val="0"/>
                                  </p:iterate>
                                  <p:childTnLst>
                                    <p:set>
                                      <p:cBhvr>
                                        <p:cTn id="47" fill="hold"/>
                                        <p:tgtEl>
                                          <p:spTgt spid="270">
                                            <p:bg/>
                                          </p:spTgt>
                                        </p:tgtEl>
                                        <p:attrNameLst>
                                          <p:attrName>style.visibility</p:attrName>
                                        </p:attrNameLst>
                                      </p:cBhvr>
                                      <p:to>
                                        <p:strVal val="visible"/>
                                      </p:to>
                                    </p:set>
                                  </p:childTnLst>
                                </p:cTn>
                              </p:par>
                              <p:par>
                                <p:cTn id="48" presetID="1" presetClass="entr" presetSubtype="0" fill="hold" grpId="10" nodeType="withEffect">
                                  <p:stCondLst>
                                    <p:cond delay="300"/>
                                  </p:stCondLst>
                                  <p:iterate>
                                    <p:tmAbs val="0"/>
                                  </p:iterate>
                                  <p:childTnLst>
                                    <p:set>
                                      <p:cBhvr>
                                        <p:cTn id="49" fill="hold"/>
                                        <p:tgtEl>
                                          <p:spTgt spid="270">
                                            <p:txEl>
                                              <p:pRg st="0" end="0"/>
                                            </p:txEl>
                                          </p:spTgt>
                                        </p:tgtEl>
                                        <p:attrNameLst>
                                          <p:attrName>style.visibility</p:attrName>
                                        </p:attrNameLst>
                                      </p:cBhvr>
                                      <p:to>
                                        <p:strVal val="visible"/>
                                      </p:to>
                                    </p:set>
                                  </p:childTnLst>
                                </p:cTn>
                              </p:par>
                            </p:childTnLst>
                          </p:cTn>
                        </p:par>
                        <p:par>
                          <p:cTn id="50" fill="hold">
                            <p:stCondLst>
                              <p:cond delay="300"/>
                            </p:stCondLst>
                            <p:childTnLst>
                              <p:par>
                                <p:cTn id="51" presetID="1" presetClass="entr" presetSubtype="0" fill="hold" grpId="11" nodeType="afterEffect">
                                  <p:stCondLst>
                                    <p:cond delay="300"/>
                                  </p:stCondLst>
                                  <p:iterate>
                                    <p:tmAbs val="0"/>
                                  </p:iterate>
                                  <p:childTnLst>
                                    <p:set>
                                      <p:cBhvr>
                                        <p:cTn id="52" fill="hold"/>
                                        <p:tgtEl>
                                          <p:spTgt spid="271">
                                            <p:bg/>
                                          </p:spTgt>
                                        </p:tgtEl>
                                        <p:attrNameLst>
                                          <p:attrName>style.visibility</p:attrName>
                                        </p:attrNameLst>
                                      </p:cBhvr>
                                      <p:to>
                                        <p:strVal val="visible"/>
                                      </p:to>
                                    </p:set>
                                  </p:childTnLst>
                                </p:cTn>
                              </p:par>
                              <p:par>
                                <p:cTn id="53" presetID="1" presetClass="entr" presetSubtype="0" fill="hold" grpId="11" nodeType="withEffect">
                                  <p:stCondLst>
                                    <p:cond delay="300"/>
                                  </p:stCondLst>
                                  <p:iterate>
                                    <p:tmAbs val="0"/>
                                  </p:iterate>
                                  <p:childTnLst>
                                    <p:set>
                                      <p:cBhvr>
                                        <p:cTn id="54" fill="hold"/>
                                        <p:tgtEl>
                                          <p:spTgt spid="271">
                                            <p:txEl>
                                              <p:pRg st="0" end="0"/>
                                            </p:txEl>
                                          </p:spTgt>
                                        </p:tgtEl>
                                        <p:attrNameLst>
                                          <p:attrName>style.visibility</p:attrName>
                                        </p:attrNameLst>
                                      </p:cBhvr>
                                      <p:to>
                                        <p:strVal val="visible"/>
                                      </p:to>
                                    </p:set>
                                  </p:childTnLst>
                                </p:cTn>
                              </p:par>
                            </p:childTnLst>
                          </p:cTn>
                        </p:par>
                        <p:par>
                          <p:cTn id="55" fill="hold">
                            <p:stCondLst>
                              <p:cond delay="600"/>
                            </p:stCondLst>
                            <p:childTnLst>
                              <p:par>
                                <p:cTn id="56" presetID="1" presetClass="entr" presetSubtype="0" fill="hold" grpId="12" nodeType="afterEffect">
                                  <p:stCondLst>
                                    <p:cond delay="300"/>
                                  </p:stCondLst>
                                  <p:iterate>
                                    <p:tmAbs val="0"/>
                                  </p:iterate>
                                  <p:childTnLst>
                                    <p:set>
                                      <p:cBhvr>
                                        <p:cTn id="57" fill="hold"/>
                                        <p:tgtEl>
                                          <p:spTgt spid="272">
                                            <p:bg/>
                                          </p:spTgt>
                                        </p:tgtEl>
                                        <p:attrNameLst>
                                          <p:attrName>style.visibility</p:attrName>
                                        </p:attrNameLst>
                                      </p:cBhvr>
                                      <p:to>
                                        <p:strVal val="visible"/>
                                      </p:to>
                                    </p:set>
                                  </p:childTnLst>
                                </p:cTn>
                              </p:par>
                              <p:par>
                                <p:cTn id="58" presetID="1" presetClass="entr" presetSubtype="0" fill="hold" grpId="12" nodeType="withEffect">
                                  <p:stCondLst>
                                    <p:cond delay="300"/>
                                  </p:stCondLst>
                                  <p:iterate>
                                    <p:tmAbs val="0"/>
                                  </p:iterate>
                                  <p:childTnLst>
                                    <p:set>
                                      <p:cBhvr>
                                        <p:cTn id="59" fill="hold"/>
                                        <p:tgtEl>
                                          <p:spTgt spid="272">
                                            <p:txEl>
                                              <p:pRg st="0" end="0"/>
                                            </p:txEl>
                                          </p:spTgt>
                                        </p:tgtEl>
                                        <p:attrNameLst>
                                          <p:attrName>style.visibility</p:attrName>
                                        </p:attrNameLst>
                                      </p:cBhvr>
                                      <p:to>
                                        <p:strVal val="visible"/>
                                      </p:to>
                                    </p:set>
                                  </p:childTnLst>
                                </p:cTn>
                              </p:par>
                            </p:childTnLst>
                          </p:cTn>
                        </p:par>
                        <p:par>
                          <p:cTn id="60" fill="hold">
                            <p:stCondLst>
                              <p:cond delay="900"/>
                            </p:stCondLst>
                            <p:childTnLst>
                              <p:par>
                                <p:cTn id="61" presetID="1" presetClass="entr" presetSubtype="0" fill="hold" grpId="13" nodeType="afterEffect">
                                  <p:stCondLst>
                                    <p:cond delay="300"/>
                                  </p:stCondLst>
                                  <p:iterate>
                                    <p:tmAbs val="0"/>
                                  </p:iterate>
                                  <p:childTnLst>
                                    <p:set>
                                      <p:cBhvr>
                                        <p:cTn id="62" fill="hold"/>
                                        <p:tgtEl>
                                          <p:spTgt spid="273">
                                            <p:bg/>
                                          </p:spTgt>
                                        </p:tgtEl>
                                        <p:attrNameLst>
                                          <p:attrName>style.visibility</p:attrName>
                                        </p:attrNameLst>
                                      </p:cBhvr>
                                      <p:to>
                                        <p:strVal val="visible"/>
                                      </p:to>
                                    </p:set>
                                  </p:childTnLst>
                                </p:cTn>
                              </p:par>
                              <p:par>
                                <p:cTn id="63" presetID="1" presetClass="entr" presetSubtype="0" fill="hold" grpId="13" nodeType="withEffect">
                                  <p:stCondLst>
                                    <p:cond delay="300"/>
                                  </p:stCondLst>
                                  <p:iterate>
                                    <p:tmAbs val="0"/>
                                  </p:iterate>
                                  <p:childTnLst>
                                    <p:set>
                                      <p:cBhvr>
                                        <p:cTn id="64" fill="hold"/>
                                        <p:tgtEl>
                                          <p:spTgt spid="273">
                                            <p:txEl>
                                              <p:pRg st="0" end="0"/>
                                            </p:txEl>
                                          </p:spTgt>
                                        </p:tgtEl>
                                        <p:attrNameLst>
                                          <p:attrName>style.visibility</p:attrName>
                                        </p:attrNameLst>
                                      </p:cBhvr>
                                      <p:to>
                                        <p:strVal val="visible"/>
                                      </p:to>
                                    </p:set>
                                  </p:childTnLst>
                                </p:cTn>
                              </p:par>
                            </p:childTnLst>
                          </p:cTn>
                        </p:par>
                        <p:par>
                          <p:cTn id="65" fill="hold">
                            <p:stCondLst>
                              <p:cond delay="1200"/>
                            </p:stCondLst>
                            <p:childTnLst>
                              <p:par>
                                <p:cTn id="66" presetID="1" presetClass="entr" presetSubtype="0" fill="hold" grpId="14" nodeType="afterEffect">
                                  <p:stCondLst>
                                    <p:cond delay="300"/>
                                  </p:stCondLst>
                                  <p:iterate>
                                    <p:tmAbs val="0"/>
                                  </p:iterate>
                                  <p:childTnLst>
                                    <p:set>
                                      <p:cBhvr>
                                        <p:cTn id="67" fill="hold"/>
                                        <p:tgtEl>
                                          <p:spTgt spid="274">
                                            <p:bg/>
                                          </p:spTgt>
                                        </p:tgtEl>
                                        <p:attrNameLst>
                                          <p:attrName>style.visibility</p:attrName>
                                        </p:attrNameLst>
                                      </p:cBhvr>
                                      <p:to>
                                        <p:strVal val="visible"/>
                                      </p:to>
                                    </p:set>
                                  </p:childTnLst>
                                </p:cTn>
                              </p:par>
                              <p:par>
                                <p:cTn id="68" presetID="1" presetClass="entr" presetSubtype="0" fill="hold" grpId="14" nodeType="withEffect">
                                  <p:stCondLst>
                                    <p:cond delay="300"/>
                                  </p:stCondLst>
                                  <p:iterate>
                                    <p:tmAbs val="0"/>
                                  </p:iterate>
                                  <p:childTnLst>
                                    <p:set>
                                      <p:cBhvr>
                                        <p:cTn id="69" fill="hold"/>
                                        <p:tgtEl>
                                          <p:spTgt spid="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3" build="p" bldLvl="5" animBg="1" advAuto="0"/>
      <p:bldP spid="270" grpId="10" build="p" bldLvl="5" animBg="1" advAuto="0"/>
      <p:bldP spid="271" grpId="11" build="p" bldLvl="5" animBg="1" advAuto="0"/>
      <p:bldP spid="272" grpId="12" build="p" bldLvl="5" animBg="1" advAuto="0"/>
      <p:bldP spid="273" grpId="13" build="p" bldLvl="5" animBg="1" advAuto="0"/>
      <p:bldP spid="274" grpId="14" build="p" bldLvl="5" animBg="1" advAuto="0"/>
      <p:bldP spid="293" grpId="7" animBg="1" advAuto="0"/>
      <p:bldP spid="293" grpId="8" animBg="1" advAuto="0"/>
      <p:bldP spid="294" grpId="2" animBg="1" advAuto="0"/>
      <p:bldP spid="294" grpId="4" animBg="1" advAuto="0"/>
      <p:bldP spid="295" grpId="1" animBg="1" advAuto="0"/>
      <p:bldP spid="295" grpId="5" animBg="1" advAuto="0"/>
      <p:bldP spid="296" grpId="6" animBg="1" advAuto="0"/>
      <p:bldP spid="296" grpId="9"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screenshot_96.jpg"/>
          <p:cNvPicPr>
            <a:picLocks noChangeAspect="1"/>
          </p:cNvPicPr>
          <p:nvPr/>
        </p:nvPicPr>
        <p:blipFill>
          <a:blip r:embed="rId2">
            <a:extLst/>
          </a:blip>
          <a:srcRect t="43556"/>
          <a:stretch>
            <a:fillRect/>
          </a:stretch>
        </p:blipFill>
        <p:spPr>
          <a:xfrm>
            <a:off x="5969000" y="2857500"/>
            <a:ext cx="889000" cy="3587750"/>
          </a:xfrm>
          <a:prstGeom prst="rect">
            <a:avLst/>
          </a:prstGeom>
          <a:ln>
            <a:solidFill>
              <a:srgbClr val="000000"/>
            </a:solidFill>
            <a:custDash>
              <a:ds d="200000" sp="200000"/>
            </a:custDash>
          </a:ln>
          <a:effectLst>
            <a:outerShdw blurRad="127000" dist="76200" dir="2700000" rotWithShape="0">
              <a:srgbClr val="000000">
                <a:alpha val="75000"/>
              </a:srgbClr>
            </a:outerShdw>
          </a:effectLst>
        </p:spPr>
      </p:pic>
      <p:sp>
        <p:nvSpPr>
          <p:cNvPr id="299" name="Shape 299"/>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300" name="Shape 300"/>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Scoring Element B</a:t>
            </a:r>
          </a:p>
        </p:txBody>
      </p:sp>
      <p:pic>
        <p:nvPicPr>
          <p:cNvPr id="301" name="screenshot_95.jpg"/>
          <p:cNvPicPr>
            <a:picLocks noChangeAspect="1"/>
          </p:cNvPicPr>
          <p:nvPr/>
        </p:nvPicPr>
        <p:blipFill>
          <a:blip r:embed="rId3">
            <a:extLst/>
          </a:blip>
          <a:srcRect b="41843"/>
          <a:stretch>
            <a:fillRect/>
          </a:stretch>
        </p:blipFill>
        <p:spPr>
          <a:xfrm>
            <a:off x="5969000" y="406400"/>
            <a:ext cx="889000" cy="3060700"/>
          </a:xfrm>
          <a:prstGeom prst="rect">
            <a:avLst/>
          </a:prstGeom>
          <a:ln>
            <a:solidFill>
              <a:srgbClr val="000000"/>
            </a:solidFill>
            <a:custDash>
              <a:ds d="200000" sp="200000"/>
            </a:custDash>
          </a:ln>
          <a:effectLst>
            <a:outerShdw blurRad="127000" dist="76200" dir="2700000" rotWithShape="0">
              <a:srgbClr val="000000">
                <a:alpha val="75000"/>
              </a:srgbClr>
            </a:outerShdw>
          </a:effectLst>
        </p:spPr>
      </p:pic>
      <p:grpSp>
        <p:nvGrpSpPr>
          <p:cNvPr id="304" name="Group 304"/>
          <p:cNvGrpSpPr/>
          <p:nvPr/>
        </p:nvGrpSpPr>
        <p:grpSpPr>
          <a:xfrm>
            <a:off x="5401865" y="2674432"/>
            <a:ext cx="2247901" cy="1587501"/>
            <a:chOff x="0" y="0"/>
            <a:chExt cx="2247900" cy="1587500"/>
          </a:xfrm>
        </p:grpSpPr>
        <p:sp>
          <p:nvSpPr>
            <p:cNvPr id="302" name="Shape 302"/>
            <p:cNvSpPr/>
            <p:nvPr/>
          </p:nvSpPr>
          <p:spPr>
            <a:xfrm>
              <a:off x="68037" y="0"/>
              <a:ext cx="2071487" cy="1587501"/>
            </a:xfrm>
            <a:custGeom>
              <a:avLst/>
              <a:gdLst/>
              <a:ahLst/>
              <a:cxnLst>
                <a:cxn ang="0">
                  <a:pos x="wd2" y="hd2"/>
                </a:cxn>
                <a:cxn ang="5400000">
                  <a:pos x="wd2" y="hd2"/>
                </a:cxn>
                <a:cxn ang="10800000">
                  <a:pos x="wd2" y="hd2"/>
                </a:cxn>
                <a:cxn ang="16200000">
                  <a:pos x="wd2" y="hd2"/>
                </a:cxn>
              </a:cxnLst>
              <a:rect l="0" t="0" r="r" b="b"/>
              <a:pathLst>
                <a:path w="21600" h="21600" extrusionOk="0">
                  <a:moveTo>
                    <a:pt x="197" y="20085"/>
                  </a:moveTo>
                  <a:lnTo>
                    <a:pt x="8532" y="15497"/>
                  </a:lnTo>
                  <a:lnTo>
                    <a:pt x="9713" y="21600"/>
                  </a:lnTo>
                  <a:lnTo>
                    <a:pt x="11261" y="10943"/>
                  </a:lnTo>
                  <a:lnTo>
                    <a:pt x="12479" y="14099"/>
                  </a:lnTo>
                  <a:lnTo>
                    <a:pt x="21600" y="11884"/>
                  </a:lnTo>
                  <a:lnTo>
                    <a:pt x="21589" y="653"/>
                  </a:lnTo>
                  <a:lnTo>
                    <a:pt x="11876" y="3983"/>
                  </a:lnTo>
                  <a:lnTo>
                    <a:pt x="11286" y="0"/>
                  </a:lnTo>
                  <a:lnTo>
                    <a:pt x="9749" y="9018"/>
                  </a:lnTo>
                  <a:lnTo>
                    <a:pt x="8372" y="5673"/>
                  </a:lnTo>
                  <a:lnTo>
                    <a:pt x="0" y="9878"/>
                  </a:lnTo>
                  <a:lnTo>
                    <a:pt x="197" y="20085"/>
                  </a:lnTo>
                  <a:close/>
                </a:path>
              </a:pathLst>
            </a:custGeom>
            <a:solidFill>
              <a:srgbClr val="FFFFFF"/>
            </a:solidFill>
            <a:ln w="9525" cap="flat">
              <a:solidFill>
                <a:srgbClr val="000000"/>
              </a:solidFill>
              <a:prstDash val="solid"/>
              <a:round/>
            </a:ln>
            <a:effectLst/>
          </p:spPr>
          <p:txBody>
            <a:bodyPr wrap="square" lIns="50800" tIns="50800" rIns="50800" bIns="50800" numCol="1" anchor="ctr">
              <a:noAutofit/>
            </a:bodyPr>
            <a:lstStyle/>
            <a:p>
              <a:pPr marL="0" marR="0" algn="ctr" defTabSz="584200">
                <a:defRPr sz="4200">
                  <a:uFillTx/>
                  <a:latin typeface="Gill Sans"/>
                  <a:ea typeface="Gill Sans"/>
                  <a:cs typeface="Gill Sans"/>
                  <a:sym typeface="Gill Sans"/>
                </a:defRPr>
              </a:pPr>
              <a:endParaRPr/>
            </a:p>
          </p:txBody>
        </p:sp>
        <p:sp>
          <p:nvSpPr>
            <p:cNvPr id="303" name="Shape 303"/>
            <p:cNvSpPr/>
            <p:nvPr/>
          </p:nvSpPr>
          <p:spPr>
            <a:xfrm>
              <a:off x="0" y="23842"/>
              <a:ext cx="2247900" cy="14815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54" y="15695"/>
                  </a:lnTo>
                  <a:lnTo>
                    <a:pt x="9583" y="21360"/>
                  </a:lnTo>
                  <a:lnTo>
                    <a:pt x="10851" y="10846"/>
                  </a:lnTo>
                  <a:lnTo>
                    <a:pt x="12308" y="14316"/>
                  </a:lnTo>
                  <a:lnTo>
                    <a:pt x="21600" y="12034"/>
                  </a:lnTo>
                  <a:lnTo>
                    <a:pt x="21589" y="0"/>
                  </a:lnTo>
                  <a:lnTo>
                    <a:pt x="11415" y="4523"/>
                  </a:lnTo>
                  <a:lnTo>
                    <a:pt x="11041" y="876"/>
                  </a:lnTo>
                  <a:lnTo>
                    <a:pt x="9730" y="9898"/>
                  </a:lnTo>
                  <a:lnTo>
                    <a:pt x="8336" y="6211"/>
                  </a:lnTo>
                  <a:lnTo>
                    <a:pt x="65" y="10682"/>
                  </a:lnTo>
                  <a:lnTo>
                    <a:pt x="0" y="21600"/>
                  </a:lnTo>
                  <a:close/>
                </a:path>
              </a:pathLst>
            </a:custGeom>
            <a:solidFill>
              <a:srgbClr val="FFFFFF"/>
            </a:solidFill>
            <a:ln w="9525" cap="flat">
              <a:noFill/>
              <a:round/>
            </a:ln>
            <a:effectLst/>
          </p:spPr>
          <p:txBody>
            <a:bodyPr wrap="square" lIns="50800" tIns="50800" rIns="50800" bIns="50800" numCol="1" anchor="ctr">
              <a:noAutofit/>
            </a:bodyPr>
            <a:lstStyle/>
            <a:p>
              <a:pPr marL="0" marR="0" algn="ctr" defTabSz="584200">
                <a:defRPr sz="4200">
                  <a:uFillTx/>
                  <a:latin typeface="Gill Sans"/>
                  <a:ea typeface="Gill Sans"/>
                  <a:cs typeface="Gill Sans"/>
                  <a:sym typeface="Gill Sans"/>
                </a:defRPr>
              </a:pPr>
              <a:endParaRPr/>
            </a:p>
          </p:txBody>
        </p:sp>
      </p:grpSp>
      <p:sp>
        <p:nvSpPr>
          <p:cNvPr id="305" name="Shape 305"/>
          <p:cNvSpPr/>
          <p:nvPr/>
        </p:nvSpPr>
        <p:spPr>
          <a:xfrm>
            <a:off x="6375400" y="22733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306" name="Shape 306"/>
          <p:cNvSpPr/>
          <p:nvPr/>
        </p:nvSpPr>
        <p:spPr>
          <a:xfrm>
            <a:off x="6388100" y="444500"/>
            <a:ext cx="520700" cy="58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FF4013"/>
                </a:solidFill>
                <a:uFill>
                  <a:solidFill>
                    <a:srgbClr val="FF4013"/>
                  </a:solidFill>
                </a:uFill>
                <a:latin typeface="Wingdings 2"/>
                <a:ea typeface="Wingdings 2"/>
                <a:cs typeface="Wingdings 2"/>
                <a:sym typeface="Wingdings 2"/>
              </a:defRPr>
            </a:lvl1pPr>
          </a:lstStyle>
          <a:p>
            <a:r>
              <a:t>P</a:t>
            </a:r>
          </a:p>
        </p:txBody>
      </p:sp>
      <p:sp>
        <p:nvSpPr>
          <p:cNvPr id="307" name="Shape 307"/>
          <p:cNvSpPr/>
          <p:nvPr/>
        </p:nvSpPr>
        <p:spPr>
          <a:xfrm>
            <a:off x="6375400" y="5575300"/>
            <a:ext cx="41116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7</a:t>
            </a:r>
          </a:p>
        </p:txBody>
      </p:sp>
      <p:sp>
        <p:nvSpPr>
          <p:cNvPr id="308" name="Shape 308"/>
          <p:cNvSpPr/>
          <p:nvPr/>
        </p:nvSpPr>
        <p:spPr>
          <a:xfrm>
            <a:off x="647700" y="2425700"/>
            <a:ext cx="3797300" cy="289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i="1"/>
            </a:lvl1pPr>
          </a:lstStyle>
          <a:p>
            <a:r>
              <a:t>Total check marks in each column and place sum in box at bottom</a:t>
            </a:r>
          </a:p>
        </p:txBody>
      </p:sp>
      <p:sp>
        <p:nvSpPr>
          <p:cNvPr id="309" name="Shape 309"/>
          <p:cNvSpPr/>
          <p:nvPr/>
        </p:nvSpPr>
        <p:spPr>
          <a:xfrm flipH="1" flipV="1">
            <a:off x="4029002" y="5096280"/>
            <a:ext cx="2235580" cy="798090"/>
          </a:xfrm>
          <a:prstGeom prst="line">
            <a:avLst/>
          </a:prstGeom>
          <a:ln w="50800">
            <a:solidFill>
              <a:srgbClr val="37D100"/>
            </a:solidFill>
            <a:head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08"/>
                                        </p:tgtEl>
                                        <p:attrNameLst>
                                          <p:attrName>style.visibility</p:attrName>
                                        </p:attrNameLst>
                                      </p:cBhvr>
                                      <p:to>
                                        <p:strVal val="visible"/>
                                      </p:to>
                                    </p:set>
                                    <p:anim calcmode="lin" valueType="num">
                                      <p:cBhvr>
                                        <p:cTn id="7" dur="750" fill="hold"/>
                                        <p:tgtEl>
                                          <p:spTgt spid="308"/>
                                        </p:tgtEl>
                                        <p:attrNameLst>
                                          <p:attrName>ppt_w</p:attrName>
                                        </p:attrNameLst>
                                      </p:cBhvr>
                                      <p:tavLst>
                                        <p:tav tm="0">
                                          <p:val>
                                            <p:fltVal val="0"/>
                                          </p:val>
                                        </p:tav>
                                        <p:tav tm="100000">
                                          <p:val>
                                            <p:strVal val="#ppt_w"/>
                                          </p:val>
                                        </p:tav>
                                      </p:tavLst>
                                    </p:anim>
                                    <p:anim calcmode="lin" valueType="num">
                                      <p:cBhvr>
                                        <p:cTn id="8" dur="750" fill="hold"/>
                                        <p:tgtEl>
                                          <p:spTgt spid="308"/>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2" nodeType="afterEffect">
                                  <p:stCondLst>
                                    <p:cond delay="0"/>
                                  </p:stCondLst>
                                  <p:iterate>
                                    <p:tmAbs val="0"/>
                                  </p:iterate>
                                  <p:childTnLst>
                                    <p:set>
                                      <p:cBhvr>
                                        <p:cTn id="11" fill="hold"/>
                                        <p:tgtEl>
                                          <p:spTgt spid="309"/>
                                        </p:tgtEl>
                                        <p:attrNameLst>
                                          <p:attrName>style.visibility</p:attrName>
                                        </p:attrNameLst>
                                      </p:cBhvr>
                                      <p:to>
                                        <p:strVal val="visible"/>
                                      </p:to>
                                    </p:set>
                                    <p:anim calcmode="lin" valueType="num">
                                      <p:cBhvr>
                                        <p:cTn id="12" dur="750" fill="hold"/>
                                        <p:tgtEl>
                                          <p:spTgt spid="309"/>
                                        </p:tgtEl>
                                        <p:attrNameLst>
                                          <p:attrName>ppt_w</p:attrName>
                                        </p:attrNameLst>
                                      </p:cBhvr>
                                      <p:tavLst>
                                        <p:tav tm="0">
                                          <p:val>
                                            <p:fltVal val="0"/>
                                          </p:val>
                                        </p:tav>
                                        <p:tav tm="100000">
                                          <p:val>
                                            <p:strVal val="#ppt_w"/>
                                          </p:val>
                                        </p:tav>
                                      </p:tavLst>
                                    </p:anim>
                                    <p:anim calcmode="lin" valueType="num">
                                      <p:cBhvr>
                                        <p:cTn id="13" dur="750" fill="hold"/>
                                        <p:tgtEl>
                                          <p:spTgt spid="309"/>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23" presetClass="entr" presetSubtype="16" fill="hold" grpId="3" nodeType="afterEffect">
                                  <p:stCondLst>
                                    <p:cond delay="0"/>
                                  </p:stCondLst>
                                  <p:iterate>
                                    <p:tmAbs val="0"/>
                                  </p:iterate>
                                  <p:childTnLst>
                                    <p:set>
                                      <p:cBhvr>
                                        <p:cTn id="16" fill="hold"/>
                                        <p:tgtEl>
                                          <p:spTgt spid="307"/>
                                        </p:tgtEl>
                                        <p:attrNameLst>
                                          <p:attrName>style.visibility</p:attrName>
                                        </p:attrNameLst>
                                      </p:cBhvr>
                                      <p:to>
                                        <p:strVal val="visible"/>
                                      </p:to>
                                    </p:set>
                                    <p:anim calcmode="lin" valueType="num">
                                      <p:cBhvr>
                                        <p:cTn id="17" dur="750" fill="hold"/>
                                        <p:tgtEl>
                                          <p:spTgt spid="307"/>
                                        </p:tgtEl>
                                        <p:attrNameLst>
                                          <p:attrName>ppt_w</p:attrName>
                                        </p:attrNameLst>
                                      </p:cBhvr>
                                      <p:tavLst>
                                        <p:tav tm="0">
                                          <p:val>
                                            <p:fltVal val="0"/>
                                          </p:val>
                                        </p:tav>
                                        <p:tav tm="100000">
                                          <p:val>
                                            <p:strVal val="#ppt_w"/>
                                          </p:val>
                                        </p:tav>
                                      </p:tavLst>
                                    </p:anim>
                                    <p:anim calcmode="lin" valueType="num">
                                      <p:cBhvr>
                                        <p:cTn id="18" dur="750" fill="hold"/>
                                        <p:tgtEl>
                                          <p:spTgt spid="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3" animBg="1" advAuto="0"/>
      <p:bldP spid="308" grpId="1" animBg="1" advAuto="0"/>
      <p:bldP spid="309"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screenshot_97.jpg"/>
          <p:cNvPicPr>
            <a:picLocks noChangeAspect="1"/>
          </p:cNvPicPr>
          <p:nvPr/>
        </p:nvPicPr>
        <p:blipFill>
          <a:blip r:embed="rId2">
            <a:extLst/>
          </a:blip>
          <a:stretch>
            <a:fillRect/>
          </a:stretch>
        </p:blipFill>
        <p:spPr>
          <a:xfrm>
            <a:off x="3746500" y="1993900"/>
            <a:ext cx="4604033" cy="2247900"/>
          </a:xfrm>
          <a:prstGeom prst="rect">
            <a:avLst/>
          </a:prstGeom>
          <a:ln>
            <a:solidFill>
              <a:srgbClr val="000000"/>
            </a:solidFill>
            <a:custDash>
              <a:ds d="200000" sp="200000"/>
            </a:custDash>
          </a:ln>
          <a:effectLst>
            <a:outerShdw blurRad="127000" dist="76200" dir="2700000" rotWithShape="0">
              <a:srgbClr val="000000">
                <a:alpha val="75000"/>
              </a:srgbClr>
            </a:outerShdw>
          </a:effectLst>
        </p:spPr>
      </p:pic>
      <p:pic>
        <p:nvPicPr>
          <p:cNvPr id="312" name="screenshot_89.jpg"/>
          <p:cNvPicPr>
            <a:picLocks noChangeAspect="1"/>
          </p:cNvPicPr>
          <p:nvPr/>
        </p:nvPicPr>
        <p:blipFill>
          <a:blip r:embed="rId3">
            <a:extLst/>
          </a:blip>
          <a:stretch>
            <a:fillRect/>
          </a:stretch>
        </p:blipFill>
        <p:spPr>
          <a:xfrm>
            <a:off x="546100" y="5003800"/>
            <a:ext cx="8046720" cy="1257301"/>
          </a:xfrm>
          <a:prstGeom prst="rect">
            <a:avLst/>
          </a:prstGeom>
          <a:ln>
            <a:solidFill>
              <a:srgbClr val="000000"/>
            </a:solidFill>
            <a:custDash>
              <a:ds d="200000" sp="200000"/>
            </a:custDash>
          </a:ln>
          <a:effectLst>
            <a:outerShdw blurRad="127000" dist="76200" dir="2700000" rotWithShape="0">
              <a:srgbClr val="000000">
                <a:alpha val="75000"/>
              </a:srgbClr>
            </a:outerShdw>
          </a:effectLst>
        </p:spPr>
      </p:pic>
      <p:sp>
        <p:nvSpPr>
          <p:cNvPr id="313" name="Shape 31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314" name="Shape 314"/>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Scoring Element B</a:t>
            </a:r>
          </a:p>
        </p:txBody>
      </p:sp>
      <p:sp>
        <p:nvSpPr>
          <p:cNvPr id="315" name="Shape 315"/>
          <p:cNvSpPr/>
          <p:nvPr/>
        </p:nvSpPr>
        <p:spPr>
          <a:xfrm>
            <a:off x="1943100" y="5435600"/>
            <a:ext cx="41116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7</a:t>
            </a:r>
          </a:p>
        </p:txBody>
      </p:sp>
      <p:sp>
        <p:nvSpPr>
          <p:cNvPr id="316" name="Shape 316"/>
          <p:cNvSpPr/>
          <p:nvPr/>
        </p:nvSpPr>
        <p:spPr>
          <a:xfrm>
            <a:off x="6654800" y="5435600"/>
            <a:ext cx="446405"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6</a:t>
            </a:r>
          </a:p>
        </p:txBody>
      </p:sp>
      <p:sp>
        <p:nvSpPr>
          <p:cNvPr id="317" name="Shape 317"/>
          <p:cNvSpPr/>
          <p:nvPr/>
        </p:nvSpPr>
        <p:spPr>
          <a:xfrm>
            <a:off x="6210300" y="5435600"/>
            <a:ext cx="46831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3</a:t>
            </a:r>
          </a:p>
        </p:txBody>
      </p:sp>
      <p:sp>
        <p:nvSpPr>
          <p:cNvPr id="318" name="Shape 318"/>
          <p:cNvSpPr/>
          <p:nvPr/>
        </p:nvSpPr>
        <p:spPr>
          <a:xfrm>
            <a:off x="5778500" y="5435600"/>
            <a:ext cx="46831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3</a:t>
            </a:r>
          </a:p>
        </p:txBody>
      </p:sp>
      <p:sp>
        <p:nvSpPr>
          <p:cNvPr id="319" name="Shape 319"/>
          <p:cNvSpPr/>
          <p:nvPr/>
        </p:nvSpPr>
        <p:spPr>
          <a:xfrm>
            <a:off x="4114800" y="5435600"/>
            <a:ext cx="489268"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4</a:t>
            </a:r>
          </a:p>
        </p:txBody>
      </p:sp>
      <p:sp>
        <p:nvSpPr>
          <p:cNvPr id="320" name="Shape 320"/>
          <p:cNvSpPr/>
          <p:nvPr/>
        </p:nvSpPr>
        <p:spPr>
          <a:xfrm>
            <a:off x="3683000" y="5435600"/>
            <a:ext cx="41830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9</a:t>
            </a:r>
          </a:p>
        </p:txBody>
      </p:sp>
      <p:sp>
        <p:nvSpPr>
          <p:cNvPr id="321" name="Shape 321"/>
          <p:cNvSpPr/>
          <p:nvPr/>
        </p:nvSpPr>
        <p:spPr>
          <a:xfrm>
            <a:off x="3251200" y="5435600"/>
            <a:ext cx="44497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8</a:t>
            </a:r>
          </a:p>
        </p:txBody>
      </p:sp>
      <p:sp>
        <p:nvSpPr>
          <p:cNvPr id="322" name="Shape 322"/>
          <p:cNvSpPr/>
          <p:nvPr/>
        </p:nvSpPr>
        <p:spPr>
          <a:xfrm>
            <a:off x="2857500" y="5435600"/>
            <a:ext cx="27400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1</a:t>
            </a:r>
          </a:p>
        </p:txBody>
      </p:sp>
      <p:sp>
        <p:nvSpPr>
          <p:cNvPr id="323" name="Shape 323"/>
          <p:cNvSpPr/>
          <p:nvPr/>
        </p:nvSpPr>
        <p:spPr>
          <a:xfrm>
            <a:off x="2349500" y="5435600"/>
            <a:ext cx="446405"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6</a:t>
            </a:r>
          </a:p>
        </p:txBody>
      </p:sp>
      <p:sp>
        <p:nvSpPr>
          <p:cNvPr id="324" name="Shape 324"/>
          <p:cNvSpPr/>
          <p:nvPr/>
        </p:nvSpPr>
        <p:spPr>
          <a:xfrm>
            <a:off x="7975600" y="5435600"/>
            <a:ext cx="44497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8</a:t>
            </a:r>
          </a:p>
        </p:txBody>
      </p:sp>
      <p:sp>
        <p:nvSpPr>
          <p:cNvPr id="325" name="Shape 325"/>
          <p:cNvSpPr/>
          <p:nvPr/>
        </p:nvSpPr>
        <p:spPr>
          <a:xfrm>
            <a:off x="7556500" y="5435600"/>
            <a:ext cx="41830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9</a:t>
            </a:r>
          </a:p>
        </p:txBody>
      </p:sp>
      <p:sp>
        <p:nvSpPr>
          <p:cNvPr id="326" name="Shape 326"/>
          <p:cNvSpPr/>
          <p:nvPr/>
        </p:nvSpPr>
        <p:spPr>
          <a:xfrm>
            <a:off x="7112000" y="5435600"/>
            <a:ext cx="41116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a:solidFill>
                  <a:srgbClr val="FF4013"/>
                </a:solidFill>
                <a:uFill>
                  <a:solidFill>
                    <a:srgbClr val="FF4013"/>
                  </a:solidFill>
                </a:uFill>
                <a:latin typeface="Noteworthy Bold"/>
                <a:ea typeface="Noteworthy Bold"/>
                <a:cs typeface="Noteworthy Bold"/>
                <a:sym typeface="Noteworthy Bold"/>
              </a:defRPr>
            </a:lvl1pPr>
          </a:lstStyle>
          <a:p>
            <a:r>
              <a:t>7</a:t>
            </a:r>
          </a:p>
        </p:txBody>
      </p:sp>
      <p:sp>
        <p:nvSpPr>
          <p:cNvPr id="327" name="Shape 327"/>
          <p:cNvSpPr/>
          <p:nvPr/>
        </p:nvSpPr>
        <p:spPr>
          <a:xfrm>
            <a:off x="5397500" y="2959100"/>
            <a:ext cx="359918"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FF4013"/>
                </a:solidFill>
                <a:uFill>
                  <a:solidFill>
                    <a:srgbClr val="FF4013"/>
                  </a:solidFill>
                </a:uFill>
                <a:latin typeface="Noteworthy Bold"/>
                <a:ea typeface="Noteworthy Bold"/>
                <a:cs typeface="Noteworthy Bold"/>
                <a:sym typeface="Noteworthy Bold"/>
              </a:defRPr>
            </a:lvl1pPr>
          </a:lstStyle>
          <a:p>
            <a:r>
              <a:t>7</a:t>
            </a:r>
          </a:p>
        </p:txBody>
      </p:sp>
      <p:sp>
        <p:nvSpPr>
          <p:cNvPr id="328" name="Shape 328"/>
          <p:cNvSpPr/>
          <p:nvPr/>
        </p:nvSpPr>
        <p:spPr>
          <a:xfrm>
            <a:off x="5372100" y="2222500"/>
            <a:ext cx="386969"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FF4013"/>
                </a:solidFill>
                <a:uFill>
                  <a:solidFill>
                    <a:srgbClr val="FF4013"/>
                  </a:solidFill>
                </a:uFill>
                <a:latin typeface="Noteworthy Bold"/>
                <a:ea typeface="Noteworthy Bold"/>
                <a:cs typeface="Noteworthy Bold"/>
                <a:sym typeface="Noteworthy Bold"/>
              </a:defRPr>
            </a:lvl1pPr>
          </a:lstStyle>
          <a:p>
            <a:r>
              <a:t>8</a:t>
            </a:r>
          </a:p>
        </p:txBody>
      </p:sp>
      <p:sp>
        <p:nvSpPr>
          <p:cNvPr id="329" name="Shape 329"/>
          <p:cNvSpPr/>
          <p:nvPr/>
        </p:nvSpPr>
        <p:spPr>
          <a:xfrm>
            <a:off x="5969000" y="2222500"/>
            <a:ext cx="250191"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FF4013"/>
                </a:solidFill>
                <a:uFill>
                  <a:solidFill>
                    <a:srgbClr val="FF4013"/>
                  </a:solidFill>
                </a:uFill>
                <a:latin typeface="Noteworthy Bold"/>
                <a:ea typeface="Noteworthy Bold"/>
                <a:cs typeface="Noteworthy Bold"/>
                <a:sym typeface="Noteworthy Bold"/>
              </a:defRPr>
            </a:lvl1pPr>
          </a:lstStyle>
          <a:p>
            <a:r>
              <a:t>1</a:t>
            </a:r>
          </a:p>
        </p:txBody>
      </p:sp>
      <p:sp>
        <p:nvSpPr>
          <p:cNvPr id="330" name="Shape 330"/>
          <p:cNvSpPr/>
          <p:nvPr/>
        </p:nvSpPr>
        <p:spPr>
          <a:xfrm>
            <a:off x="1879600" y="5899150"/>
            <a:ext cx="495300" cy="495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331" name="Shape 331"/>
          <p:cNvSpPr/>
          <p:nvPr/>
        </p:nvSpPr>
        <p:spPr>
          <a:xfrm>
            <a:off x="7950200" y="5892800"/>
            <a:ext cx="495300" cy="495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332" name="Shape 332"/>
          <p:cNvSpPr/>
          <p:nvPr/>
        </p:nvSpPr>
        <p:spPr>
          <a:xfrm>
            <a:off x="5334000" y="2590800"/>
            <a:ext cx="431800" cy="4318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333" name="Shape 333"/>
          <p:cNvSpPr/>
          <p:nvPr/>
        </p:nvSpPr>
        <p:spPr>
          <a:xfrm>
            <a:off x="5334000" y="3340100"/>
            <a:ext cx="431800" cy="4318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334" name="Shape 334"/>
          <p:cNvSpPr/>
          <p:nvPr/>
        </p:nvSpPr>
        <p:spPr>
          <a:xfrm>
            <a:off x="5730416" y="2934121"/>
            <a:ext cx="2325861" cy="2973252"/>
          </a:xfrm>
          <a:prstGeom prst="line">
            <a:avLst/>
          </a:prstGeom>
          <a:ln w="50800">
            <a:solidFill>
              <a:srgbClr val="37D100"/>
            </a:solidFill>
            <a:headEnd type="stealth"/>
            <a:tail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335" name="Shape 335"/>
          <p:cNvSpPr/>
          <p:nvPr/>
        </p:nvSpPr>
        <p:spPr>
          <a:xfrm flipH="1">
            <a:off x="2335659" y="3683000"/>
            <a:ext cx="3036441" cy="2296034"/>
          </a:xfrm>
          <a:prstGeom prst="line">
            <a:avLst/>
          </a:prstGeom>
          <a:ln w="50800">
            <a:solidFill>
              <a:srgbClr val="37D100"/>
            </a:solidFill>
            <a:headEnd type="stealth"/>
            <a:tailEnd type="stealth"/>
          </a:ln>
          <a:effectLst>
            <a:outerShdw blurRad="127000" dist="76200" dir="2700000" rotWithShape="0">
              <a:srgbClr val="000000">
                <a:alpha val="75000"/>
              </a:srgbClr>
            </a:outerShdw>
          </a:effectLst>
        </p:spPr>
        <p:txBody>
          <a:bodyPr lIns="0" tIns="0" rIns="0" bIns="0"/>
          <a:lstStyle/>
          <a:p>
            <a:pPr marL="0" marR="0" defTabSz="457200">
              <a:defRPr sz="1200">
                <a:uFillTx/>
                <a:latin typeface="Helvetica"/>
                <a:ea typeface="Helvetica"/>
                <a:cs typeface="Helvetica"/>
                <a:sym typeface="Helvetica"/>
              </a:defRPr>
            </a:pPr>
            <a:endParaRPr/>
          </a:p>
        </p:txBody>
      </p:sp>
      <p:sp>
        <p:nvSpPr>
          <p:cNvPr id="336" name="Shape 336"/>
          <p:cNvSpPr/>
          <p:nvPr/>
        </p:nvSpPr>
        <p:spPr>
          <a:xfrm>
            <a:off x="546100" y="1993900"/>
            <a:ext cx="2705100" cy="231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r>
              <a:t>Transfer the scores at the bottom of page C to page D using the codes under each box.</a:t>
            </a:r>
          </a:p>
        </p:txBody>
      </p:sp>
      <p:sp>
        <p:nvSpPr>
          <p:cNvPr id="337" name="Shape 337"/>
          <p:cNvSpPr/>
          <p:nvPr/>
        </p:nvSpPr>
        <p:spPr>
          <a:xfrm>
            <a:off x="5346700" y="2298700"/>
            <a:ext cx="431800" cy="1257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338" name="Shape 338"/>
          <p:cNvSpPr/>
          <p:nvPr/>
        </p:nvSpPr>
        <p:spPr>
          <a:xfrm>
            <a:off x="5880100" y="2336800"/>
            <a:ext cx="431800" cy="431800"/>
          </a:xfrm>
          <a:prstGeom prst="ellipse">
            <a:avLst/>
          </a:prstGeom>
          <a:ln w="381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339" name="Shape 339"/>
          <p:cNvSpPr/>
          <p:nvPr/>
        </p:nvSpPr>
        <p:spPr>
          <a:xfrm>
            <a:off x="7772400" y="1993900"/>
            <a:ext cx="622300" cy="622300"/>
          </a:xfrm>
          <a:prstGeom prst="ellipse">
            <a:avLst/>
          </a:prstGeom>
          <a:ln w="50800">
            <a:solidFill>
              <a:srgbClr val="37D100"/>
            </a:solidFill>
          </a:ln>
          <a:effectLst>
            <a:outerShdw blurRad="127000" dist="76200" dir="2700000" rotWithShape="0">
              <a:srgbClr val="000000">
                <a:alpha val="75000"/>
              </a:srgbClr>
            </a:outerShdw>
          </a:effectLst>
        </p:spPr>
        <p:txBody>
          <a:bodyPr lIns="50800" tIns="50800" rIns="50800" bIns="50800" anchor="ctr"/>
          <a:lstStyle/>
          <a:p>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11"/>
                                        </p:tgtEl>
                                        <p:attrNameLst>
                                          <p:attrName>style.visibility</p:attrName>
                                        </p:attrNameLst>
                                      </p:cBhvr>
                                      <p:to>
                                        <p:strVal val="visible"/>
                                      </p:to>
                                    </p:set>
                                    <p:animEffect transition="in" filter="dissolve">
                                      <p:cBhvr>
                                        <p:cTn id="7" dur="250"/>
                                        <p:tgtEl>
                                          <p:spTgt spid="311"/>
                                        </p:tgtEl>
                                      </p:cBhvr>
                                    </p:animEffect>
                                  </p:childTnLst>
                                </p:cTn>
                              </p:par>
                            </p:childTnLst>
                          </p:cTn>
                        </p:par>
                        <p:par>
                          <p:cTn id="8" fill="hold">
                            <p:stCondLst>
                              <p:cond delay="250"/>
                            </p:stCondLst>
                            <p:childTnLst>
                              <p:par>
                                <p:cTn id="9" presetID="9" presetClass="entr" fill="hold" grpId="2" nodeType="afterEffect">
                                  <p:stCondLst>
                                    <p:cond delay="0"/>
                                  </p:stCondLst>
                                  <p:iterate>
                                    <p:tmAbs val="0"/>
                                  </p:iterate>
                                  <p:childTnLst>
                                    <p:set>
                                      <p:cBhvr>
                                        <p:cTn id="10" fill="hold"/>
                                        <p:tgtEl>
                                          <p:spTgt spid="336"/>
                                        </p:tgtEl>
                                        <p:attrNameLst>
                                          <p:attrName>style.visibility</p:attrName>
                                        </p:attrNameLst>
                                      </p:cBhvr>
                                      <p:to>
                                        <p:strVal val="visible"/>
                                      </p:to>
                                    </p:set>
                                    <p:animEffect transition="in" filter="dissolve">
                                      <p:cBhvr>
                                        <p:cTn id="11" dur="250"/>
                                        <p:tgtEl>
                                          <p:spTgt spid="336"/>
                                        </p:tgtEl>
                                      </p:cBhvr>
                                    </p:animEffect>
                                  </p:childTnLst>
                                </p:cTn>
                              </p:par>
                            </p:childTnLst>
                          </p:cTn>
                        </p:par>
                        <p:par>
                          <p:cTn id="12" fill="hold">
                            <p:stCondLst>
                              <p:cond delay="500"/>
                            </p:stCondLst>
                            <p:childTnLst>
                              <p:par>
                                <p:cTn id="13" presetID="23" presetClass="entr" presetSubtype="16" fill="hold" grpId="3" nodeType="afterEffect">
                                  <p:stCondLst>
                                    <p:cond delay="0"/>
                                  </p:stCondLst>
                                  <p:iterate>
                                    <p:tmAbs val="0"/>
                                  </p:iterate>
                                  <p:childTnLst>
                                    <p:set>
                                      <p:cBhvr>
                                        <p:cTn id="14" fill="hold"/>
                                        <p:tgtEl>
                                          <p:spTgt spid="339"/>
                                        </p:tgtEl>
                                        <p:attrNameLst>
                                          <p:attrName>style.visibility</p:attrName>
                                        </p:attrNameLst>
                                      </p:cBhvr>
                                      <p:to>
                                        <p:strVal val="visible"/>
                                      </p:to>
                                    </p:set>
                                    <p:anim calcmode="lin" valueType="num">
                                      <p:cBhvr>
                                        <p:cTn id="15" dur="750" fill="hold"/>
                                        <p:tgtEl>
                                          <p:spTgt spid="339"/>
                                        </p:tgtEl>
                                        <p:attrNameLst>
                                          <p:attrName>ppt_w</p:attrName>
                                        </p:attrNameLst>
                                      </p:cBhvr>
                                      <p:tavLst>
                                        <p:tav tm="0">
                                          <p:val>
                                            <p:fltVal val="0"/>
                                          </p:val>
                                        </p:tav>
                                        <p:tav tm="100000">
                                          <p:val>
                                            <p:strVal val="#ppt_w"/>
                                          </p:val>
                                        </p:tav>
                                      </p:tavLst>
                                    </p:anim>
                                    <p:anim calcmode="lin" valueType="num">
                                      <p:cBhvr>
                                        <p:cTn id="16" dur="750" fill="hold"/>
                                        <p:tgtEl>
                                          <p:spTgt spid="33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fill="hold" grpId="4" nodeType="clickEffect">
                                  <p:stCondLst>
                                    <p:cond delay="0"/>
                                  </p:stCondLst>
                                  <p:iterate>
                                    <p:tmAbs val="0"/>
                                  </p:iterate>
                                  <p:childTnLst>
                                    <p:animEffect transition="out" filter="dissolve">
                                      <p:cBhvr>
                                        <p:cTn id="20" dur="250" fill="hold"/>
                                        <p:tgtEl>
                                          <p:spTgt spid="339"/>
                                        </p:tgtEl>
                                      </p:cBhvr>
                                    </p:animEffect>
                                    <p:set>
                                      <p:cBhvr>
                                        <p:cTn id="21" fill="hold">
                                          <p:stCondLst>
                                            <p:cond delay="249"/>
                                          </p:stCondLst>
                                        </p:cTn>
                                        <p:tgtEl>
                                          <p:spTgt spid="339"/>
                                        </p:tgtEl>
                                        <p:attrNameLst>
                                          <p:attrName>style.visibility</p:attrName>
                                        </p:attrNameLst>
                                      </p:cBhvr>
                                      <p:to>
                                        <p:strVal val="hidden"/>
                                      </p:to>
                                    </p:set>
                                  </p:childTnLst>
                                </p:cTn>
                              </p:par>
                            </p:childTnLst>
                          </p:cTn>
                        </p:par>
                        <p:par>
                          <p:cTn id="22" fill="hold">
                            <p:stCondLst>
                              <p:cond delay="250"/>
                            </p:stCondLst>
                            <p:childTnLst>
                              <p:par>
                                <p:cTn id="23" presetID="9" presetClass="entr" fill="hold" grpId="5" nodeType="afterEffect">
                                  <p:stCondLst>
                                    <p:cond delay="0"/>
                                  </p:stCondLst>
                                  <p:iterate>
                                    <p:tmAbs val="0"/>
                                  </p:iterate>
                                  <p:childTnLst>
                                    <p:set>
                                      <p:cBhvr>
                                        <p:cTn id="24" fill="hold"/>
                                        <p:tgtEl>
                                          <p:spTgt spid="331"/>
                                        </p:tgtEl>
                                        <p:attrNameLst>
                                          <p:attrName>style.visibility</p:attrName>
                                        </p:attrNameLst>
                                      </p:cBhvr>
                                      <p:to>
                                        <p:strVal val="visible"/>
                                      </p:to>
                                    </p:set>
                                    <p:animEffect transition="in" filter="dissolve">
                                      <p:cBhvr>
                                        <p:cTn id="25" dur="250"/>
                                        <p:tgtEl>
                                          <p:spTgt spid="33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6" nodeType="clickEffect">
                                  <p:stCondLst>
                                    <p:cond delay="0"/>
                                  </p:stCondLst>
                                  <p:iterate>
                                    <p:tmAbs val="0"/>
                                  </p:iterate>
                                  <p:childTnLst>
                                    <p:set>
                                      <p:cBhvr>
                                        <p:cTn id="29" fill="hold"/>
                                        <p:tgtEl>
                                          <p:spTgt spid="334"/>
                                        </p:tgtEl>
                                        <p:attrNameLst>
                                          <p:attrName>style.visibility</p:attrName>
                                        </p:attrNameLst>
                                      </p:cBhvr>
                                      <p:to>
                                        <p:strVal val="visible"/>
                                      </p:to>
                                    </p:set>
                                    <p:animEffect transition="in" filter="dissolve">
                                      <p:cBhvr>
                                        <p:cTn id="30" dur="250"/>
                                        <p:tgtEl>
                                          <p:spTgt spid="334"/>
                                        </p:tgtEl>
                                      </p:cBhvr>
                                    </p:animEffect>
                                  </p:childTnLst>
                                </p:cTn>
                              </p:par>
                            </p:childTnLst>
                          </p:cTn>
                        </p:par>
                        <p:par>
                          <p:cTn id="31" fill="hold">
                            <p:stCondLst>
                              <p:cond delay="250"/>
                            </p:stCondLst>
                            <p:childTnLst>
                              <p:par>
                                <p:cTn id="32" presetID="9" presetClass="entr" fill="hold" grpId="7" nodeType="afterEffect">
                                  <p:stCondLst>
                                    <p:cond delay="0"/>
                                  </p:stCondLst>
                                  <p:iterate>
                                    <p:tmAbs val="0"/>
                                  </p:iterate>
                                  <p:childTnLst>
                                    <p:set>
                                      <p:cBhvr>
                                        <p:cTn id="33" fill="hold"/>
                                        <p:tgtEl>
                                          <p:spTgt spid="332"/>
                                        </p:tgtEl>
                                        <p:attrNameLst>
                                          <p:attrName>style.visibility</p:attrName>
                                        </p:attrNameLst>
                                      </p:cBhvr>
                                      <p:to>
                                        <p:strVal val="visible"/>
                                      </p:to>
                                    </p:set>
                                    <p:animEffect transition="in" filter="dissolve">
                                      <p:cBhvr>
                                        <p:cTn id="34" dur="250"/>
                                        <p:tgtEl>
                                          <p:spTgt spid="332"/>
                                        </p:tgtEl>
                                      </p:cBhvr>
                                    </p:animEffect>
                                  </p:childTnLst>
                                </p:cTn>
                              </p:par>
                            </p:childTnLst>
                          </p:cTn>
                        </p:par>
                        <p:par>
                          <p:cTn id="35" fill="hold">
                            <p:stCondLst>
                              <p:cond delay="500"/>
                            </p:stCondLst>
                            <p:childTnLst>
                              <p:par>
                                <p:cTn id="36" presetID="23" presetClass="entr" presetSubtype="16" fill="hold" grpId="8" nodeType="afterEffect">
                                  <p:stCondLst>
                                    <p:cond delay="0"/>
                                  </p:stCondLst>
                                  <p:iterate>
                                    <p:tmAbs val="0"/>
                                  </p:iterate>
                                  <p:childTnLst>
                                    <p:set>
                                      <p:cBhvr>
                                        <p:cTn id="37" fill="hold"/>
                                        <p:tgtEl>
                                          <p:spTgt spid="328"/>
                                        </p:tgtEl>
                                        <p:attrNameLst>
                                          <p:attrName>style.visibility</p:attrName>
                                        </p:attrNameLst>
                                      </p:cBhvr>
                                      <p:to>
                                        <p:strVal val="visible"/>
                                      </p:to>
                                    </p:set>
                                    <p:anim calcmode="lin" valueType="num">
                                      <p:cBhvr>
                                        <p:cTn id="38" dur="750" fill="hold"/>
                                        <p:tgtEl>
                                          <p:spTgt spid="328"/>
                                        </p:tgtEl>
                                        <p:attrNameLst>
                                          <p:attrName>ppt_w</p:attrName>
                                        </p:attrNameLst>
                                      </p:cBhvr>
                                      <p:tavLst>
                                        <p:tav tm="0">
                                          <p:val>
                                            <p:fltVal val="0"/>
                                          </p:val>
                                        </p:tav>
                                        <p:tav tm="100000">
                                          <p:val>
                                            <p:strVal val="#ppt_w"/>
                                          </p:val>
                                        </p:tav>
                                      </p:tavLst>
                                    </p:anim>
                                    <p:anim calcmode="lin" valueType="num">
                                      <p:cBhvr>
                                        <p:cTn id="39" dur="750" fill="hold"/>
                                        <p:tgtEl>
                                          <p:spTgt spid="328"/>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fill="hold" grpId="9" nodeType="clickEffect">
                                  <p:stCondLst>
                                    <p:cond delay="0"/>
                                  </p:stCondLst>
                                  <p:iterate>
                                    <p:tmAbs val="0"/>
                                  </p:iterate>
                                  <p:childTnLst>
                                    <p:set>
                                      <p:cBhvr>
                                        <p:cTn id="43" fill="hold"/>
                                        <p:tgtEl>
                                          <p:spTgt spid="330"/>
                                        </p:tgtEl>
                                        <p:attrNameLst>
                                          <p:attrName>style.visibility</p:attrName>
                                        </p:attrNameLst>
                                      </p:cBhvr>
                                      <p:to>
                                        <p:strVal val="visible"/>
                                      </p:to>
                                    </p:set>
                                    <p:animEffect transition="in" filter="dissolve">
                                      <p:cBhvr>
                                        <p:cTn id="44" dur="250"/>
                                        <p:tgtEl>
                                          <p:spTgt spid="33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10" nodeType="clickEffect">
                                  <p:stCondLst>
                                    <p:cond delay="0"/>
                                  </p:stCondLst>
                                  <p:iterate>
                                    <p:tmAbs val="0"/>
                                  </p:iterate>
                                  <p:childTnLst>
                                    <p:set>
                                      <p:cBhvr>
                                        <p:cTn id="48" fill="hold"/>
                                        <p:tgtEl>
                                          <p:spTgt spid="335"/>
                                        </p:tgtEl>
                                        <p:attrNameLst>
                                          <p:attrName>style.visibility</p:attrName>
                                        </p:attrNameLst>
                                      </p:cBhvr>
                                      <p:to>
                                        <p:strVal val="visible"/>
                                      </p:to>
                                    </p:set>
                                    <p:animEffect transition="in" filter="dissolve">
                                      <p:cBhvr>
                                        <p:cTn id="49" dur="250"/>
                                        <p:tgtEl>
                                          <p:spTgt spid="335"/>
                                        </p:tgtEl>
                                      </p:cBhvr>
                                    </p:animEffect>
                                  </p:childTnLst>
                                </p:cTn>
                              </p:par>
                            </p:childTnLst>
                          </p:cTn>
                        </p:par>
                        <p:par>
                          <p:cTn id="50" fill="hold">
                            <p:stCondLst>
                              <p:cond delay="250"/>
                            </p:stCondLst>
                            <p:childTnLst>
                              <p:par>
                                <p:cTn id="51" presetID="9" presetClass="entr" fill="hold" grpId="11" nodeType="afterEffect">
                                  <p:stCondLst>
                                    <p:cond delay="0"/>
                                  </p:stCondLst>
                                  <p:iterate>
                                    <p:tmAbs val="0"/>
                                  </p:iterate>
                                  <p:childTnLst>
                                    <p:set>
                                      <p:cBhvr>
                                        <p:cTn id="52" fill="hold"/>
                                        <p:tgtEl>
                                          <p:spTgt spid="333"/>
                                        </p:tgtEl>
                                        <p:attrNameLst>
                                          <p:attrName>style.visibility</p:attrName>
                                        </p:attrNameLst>
                                      </p:cBhvr>
                                      <p:to>
                                        <p:strVal val="visible"/>
                                      </p:to>
                                    </p:set>
                                    <p:animEffect transition="in" filter="dissolve">
                                      <p:cBhvr>
                                        <p:cTn id="53" dur="250"/>
                                        <p:tgtEl>
                                          <p:spTgt spid="333"/>
                                        </p:tgtEl>
                                      </p:cBhvr>
                                    </p:animEffect>
                                  </p:childTnLst>
                                </p:cTn>
                              </p:par>
                            </p:childTnLst>
                          </p:cTn>
                        </p:par>
                        <p:par>
                          <p:cTn id="54" fill="hold">
                            <p:stCondLst>
                              <p:cond delay="500"/>
                            </p:stCondLst>
                            <p:childTnLst>
                              <p:par>
                                <p:cTn id="55" presetID="23" presetClass="entr" presetSubtype="16" fill="hold" grpId="12" nodeType="afterEffect">
                                  <p:stCondLst>
                                    <p:cond delay="0"/>
                                  </p:stCondLst>
                                  <p:iterate>
                                    <p:tmAbs val="0"/>
                                  </p:iterate>
                                  <p:childTnLst>
                                    <p:set>
                                      <p:cBhvr>
                                        <p:cTn id="56" fill="hold"/>
                                        <p:tgtEl>
                                          <p:spTgt spid="327"/>
                                        </p:tgtEl>
                                        <p:attrNameLst>
                                          <p:attrName>style.visibility</p:attrName>
                                        </p:attrNameLst>
                                      </p:cBhvr>
                                      <p:to>
                                        <p:strVal val="visible"/>
                                      </p:to>
                                    </p:set>
                                    <p:anim calcmode="lin" valueType="num">
                                      <p:cBhvr>
                                        <p:cTn id="57" dur="750" fill="hold"/>
                                        <p:tgtEl>
                                          <p:spTgt spid="327"/>
                                        </p:tgtEl>
                                        <p:attrNameLst>
                                          <p:attrName>ppt_w</p:attrName>
                                        </p:attrNameLst>
                                      </p:cBhvr>
                                      <p:tavLst>
                                        <p:tav tm="0">
                                          <p:val>
                                            <p:fltVal val="0"/>
                                          </p:val>
                                        </p:tav>
                                        <p:tav tm="100000">
                                          <p:val>
                                            <p:strVal val="#ppt_w"/>
                                          </p:val>
                                        </p:tav>
                                      </p:tavLst>
                                    </p:anim>
                                    <p:anim calcmode="lin" valueType="num">
                                      <p:cBhvr>
                                        <p:cTn id="58" dur="750" fill="hold"/>
                                        <p:tgtEl>
                                          <p:spTgt spid="327"/>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9" presetClass="exit" fill="hold" grpId="13" nodeType="clickEffect">
                                  <p:stCondLst>
                                    <p:cond delay="0"/>
                                  </p:stCondLst>
                                  <p:iterate>
                                    <p:tmAbs val="0"/>
                                  </p:iterate>
                                  <p:childTnLst>
                                    <p:animEffect transition="out" filter="dissolve">
                                      <p:cBhvr>
                                        <p:cTn id="62" dur="250" fill="hold"/>
                                        <p:tgtEl>
                                          <p:spTgt spid="330"/>
                                        </p:tgtEl>
                                      </p:cBhvr>
                                    </p:animEffect>
                                    <p:set>
                                      <p:cBhvr>
                                        <p:cTn id="63" fill="hold">
                                          <p:stCondLst>
                                            <p:cond delay="249"/>
                                          </p:stCondLst>
                                        </p:cTn>
                                        <p:tgtEl>
                                          <p:spTgt spid="330"/>
                                        </p:tgtEl>
                                        <p:attrNameLst>
                                          <p:attrName>style.visibility</p:attrName>
                                        </p:attrNameLst>
                                      </p:cBhvr>
                                      <p:to>
                                        <p:strVal val="hidden"/>
                                      </p:to>
                                    </p:set>
                                  </p:childTnLst>
                                </p:cTn>
                              </p:par>
                            </p:childTnLst>
                          </p:cTn>
                        </p:par>
                        <p:par>
                          <p:cTn id="64" fill="hold">
                            <p:stCondLst>
                              <p:cond delay="250"/>
                            </p:stCondLst>
                            <p:childTnLst>
                              <p:par>
                                <p:cTn id="65" presetID="9" presetClass="exit" fill="hold" grpId="14" nodeType="afterEffect">
                                  <p:stCondLst>
                                    <p:cond delay="0"/>
                                  </p:stCondLst>
                                  <p:iterate>
                                    <p:tmAbs val="0"/>
                                  </p:iterate>
                                  <p:childTnLst>
                                    <p:animEffect transition="out" filter="dissolve">
                                      <p:cBhvr>
                                        <p:cTn id="66" dur="250" fill="hold"/>
                                        <p:tgtEl>
                                          <p:spTgt spid="331"/>
                                        </p:tgtEl>
                                      </p:cBhvr>
                                    </p:animEffect>
                                    <p:set>
                                      <p:cBhvr>
                                        <p:cTn id="67" fill="hold">
                                          <p:stCondLst>
                                            <p:cond delay="249"/>
                                          </p:stCondLst>
                                        </p:cTn>
                                        <p:tgtEl>
                                          <p:spTgt spid="331"/>
                                        </p:tgtEl>
                                        <p:attrNameLst>
                                          <p:attrName>style.visibility</p:attrName>
                                        </p:attrNameLst>
                                      </p:cBhvr>
                                      <p:to>
                                        <p:strVal val="hidden"/>
                                      </p:to>
                                    </p:set>
                                  </p:childTnLst>
                                </p:cTn>
                              </p:par>
                            </p:childTnLst>
                          </p:cTn>
                        </p:par>
                        <p:par>
                          <p:cTn id="68" fill="hold">
                            <p:stCondLst>
                              <p:cond delay="500"/>
                            </p:stCondLst>
                            <p:childTnLst>
                              <p:par>
                                <p:cTn id="69" presetID="9" presetClass="exit" fill="hold" grpId="15" nodeType="afterEffect">
                                  <p:stCondLst>
                                    <p:cond delay="0"/>
                                  </p:stCondLst>
                                  <p:iterate>
                                    <p:tmAbs val="0"/>
                                  </p:iterate>
                                  <p:childTnLst>
                                    <p:animEffect transition="out" filter="dissolve">
                                      <p:cBhvr>
                                        <p:cTn id="70" dur="250" fill="hold"/>
                                        <p:tgtEl>
                                          <p:spTgt spid="332"/>
                                        </p:tgtEl>
                                      </p:cBhvr>
                                    </p:animEffect>
                                    <p:set>
                                      <p:cBhvr>
                                        <p:cTn id="71" fill="hold">
                                          <p:stCondLst>
                                            <p:cond delay="249"/>
                                          </p:stCondLst>
                                        </p:cTn>
                                        <p:tgtEl>
                                          <p:spTgt spid="332"/>
                                        </p:tgtEl>
                                        <p:attrNameLst>
                                          <p:attrName>style.visibility</p:attrName>
                                        </p:attrNameLst>
                                      </p:cBhvr>
                                      <p:to>
                                        <p:strVal val="hidden"/>
                                      </p:to>
                                    </p:set>
                                  </p:childTnLst>
                                </p:cTn>
                              </p:par>
                            </p:childTnLst>
                          </p:cTn>
                        </p:par>
                        <p:par>
                          <p:cTn id="72" fill="hold">
                            <p:stCondLst>
                              <p:cond delay="750"/>
                            </p:stCondLst>
                            <p:childTnLst>
                              <p:par>
                                <p:cTn id="73" presetID="9" presetClass="exit" fill="hold" grpId="16" nodeType="afterEffect">
                                  <p:stCondLst>
                                    <p:cond delay="0"/>
                                  </p:stCondLst>
                                  <p:iterate>
                                    <p:tmAbs val="0"/>
                                  </p:iterate>
                                  <p:childTnLst>
                                    <p:animEffect transition="out" filter="dissolve">
                                      <p:cBhvr>
                                        <p:cTn id="74" dur="250" fill="hold"/>
                                        <p:tgtEl>
                                          <p:spTgt spid="333"/>
                                        </p:tgtEl>
                                      </p:cBhvr>
                                    </p:animEffect>
                                    <p:set>
                                      <p:cBhvr>
                                        <p:cTn id="75" fill="hold">
                                          <p:stCondLst>
                                            <p:cond delay="249"/>
                                          </p:stCondLst>
                                        </p:cTn>
                                        <p:tgtEl>
                                          <p:spTgt spid="333"/>
                                        </p:tgtEl>
                                        <p:attrNameLst>
                                          <p:attrName>style.visibility</p:attrName>
                                        </p:attrNameLst>
                                      </p:cBhvr>
                                      <p:to>
                                        <p:strVal val="hidden"/>
                                      </p:to>
                                    </p:set>
                                  </p:childTnLst>
                                </p:cTn>
                              </p:par>
                            </p:childTnLst>
                          </p:cTn>
                        </p:par>
                        <p:par>
                          <p:cTn id="76" fill="hold">
                            <p:stCondLst>
                              <p:cond delay="1000"/>
                            </p:stCondLst>
                            <p:childTnLst>
                              <p:par>
                                <p:cTn id="77" presetID="9" presetClass="exit" fill="hold" grpId="17" nodeType="afterEffect">
                                  <p:stCondLst>
                                    <p:cond delay="0"/>
                                  </p:stCondLst>
                                  <p:iterate>
                                    <p:tmAbs val="0"/>
                                  </p:iterate>
                                  <p:childTnLst>
                                    <p:animEffect transition="out" filter="dissolve">
                                      <p:cBhvr>
                                        <p:cTn id="78" dur="250" fill="hold"/>
                                        <p:tgtEl>
                                          <p:spTgt spid="334"/>
                                        </p:tgtEl>
                                      </p:cBhvr>
                                    </p:animEffect>
                                    <p:set>
                                      <p:cBhvr>
                                        <p:cTn id="79" fill="hold">
                                          <p:stCondLst>
                                            <p:cond delay="249"/>
                                          </p:stCondLst>
                                        </p:cTn>
                                        <p:tgtEl>
                                          <p:spTgt spid="334"/>
                                        </p:tgtEl>
                                        <p:attrNameLst>
                                          <p:attrName>style.visibility</p:attrName>
                                        </p:attrNameLst>
                                      </p:cBhvr>
                                      <p:to>
                                        <p:strVal val="hidden"/>
                                      </p:to>
                                    </p:set>
                                  </p:childTnLst>
                                </p:cTn>
                              </p:par>
                            </p:childTnLst>
                          </p:cTn>
                        </p:par>
                        <p:par>
                          <p:cTn id="80" fill="hold">
                            <p:stCondLst>
                              <p:cond delay="1250"/>
                            </p:stCondLst>
                            <p:childTnLst>
                              <p:par>
                                <p:cTn id="81" presetID="9" presetClass="exit" fill="hold" grpId="18" nodeType="afterEffect">
                                  <p:stCondLst>
                                    <p:cond delay="0"/>
                                  </p:stCondLst>
                                  <p:iterate>
                                    <p:tmAbs val="0"/>
                                  </p:iterate>
                                  <p:childTnLst>
                                    <p:animEffect transition="out" filter="dissolve">
                                      <p:cBhvr>
                                        <p:cTn id="82" dur="250" fill="hold"/>
                                        <p:tgtEl>
                                          <p:spTgt spid="335"/>
                                        </p:tgtEl>
                                      </p:cBhvr>
                                    </p:animEffect>
                                    <p:set>
                                      <p:cBhvr>
                                        <p:cTn id="83" fill="hold">
                                          <p:stCondLst>
                                            <p:cond delay="249"/>
                                          </p:stCondLst>
                                        </p:cTn>
                                        <p:tgtEl>
                                          <p:spTgt spid="335"/>
                                        </p:tgtEl>
                                        <p:attrNameLst>
                                          <p:attrName>style.visibility</p:attrName>
                                        </p:attrNameLst>
                                      </p:cBhvr>
                                      <p:to>
                                        <p:strVal val="hidden"/>
                                      </p:to>
                                    </p:set>
                                  </p:childTnLst>
                                </p:cTn>
                              </p:par>
                            </p:childTnLst>
                          </p:cTn>
                        </p:par>
                        <p:par>
                          <p:cTn id="84" fill="hold">
                            <p:stCondLst>
                              <p:cond delay="1500"/>
                            </p:stCondLst>
                            <p:childTnLst>
                              <p:par>
                                <p:cTn id="85" presetID="9" presetClass="entr" fill="hold" grpId="19" nodeType="afterEffect">
                                  <p:stCondLst>
                                    <p:cond delay="0"/>
                                  </p:stCondLst>
                                  <p:iterate>
                                    <p:tmAbs val="0"/>
                                  </p:iterate>
                                  <p:childTnLst>
                                    <p:set>
                                      <p:cBhvr>
                                        <p:cTn id="86" fill="hold"/>
                                        <p:tgtEl>
                                          <p:spTgt spid="337"/>
                                        </p:tgtEl>
                                        <p:attrNameLst>
                                          <p:attrName>style.visibility</p:attrName>
                                        </p:attrNameLst>
                                      </p:cBhvr>
                                      <p:to>
                                        <p:strVal val="visible"/>
                                      </p:to>
                                    </p:set>
                                    <p:animEffect transition="in" filter="dissolve">
                                      <p:cBhvr>
                                        <p:cTn id="87" dur="250"/>
                                        <p:tgtEl>
                                          <p:spTgt spid="33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fill="hold" grpId="20" nodeType="clickEffect">
                                  <p:stCondLst>
                                    <p:cond delay="0"/>
                                  </p:stCondLst>
                                  <p:iterate>
                                    <p:tmAbs val="0"/>
                                  </p:iterate>
                                  <p:childTnLst>
                                    <p:animEffect transition="out" filter="dissolve">
                                      <p:cBhvr>
                                        <p:cTn id="91" dur="250" fill="hold"/>
                                        <p:tgtEl>
                                          <p:spTgt spid="337"/>
                                        </p:tgtEl>
                                      </p:cBhvr>
                                    </p:animEffect>
                                    <p:set>
                                      <p:cBhvr>
                                        <p:cTn id="92" fill="hold">
                                          <p:stCondLst>
                                            <p:cond delay="249"/>
                                          </p:stCondLst>
                                        </p:cTn>
                                        <p:tgtEl>
                                          <p:spTgt spid="337"/>
                                        </p:tgtEl>
                                        <p:attrNameLst>
                                          <p:attrName>style.visibility</p:attrName>
                                        </p:attrNameLst>
                                      </p:cBhvr>
                                      <p:to>
                                        <p:strVal val="hidden"/>
                                      </p:to>
                                    </p:set>
                                  </p:childTnLst>
                                </p:cTn>
                              </p:par>
                            </p:childTnLst>
                          </p:cTn>
                        </p:par>
                        <p:par>
                          <p:cTn id="93" fill="hold">
                            <p:stCondLst>
                              <p:cond delay="250"/>
                            </p:stCondLst>
                            <p:childTnLst>
                              <p:par>
                                <p:cTn id="94" presetID="23" presetClass="entr" presetSubtype="16" fill="hold" grpId="21" nodeType="afterEffect">
                                  <p:stCondLst>
                                    <p:cond delay="0"/>
                                  </p:stCondLst>
                                  <p:iterate>
                                    <p:tmAbs val="0"/>
                                  </p:iterate>
                                  <p:childTnLst>
                                    <p:set>
                                      <p:cBhvr>
                                        <p:cTn id="95" fill="hold"/>
                                        <p:tgtEl>
                                          <p:spTgt spid="329"/>
                                        </p:tgtEl>
                                        <p:attrNameLst>
                                          <p:attrName>style.visibility</p:attrName>
                                        </p:attrNameLst>
                                      </p:cBhvr>
                                      <p:to>
                                        <p:strVal val="visible"/>
                                      </p:to>
                                    </p:set>
                                    <p:anim calcmode="lin" valueType="num">
                                      <p:cBhvr>
                                        <p:cTn id="96" dur="750" fill="hold"/>
                                        <p:tgtEl>
                                          <p:spTgt spid="329"/>
                                        </p:tgtEl>
                                        <p:attrNameLst>
                                          <p:attrName>ppt_w</p:attrName>
                                        </p:attrNameLst>
                                      </p:cBhvr>
                                      <p:tavLst>
                                        <p:tav tm="0">
                                          <p:val>
                                            <p:fltVal val="0"/>
                                          </p:val>
                                        </p:tav>
                                        <p:tav tm="100000">
                                          <p:val>
                                            <p:strVal val="#ppt_w"/>
                                          </p:val>
                                        </p:tav>
                                      </p:tavLst>
                                    </p:anim>
                                    <p:anim calcmode="lin" valueType="num">
                                      <p:cBhvr>
                                        <p:cTn id="97" dur="750" fill="hold"/>
                                        <p:tgtEl>
                                          <p:spTgt spid="329"/>
                                        </p:tgtEl>
                                        <p:attrNameLst>
                                          <p:attrName>ppt_h</p:attrName>
                                        </p:attrNameLst>
                                      </p:cBhvr>
                                      <p:tavLst>
                                        <p:tav tm="0">
                                          <p:val>
                                            <p:fltVal val="0"/>
                                          </p:val>
                                        </p:tav>
                                        <p:tav tm="100000">
                                          <p:val>
                                            <p:strVal val="#ppt_h"/>
                                          </p:val>
                                        </p:tav>
                                      </p:tavLst>
                                    </p:anim>
                                  </p:childTnLst>
                                </p:cTn>
                              </p:par>
                            </p:childTnLst>
                          </p:cTn>
                        </p:par>
                        <p:par>
                          <p:cTn id="98" fill="hold">
                            <p:stCondLst>
                              <p:cond delay="1000"/>
                            </p:stCondLst>
                            <p:childTnLst>
                              <p:par>
                                <p:cTn id="99" presetID="9" presetClass="entr" fill="hold" grpId="22" nodeType="afterEffect">
                                  <p:stCondLst>
                                    <p:cond delay="0"/>
                                  </p:stCondLst>
                                  <p:iterate>
                                    <p:tmAbs val="0"/>
                                  </p:iterate>
                                  <p:childTnLst>
                                    <p:set>
                                      <p:cBhvr>
                                        <p:cTn id="100" fill="hold"/>
                                        <p:tgtEl>
                                          <p:spTgt spid="338"/>
                                        </p:tgtEl>
                                        <p:attrNameLst>
                                          <p:attrName>style.visibility</p:attrName>
                                        </p:attrNameLst>
                                      </p:cBhvr>
                                      <p:to>
                                        <p:strVal val="visible"/>
                                      </p:to>
                                    </p:set>
                                    <p:animEffect transition="in" filter="dissolve">
                                      <p:cBhvr>
                                        <p:cTn id="101" dur="25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P spid="327" grpId="12" animBg="1" advAuto="0"/>
      <p:bldP spid="328" grpId="8" animBg="1" advAuto="0"/>
      <p:bldP spid="329" grpId="21" animBg="1" advAuto="0"/>
      <p:bldP spid="330" grpId="9" animBg="1" advAuto="0"/>
      <p:bldP spid="330" grpId="13" animBg="1" advAuto="0"/>
      <p:bldP spid="331" grpId="5" animBg="1" advAuto="0"/>
      <p:bldP spid="331" grpId="14" animBg="1" advAuto="0"/>
      <p:bldP spid="332" grpId="7" animBg="1" advAuto="0"/>
      <p:bldP spid="332" grpId="15" animBg="1" advAuto="0"/>
      <p:bldP spid="333" grpId="11" animBg="1" advAuto="0"/>
      <p:bldP spid="333" grpId="16" animBg="1" advAuto="0"/>
      <p:bldP spid="334" grpId="6" animBg="1" advAuto="0"/>
      <p:bldP spid="334" grpId="17" animBg="1" advAuto="0"/>
      <p:bldP spid="335" grpId="10" animBg="1" advAuto="0"/>
      <p:bldP spid="335" grpId="18" animBg="1" advAuto="0"/>
      <p:bldP spid="336" grpId="2" animBg="1" advAuto="0"/>
      <p:bldP spid="337" grpId="19" animBg="1" advAuto="0"/>
      <p:bldP spid="337" grpId="20" animBg="1" advAuto="0"/>
      <p:bldP spid="338" grpId="22" animBg="1" advAuto="0"/>
      <p:bldP spid="339" grpId="3" animBg="1" advAuto="0"/>
      <p:bldP spid="339"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457200" y="660400"/>
            <a:ext cx="8229600" cy="552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45402" marR="0" indent="-4762">
              <a:spcBef>
                <a:spcPts val="800"/>
              </a:spcBef>
              <a:defRPr sz="3600"/>
            </a:pPr>
            <a:r>
              <a:t>Introductions:</a:t>
            </a:r>
          </a:p>
          <a:p>
            <a:pPr marL="460375" marR="0" indent="-152400" defTabSz="457200">
              <a:buSzPct val="125000"/>
              <a:buChar char="•"/>
              <a:defRPr sz="3600">
                <a:uFillTx/>
                <a:latin typeface="Calibri"/>
                <a:ea typeface="Calibri"/>
                <a:cs typeface="Calibri"/>
                <a:sym typeface="Calibri"/>
              </a:defRPr>
            </a:pPr>
            <a:endParaRPr/>
          </a:p>
          <a:p>
            <a:pPr marL="460375" marR="0" indent="-152400" defTabSz="457200">
              <a:buSzPct val="125000"/>
              <a:buChar char="•"/>
              <a:defRPr sz="3600">
                <a:uFillTx/>
                <a:latin typeface="Calibri"/>
                <a:ea typeface="Calibri"/>
                <a:cs typeface="Calibri"/>
                <a:sym typeface="Calibri"/>
              </a:defRPr>
            </a:pPr>
            <a:r>
              <a:rPr>
                <a:latin typeface="+mn-lt"/>
                <a:ea typeface="+mn-ea"/>
                <a:cs typeface="+mn-cs"/>
                <a:sym typeface="Verdana"/>
              </a:rPr>
              <a:t>Name</a:t>
            </a:r>
          </a:p>
          <a:p>
            <a:pPr marL="460375" marR="0" indent="-152400" defTabSz="457200">
              <a:buSzPct val="125000"/>
              <a:buChar char="•"/>
              <a:defRPr sz="3600">
                <a:uFillTx/>
                <a:latin typeface="Calibri"/>
                <a:ea typeface="Calibri"/>
                <a:cs typeface="Calibri"/>
                <a:sym typeface="Calibri"/>
              </a:defRPr>
            </a:pPr>
            <a:endParaRPr>
              <a:latin typeface="+mn-lt"/>
              <a:ea typeface="+mn-ea"/>
              <a:cs typeface="+mn-cs"/>
              <a:sym typeface="Verdana"/>
            </a:endParaRPr>
          </a:p>
          <a:p>
            <a:pPr marL="460375" marR="0" indent="-152400" defTabSz="457200">
              <a:buSzPct val="125000"/>
              <a:buChar char="•"/>
              <a:defRPr sz="3600">
                <a:uFillTx/>
                <a:latin typeface="Calibri"/>
                <a:ea typeface="Calibri"/>
                <a:cs typeface="Calibri"/>
                <a:sym typeface="Calibri"/>
              </a:defRPr>
            </a:pPr>
            <a:r>
              <a:rPr>
                <a:latin typeface="+mn-lt"/>
                <a:ea typeface="+mn-ea"/>
                <a:cs typeface="+mn-cs"/>
                <a:sym typeface="Verdana"/>
              </a:rPr>
              <a:t>Year, degree</a:t>
            </a:r>
          </a:p>
          <a:p>
            <a:pPr marL="460375" marR="0" indent="-152400" defTabSz="457200">
              <a:buSzPct val="125000"/>
              <a:buChar char="•"/>
              <a:defRPr sz="3600">
                <a:uFillTx/>
                <a:latin typeface="Calibri"/>
                <a:ea typeface="Calibri"/>
                <a:cs typeface="Calibri"/>
                <a:sym typeface="Calibri"/>
              </a:defRPr>
            </a:pPr>
            <a:endParaRPr>
              <a:latin typeface="+mn-lt"/>
              <a:ea typeface="+mn-ea"/>
              <a:cs typeface="+mn-cs"/>
              <a:sym typeface="Verdana"/>
            </a:endParaRPr>
          </a:p>
          <a:p>
            <a:pPr marL="460375" marR="0" indent="-152400" defTabSz="457200">
              <a:buSzPct val="125000"/>
              <a:buChar char="•"/>
              <a:defRPr sz="3600">
                <a:uFillTx/>
                <a:latin typeface="Calibri"/>
                <a:ea typeface="Calibri"/>
                <a:cs typeface="Calibri"/>
                <a:sym typeface="Calibri"/>
              </a:defRPr>
            </a:pPr>
            <a:r>
              <a:rPr>
                <a:latin typeface="+mn-lt"/>
                <a:ea typeface="+mn-ea"/>
                <a:cs typeface="+mn-cs"/>
                <a:sym typeface="Verdana"/>
              </a:rPr>
              <a:t>I came to this session because...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2012, The Schutz Company</a:t>
            </a:r>
          </a:p>
        </p:txBody>
      </p:sp>
      <p:sp>
        <p:nvSpPr>
          <p:cNvPr id="342" name="Shape 342"/>
          <p:cNvSpPr/>
          <p:nvPr/>
        </p:nvSpPr>
        <p:spPr>
          <a:xfrm>
            <a:off x="4267200" y="1435100"/>
            <a:ext cx="4305300" cy="3987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marR="0" defTabSz="457200">
              <a:lnSpc>
                <a:spcPct val="150000"/>
              </a:lnSpc>
              <a:defRPr sz="3000">
                <a:uFillTx/>
                <a:latin typeface="Helvetica"/>
                <a:ea typeface="Helvetica"/>
                <a:cs typeface="Helvetica"/>
                <a:sym typeface="Helvetica"/>
              </a:defRPr>
            </a:pPr>
            <a:r>
              <a:t>Make decisions</a:t>
            </a:r>
          </a:p>
          <a:p>
            <a:pPr marL="0" marR="0" defTabSz="457200">
              <a:lnSpc>
                <a:spcPct val="150000"/>
              </a:lnSpc>
              <a:defRPr sz="3000">
                <a:uFillTx/>
                <a:latin typeface="Helvetica"/>
                <a:ea typeface="Helvetica"/>
                <a:cs typeface="Helvetica"/>
                <a:sym typeface="Helvetica"/>
              </a:defRPr>
            </a:pPr>
            <a:r>
              <a:t>Handle conflict</a:t>
            </a:r>
          </a:p>
          <a:p>
            <a:pPr marL="0" marR="0" defTabSz="457200">
              <a:lnSpc>
                <a:spcPct val="150000"/>
              </a:lnSpc>
              <a:defRPr sz="3000">
                <a:uFillTx/>
                <a:latin typeface="Helvetica"/>
                <a:ea typeface="Helvetica"/>
                <a:cs typeface="Helvetica"/>
                <a:sym typeface="Helvetica"/>
              </a:defRPr>
            </a:pPr>
            <a:r>
              <a:t>Listen to others</a:t>
            </a:r>
          </a:p>
          <a:p>
            <a:pPr marL="0" marR="0" defTabSz="457200">
              <a:lnSpc>
                <a:spcPct val="150000"/>
              </a:lnSpc>
              <a:defRPr sz="3000">
                <a:uFillTx/>
                <a:latin typeface="Helvetica"/>
                <a:ea typeface="Helvetica"/>
                <a:cs typeface="Helvetica"/>
                <a:sym typeface="Helvetica"/>
              </a:defRPr>
            </a:pPr>
            <a:r>
              <a:t>Speak to others</a:t>
            </a:r>
          </a:p>
          <a:p>
            <a:pPr marL="0" marR="0" defTabSz="457200">
              <a:lnSpc>
                <a:spcPct val="150000"/>
              </a:lnSpc>
              <a:defRPr sz="3000">
                <a:uFillTx/>
                <a:latin typeface="Helvetica"/>
                <a:ea typeface="Helvetica"/>
                <a:cs typeface="Helvetica"/>
                <a:sym typeface="Helvetica"/>
              </a:defRPr>
            </a:pPr>
            <a:r>
              <a:t>View others</a:t>
            </a:r>
          </a:p>
          <a:p>
            <a:pPr marL="0" marR="0" defTabSz="457200">
              <a:lnSpc>
                <a:spcPct val="150000"/>
              </a:lnSpc>
              <a:defRPr sz="3000">
                <a:uFillTx/>
                <a:latin typeface="Helvetica"/>
                <a:ea typeface="Helvetica"/>
                <a:cs typeface="Helvetica"/>
                <a:sym typeface="Helvetica"/>
              </a:defRPr>
            </a:pPr>
            <a:r>
              <a:t>Use our time and energy</a:t>
            </a:r>
          </a:p>
        </p:txBody>
      </p:sp>
      <p:sp>
        <p:nvSpPr>
          <p:cNvPr id="343" name="Shape 343"/>
          <p:cNvSpPr/>
          <p:nvPr/>
        </p:nvSpPr>
        <p:spPr>
          <a:xfrm>
            <a:off x="457200" y="2286000"/>
            <a:ext cx="24384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0" marR="0" defTabSz="457200">
              <a:defRPr sz="3600" b="1">
                <a:uFillTx/>
                <a:latin typeface="Helvetica"/>
                <a:ea typeface="Helvetica"/>
                <a:cs typeface="Helvetica"/>
                <a:sym typeface="Helvetica"/>
              </a:defRPr>
            </a:lvl1pPr>
          </a:lstStyle>
          <a:p>
            <a:r>
              <a:t>How we feel about ourselves at work</a:t>
            </a:r>
          </a:p>
        </p:txBody>
      </p:sp>
      <p:sp>
        <p:nvSpPr>
          <p:cNvPr id="344" name="Shape 344"/>
          <p:cNvSpPr/>
          <p:nvPr/>
        </p:nvSpPr>
        <p:spPr>
          <a:xfrm>
            <a:off x="2895600" y="2870199"/>
            <a:ext cx="1054100" cy="1104901"/>
          </a:xfrm>
          <a:prstGeom prst="rightArrow">
            <a:avLst>
              <a:gd name="adj1" fmla="val 39624"/>
              <a:gd name="adj2" fmla="val 62327"/>
            </a:avLst>
          </a:prstGeom>
          <a:solidFill>
            <a:srgbClr val="FF7D41"/>
          </a:solidFill>
          <a:effectLst>
            <a:outerShdw blurRad="127000" dist="76200" dir="2700000" rotWithShape="0">
              <a:srgbClr val="000000">
                <a:alpha val="75000"/>
              </a:srgbClr>
            </a:outerShdw>
          </a:effectLst>
        </p:spPr>
        <p:txBody>
          <a:bodyPr lIns="50800" tIns="50800" rIns="50800" bIns="50800" anchor="ctr"/>
          <a:lstStyle/>
          <a:p>
            <a:pPr algn="ctr">
              <a:defRPr sz="2400"/>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42">
                                            <p:bg/>
                                          </p:spTgt>
                                        </p:tgtEl>
                                        <p:attrNameLst>
                                          <p:attrName>style.visibility</p:attrName>
                                        </p:attrNameLst>
                                      </p:cBhvr>
                                      <p:to>
                                        <p:strVal val="visible"/>
                                      </p:to>
                                    </p:set>
                                    <p:animEffect transition="in" filter="dissolve">
                                      <p:cBhvr>
                                        <p:cTn id="7" dur="100"/>
                                        <p:tgtEl>
                                          <p:spTgt spid="342">
                                            <p:bg/>
                                          </p:spTgt>
                                        </p:tgtEl>
                                      </p:cBhvr>
                                    </p:animEffect>
                                  </p:childTnLst>
                                </p:cTn>
                              </p:par>
                              <p:par>
                                <p:cTn id="8" presetID="9" presetClass="entr" presetSubtype="0" fill="hold" grpId="1" nodeType="withEffect">
                                  <p:stCondLst>
                                    <p:cond delay="0"/>
                                  </p:stCondLst>
                                  <p:iterate>
                                    <p:tmAbs val="0"/>
                                  </p:iterate>
                                  <p:childTnLst>
                                    <p:set>
                                      <p:cBhvr>
                                        <p:cTn id="9" fill="hold"/>
                                        <p:tgtEl>
                                          <p:spTgt spid="342">
                                            <p:txEl>
                                              <p:pRg st="0" end="0"/>
                                            </p:txEl>
                                          </p:spTgt>
                                        </p:tgtEl>
                                        <p:attrNameLst>
                                          <p:attrName>style.visibility</p:attrName>
                                        </p:attrNameLst>
                                      </p:cBhvr>
                                      <p:to>
                                        <p:strVal val="visible"/>
                                      </p:to>
                                    </p:set>
                                    <p:animEffect transition="in" filter="dissolve">
                                      <p:cBhvr>
                                        <p:cTn id="10" dur="100"/>
                                        <p:tgtEl>
                                          <p:spTgt spid="342">
                                            <p:txEl>
                                              <p:pRg st="0" end="0"/>
                                            </p:txEl>
                                          </p:spTgt>
                                        </p:tgtEl>
                                      </p:cBhvr>
                                    </p:animEffect>
                                  </p:childTnLst>
                                </p:cTn>
                              </p:par>
                            </p:childTnLst>
                          </p:cTn>
                        </p:par>
                        <p:par>
                          <p:cTn id="11" fill="hold">
                            <p:stCondLst>
                              <p:cond delay="100"/>
                            </p:stCondLst>
                            <p:childTnLst>
                              <p:par>
                                <p:cTn id="12" presetID="9" presetClass="entr" fill="hold" grpId="1" nodeType="afterEffect">
                                  <p:stCondLst>
                                    <p:cond delay="0"/>
                                  </p:stCondLst>
                                  <p:iterate>
                                    <p:tmAbs val="0"/>
                                  </p:iterate>
                                  <p:childTnLst>
                                    <p:set>
                                      <p:cBhvr>
                                        <p:cTn id="13" fill="hold"/>
                                        <p:tgtEl>
                                          <p:spTgt spid="342">
                                            <p:txEl>
                                              <p:pRg st="1" end="1"/>
                                            </p:txEl>
                                          </p:spTgt>
                                        </p:tgtEl>
                                        <p:attrNameLst>
                                          <p:attrName>style.visibility</p:attrName>
                                        </p:attrNameLst>
                                      </p:cBhvr>
                                      <p:to>
                                        <p:strVal val="visible"/>
                                      </p:to>
                                    </p:set>
                                    <p:animEffect transition="in" filter="dissolve">
                                      <p:cBhvr>
                                        <p:cTn id="14" dur="100"/>
                                        <p:tgtEl>
                                          <p:spTgt spid="342">
                                            <p:txEl>
                                              <p:pRg st="1" end="1"/>
                                            </p:txEl>
                                          </p:spTgt>
                                        </p:tgtEl>
                                      </p:cBhvr>
                                    </p:animEffect>
                                  </p:childTnLst>
                                </p:cTn>
                              </p:par>
                            </p:childTnLst>
                          </p:cTn>
                        </p:par>
                        <p:par>
                          <p:cTn id="15" fill="hold">
                            <p:stCondLst>
                              <p:cond delay="200"/>
                            </p:stCondLst>
                            <p:childTnLst>
                              <p:par>
                                <p:cTn id="16" presetID="9" presetClass="entr" fill="hold" grpId="1" nodeType="afterEffect">
                                  <p:stCondLst>
                                    <p:cond delay="0"/>
                                  </p:stCondLst>
                                  <p:iterate>
                                    <p:tmAbs val="0"/>
                                  </p:iterate>
                                  <p:childTnLst>
                                    <p:set>
                                      <p:cBhvr>
                                        <p:cTn id="17" fill="hold"/>
                                        <p:tgtEl>
                                          <p:spTgt spid="342">
                                            <p:txEl>
                                              <p:pRg st="2" end="2"/>
                                            </p:txEl>
                                          </p:spTgt>
                                        </p:tgtEl>
                                        <p:attrNameLst>
                                          <p:attrName>style.visibility</p:attrName>
                                        </p:attrNameLst>
                                      </p:cBhvr>
                                      <p:to>
                                        <p:strVal val="visible"/>
                                      </p:to>
                                    </p:set>
                                    <p:animEffect transition="in" filter="dissolve">
                                      <p:cBhvr>
                                        <p:cTn id="18" dur="100"/>
                                        <p:tgtEl>
                                          <p:spTgt spid="342">
                                            <p:txEl>
                                              <p:pRg st="2" end="2"/>
                                            </p:txEl>
                                          </p:spTgt>
                                        </p:tgtEl>
                                      </p:cBhvr>
                                    </p:animEffect>
                                  </p:childTnLst>
                                </p:cTn>
                              </p:par>
                            </p:childTnLst>
                          </p:cTn>
                        </p:par>
                        <p:par>
                          <p:cTn id="19" fill="hold">
                            <p:stCondLst>
                              <p:cond delay="300"/>
                            </p:stCondLst>
                            <p:childTnLst>
                              <p:par>
                                <p:cTn id="20" presetID="9" presetClass="entr" fill="hold" grpId="1" nodeType="afterEffect">
                                  <p:stCondLst>
                                    <p:cond delay="0"/>
                                  </p:stCondLst>
                                  <p:iterate>
                                    <p:tmAbs val="0"/>
                                  </p:iterate>
                                  <p:childTnLst>
                                    <p:set>
                                      <p:cBhvr>
                                        <p:cTn id="21" fill="hold"/>
                                        <p:tgtEl>
                                          <p:spTgt spid="342">
                                            <p:txEl>
                                              <p:pRg st="3" end="3"/>
                                            </p:txEl>
                                          </p:spTgt>
                                        </p:tgtEl>
                                        <p:attrNameLst>
                                          <p:attrName>style.visibility</p:attrName>
                                        </p:attrNameLst>
                                      </p:cBhvr>
                                      <p:to>
                                        <p:strVal val="visible"/>
                                      </p:to>
                                    </p:set>
                                    <p:animEffect transition="in" filter="dissolve">
                                      <p:cBhvr>
                                        <p:cTn id="22" dur="100"/>
                                        <p:tgtEl>
                                          <p:spTgt spid="342">
                                            <p:txEl>
                                              <p:pRg st="3" end="3"/>
                                            </p:txEl>
                                          </p:spTgt>
                                        </p:tgtEl>
                                      </p:cBhvr>
                                    </p:animEffect>
                                  </p:childTnLst>
                                </p:cTn>
                              </p:par>
                            </p:childTnLst>
                          </p:cTn>
                        </p:par>
                        <p:par>
                          <p:cTn id="23" fill="hold">
                            <p:stCondLst>
                              <p:cond delay="400"/>
                            </p:stCondLst>
                            <p:childTnLst>
                              <p:par>
                                <p:cTn id="24" presetID="9" presetClass="entr" fill="hold" grpId="1" nodeType="afterEffect">
                                  <p:stCondLst>
                                    <p:cond delay="0"/>
                                  </p:stCondLst>
                                  <p:iterate>
                                    <p:tmAbs val="0"/>
                                  </p:iterate>
                                  <p:childTnLst>
                                    <p:set>
                                      <p:cBhvr>
                                        <p:cTn id="25" fill="hold"/>
                                        <p:tgtEl>
                                          <p:spTgt spid="342">
                                            <p:txEl>
                                              <p:pRg st="4" end="4"/>
                                            </p:txEl>
                                          </p:spTgt>
                                        </p:tgtEl>
                                        <p:attrNameLst>
                                          <p:attrName>style.visibility</p:attrName>
                                        </p:attrNameLst>
                                      </p:cBhvr>
                                      <p:to>
                                        <p:strVal val="visible"/>
                                      </p:to>
                                    </p:set>
                                    <p:animEffect transition="in" filter="dissolve">
                                      <p:cBhvr>
                                        <p:cTn id="26" dur="100"/>
                                        <p:tgtEl>
                                          <p:spTgt spid="342">
                                            <p:txEl>
                                              <p:pRg st="4" end="4"/>
                                            </p:txEl>
                                          </p:spTgt>
                                        </p:tgtEl>
                                      </p:cBhvr>
                                    </p:animEffect>
                                  </p:childTnLst>
                                </p:cTn>
                              </p:par>
                            </p:childTnLst>
                          </p:cTn>
                        </p:par>
                        <p:par>
                          <p:cTn id="27" fill="hold">
                            <p:stCondLst>
                              <p:cond delay="500"/>
                            </p:stCondLst>
                            <p:childTnLst>
                              <p:par>
                                <p:cTn id="28" presetID="9" presetClass="entr" fill="hold" grpId="1" nodeType="afterEffect">
                                  <p:stCondLst>
                                    <p:cond delay="0"/>
                                  </p:stCondLst>
                                  <p:iterate>
                                    <p:tmAbs val="0"/>
                                  </p:iterate>
                                  <p:childTnLst>
                                    <p:set>
                                      <p:cBhvr>
                                        <p:cTn id="29" fill="hold"/>
                                        <p:tgtEl>
                                          <p:spTgt spid="342">
                                            <p:txEl>
                                              <p:pRg st="5" end="5"/>
                                            </p:txEl>
                                          </p:spTgt>
                                        </p:tgtEl>
                                        <p:attrNameLst>
                                          <p:attrName>style.visibility</p:attrName>
                                        </p:attrNameLst>
                                      </p:cBhvr>
                                      <p:to>
                                        <p:strVal val="visible"/>
                                      </p:to>
                                    </p:set>
                                    <p:animEffect transition="in" filter="dissolve">
                                      <p:cBhvr>
                                        <p:cTn id="30" dur="100"/>
                                        <p:tgtEl>
                                          <p:spTgt spid="3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347"/>
          <p:cNvPicPr>
            <a:picLocks/>
          </p:cNvPicPr>
          <p:nvPr/>
        </p:nvPicPr>
        <p:blipFill>
          <a:blip r:embed="rId3">
            <a:extLst/>
          </a:blip>
          <a:stretch>
            <a:fillRect/>
          </a:stretch>
        </p:blipFill>
        <p:spPr>
          <a:xfrm>
            <a:off x="4419600" y="2222500"/>
            <a:ext cx="4559300" cy="3302000"/>
          </a:xfrm>
          <a:prstGeom prst="rect">
            <a:avLst/>
          </a:prstGeom>
          <a:effectLst>
            <a:outerShdw blurRad="127000" dist="76200" dir="2700000" rotWithShape="0">
              <a:srgbClr val="000000">
                <a:alpha val="75000"/>
              </a:srgbClr>
            </a:outerShdw>
          </a:effectLst>
        </p:spPr>
      </p:pic>
      <p:pic>
        <p:nvPicPr>
          <p:cNvPr id="349" name="Picture 348"/>
          <p:cNvPicPr>
            <a:picLocks/>
          </p:cNvPicPr>
          <p:nvPr/>
        </p:nvPicPr>
        <p:blipFill>
          <a:blip r:embed="rId4">
            <a:extLst/>
          </a:blip>
          <a:stretch>
            <a:fillRect/>
          </a:stretch>
        </p:blipFill>
        <p:spPr>
          <a:xfrm>
            <a:off x="152400" y="2222500"/>
            <a:ext cx="4178300" cy="3302000"/>
          </a:xfrm>
          <a:prstGeom prst="rect">
            <a:avLst/>
          </a:prstGeom>
          <a:effectLst>
            <a:outerShdw blurRad="127000" dist="76200" dir="2700000" rotWithShape="0">
              <a:srgbClr val="000000">
                <a:alpha val="75000"/>
              </a:srgbClr>
            </a:outerShdw>
          </a:effectLst>
        </p:spPr>
      </p:pic>
      <p:sp>
        <p:nvSpPr>
          <p:cNvPr id="350" name="Shape 350"/>
          <p:cNvSpPr/>
          <p:nvPr/>
        </p:nvSpPr>
        <p:spPr>
          <a:xfrm>
            <a:off x="0" y="-2382"/>
            <a:ext cx="9144000"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buClr>
                <a:srgbClr val="000000"/>
              </a:buClr>
              <a:buFont typeface="Verdana"/>
              <a:defRPr sz="2800" b="1"/>
            </a:lvl1pPr>
          </a:lstStyle>
          <a:p>
            <a:r>
              <a:t>How We Feel About Ourselves at Work</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48"/>
                                        </p:tgtEl>
                                        <p:attrNameLst>
                                          <p:attrName>style.visibility</p:attrName>
                                        </p:attrNameLst>
                                      </p:cBhvr>
                                      <p:to>
                                        <p:strVal val="visible"/>
                                      </p:to>
                                    </p:set>
                                    <p:animEffect transition="in" filter="dissolve">
                                      <p:cBhvr>
                                        <p:cTn id="7"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2012, The Schutz Company</a:t>
            </a:r>
          </a:p>
        </p:txBody>
      </p:sp>
      <p:sp>
        <p:nvSpPr>
          <p:cNvPr id="355" name="Shape 355"/>
          <p:cNvSpPr>
            <a:spLocks noGrp="1"/>
          </p:cNvSpPr>
          <p:nvPr>
            <p:ph type="body" idx="1"/>
          </p:nvPr>
        </p:nvSpPr>
        <p:spPr>
          <a:xfrm>
            <a:off x="457200" y="990600"/>
            <a:ext cx="8229600" cy="4876800"/>
          </a:xfrm>
          <a:prstGeom prst="rect">
            <a:avLst/>
          </a:prstGeom>
        </p:spPr>
        <p:txBody>
          <a:bodyPr lIns="0" tIns="0" rIns="0" bIns="0"/>
          <a:lstStyle/>
          <a:p>
            <a:pPr algn="ctr">
              <a:buSzTx/>
              <a:buNone/>
              <a:defRPr sz="4800"/>
            </a:pPr>
            <a:r>
              <a:t>Working well together </a:t>
            </a:r>
          </a:p>
          <a:p>
            <a:pPr algn="ctr">
              <a:buSzTx/>
              <a:buNone/>
              <a:defRPr sz="4800"/>
            </a:pPr>
            <a:r>
              <a:t>is driven by…</a:t>
            </a:r>
          </a:p>
          <a:p>
            <a:pPr algn="ctr">
              <a:buSzTx/>
              <a:buNone/>
              <a:defRPr sz="4800"/>
            </a:pPr>
            <a:endParaRPr/>
          </a:p>
          <a:p>
            <a:pPr algn="ctr">
              <a:buSzTx/>
              <a:buNone/>
              <a:defRPr sz="4800" b="1"/>
            </a:pPr>
            <a:r>
              <a:t>Individual feelings</a:t>
            </a:r>
          </a:p>
          <a:p>
            <a:pPr algn="ctr">
              <a:buSzTx/>
              <a:buNone/>
              <a:defRPr sz="4800" b="1"/>
            </a:pPr>
            <a:r>
              <a:t>about oneself</a:t>
            </a:r>
          </a:p>
          <a:p>
            <a:pPr algn="ctr">
              <a:buSzTx/>
              <a:buNone/>
              <a:defRPr sz="4800" b="1"/>
            </a:pPr>
            <a:r>
              <a:t>in the organization</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p:nvPr/>
        </p:nvSpPr>
        <p:spPr>
          <a:xfrm>
            <a:off x="457200" y="8001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45402" indent="-4762" algn="ctr">
              <a:spcBef>
                <a:spcPts val="8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r>
              <a:t>Why does this happen?</a:t>
            </a:r>
          </a:p>
          <a:p>
            <a:pPr marL="45402" indent="-4762" algn="ctr">
              <a:spcBef>
                <a:spcPts val="8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endParaRPr/>
          </a:p>
          <a:p>
            <a:pPr marL="45402" indent="-4762" algn="ctr">
              <a:spcBef>
                <a:spcPts val="8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r>
              <a:t>What can we do about it?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Will.jpg"/>
          <p:cNvPicPr>
            <a:picLocks/>
          </p:cNvPicPr>
          <p:nvPr/>
        </p:nvPicPr>
        <p:blipFill>
          <a:blip r:embed="rId3">
            <a:extLst/>
          </a:blip>
          <a:stretch>
            <a:fillRect/>
          </a:stretch>
        </p:blipFill>
        <p:spPr>
          <a:xfrm>
            <a:off x="3683000" y="685800"/>
            <a:ext cx="4608513" cy="5486400"/>
          </a:xfrm>
          <a:prstGeom prst="rect">
            <a:avLst/>
          </a:prstGeom>
          <a:ln>
            <a:miter lim="400000"/>
          </a:ln>
          <a:effectLst>
            <a:outerShdw blurRad="127000" dist="76200" dir="2700000" rotWithShape="0">
              <a:srgbClr val="000000">
                <a:alpha val="75000"/>
              </a:srgbClr>
            </a:outerShdw>
          </a:effectLst>
        </p:spPr>
      </p:pic>
      <p:sp>
        <p:nvSpPr>
          <p:cNvPr id="362" name="Shape 362"/>
          <p:cNvSpPr/>
          <p:nvPr/>
        </p:nvSpPr>
        <p:spPr>
          <a:xfrm>
            <a:off x="186395" y="3086100"/>
            <a:ext cx="3309539" cy="9527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a:buClr>
                <a:srgbClr val="000000"/>
              </a:buClr>
              <a:buFont typeface="Arial"/>
              <a:defRPr sz="3000">
                <a:latin typeface="Arial"/>
                <a:ea typeface="Arial"/>
                <a:cs typeface="Arial"/>
                <a:sym typeface="Arial"/>
              </a:defRPr>
            </a:pPr>
            <a:r>
              <a:t>Will Schutz, Ph.D.</a:t>
            </a:r>
          </a:p>
          <a:p>
            <a:pPr algn="r">
              <a:buClr>
                <a:srgbClr val="000000"/>
              </a:buClr>
              <a:buFont typeface="Arial"/>
              <a:defRPr sz="3000">
                <a:latin typeface="Arial"/>
                <a:ea typeface="Arial"/>
                <a:cs typeface="Arial"/>
                <a:sym typeface="Arial"/>
              </a:defRPr>
            </a:pPr>
            <a:r>
              <a:t>1925-2002</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image.png"/>
          <p:cNvPicPr>
            <a:picLocks/>
          </p:cNvPicPr>
          <p:nvPr/>
        </p:nvPicPr>
        <p:blipFill>
          <a:blip r:embed="rId3">
            <a:extLst/>
          </a:blip>
          <a:stretch>
            <a:fillRect/>
          </a:stretch>
        </p:blipFill>
        <p:spPr>
          <a:xfrm>
            <a:off x="4419600" y="647700"/>
            <a:ext cx="4019550" cy="2663825"/>
          </a:xfrm>
          <a:prstGeom prst="rect">
            <a:avLst/>
          </a:prstGeom>
          <a:ln>
            <a:miter lim="400000"/>
          </a:ln>
          <a:effectLst>
            <a:outerShdw blurRad="127000" dist="76200" dir="2700000" rotWithShape="0">
              <a:srgbClr val="000000">
                <a:alpha val="75000"/>
              </a:srgbClr>
            </a:outerShdw>
          </a:effectLst>
        </p:spPr>
      </p:pic>
      <p:pic>
        <p:nvPicPr>
          <p:cNvPr id="367" name="droppedImage.png"/>
          <p:cNvPicPr>
            <a:picLocks noChangeAspect="1"/>
          </p:cNvPicPr>
          <p:nvPr/>
        </p:nvPicPr>
        <p:blipFill>
          <a:blip r:embed="rId4">
            <a:extLst/>
          </a:blip>
          <a:srcRect l="5" t="4918" r="5"/>
          <a:stretch>
            <a:fillRect/>
          </a:stretch>
        </p:blipFill>
        <p:spPr>
          <a:xfrm>
            <a:off x="698500" y="2713710"/>
            <a:ext cx="5257800" cy="3445790"/>
          </a:xfrm>
          <a:prstGeom prst="rect">
            <a:avLst/>
          </a:prstGeom>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p:nvPr/>
        </p:nvSpPr>
        <p:spPr>
          <a:xfrm>
            <a:off x="457200" y="1003300"/>
            <a:ext cx="8229600" cy="483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0" algn="ctr">
              <a:spcBef>
                <a:spcPts val="4800"/>
              </a:spcBef>
              <a:defRPr sz="5600"/>
            </a:pPr>
            <a:r>
              <a:rPr dirty="0"/>
              <a:t>Technical competence</a:t>
            </a:r>
          </a:p>
          <a:p>
            <a:pPr marL="0" algn="ctr">
              <a:spcBef>
                <a:spcPts val="4800"/>
              </a:spcBef>
              <a:defRPr sz="1400"/>
            </a:pPr>
            <a:endParaRPr dirty="0"/>
          </a:p>
          <a:p>
            <a:pPr marL="0" algn="ctr">
              <a:spcBef>
                <a:spcPts val="600"/>
              </a:spcBef>
              <a:defRPr sz="5600"/>
            </a:pPr>
            <a:r>
              <a:rPr dirty="0"/>
              <a:t>Compatibility</a:t>
            </a:r>
          </a:p>
          <a:p>
            <a:pPr marL="0" algn="ctr">
              <a:spcBef>
                <a:spcPts val="600"/>
              </a:spcBef>
              <a:defRPr sz="3600"/>
            </a:pPr>
            <a:r>
              <a:rPr dirty="0"/>
              <a:t>People working well together</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animEffect transition="in" filter="fade">
                                      <p:cBhvr>
                                        <p:cTn id="7" dur="500"/>
                                        <p:tgtEl>
                                          <p:spTgt spid="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
                                            <p:txEl>
                                              <p:pRg st="2" end="2"/>
                                            </p:txEl>
                                          </p:spTgt>
                                        </p:tgtEl>
                                        <p:attrNameLst>
                                          <p:attrName>style.visibility</p:attrName>
                                        </p:attrNameLst>
                                      </p:cBhvr>
                                      <p:to>
                                        <p:strVal val="visible"/>
                                      </p:to>
                                    </p:set>
                                    <p:animEffect transition="in" filter="fade">
                                      <p:cBhvr>
                                        <p:cTn id="12" dur="500"/>
                                        <p:tgtEl>
                                          <p:spTgt spid="371">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71">
                                            <p:txEl>
                                              <p:pRg st="3" end="3"/>
                                            </p:txEl>
                                          </p:spTgt>
                                        </p:tgtEl>
                                        <p:attrNameLst>
                                          <p:attrName>style.visibility</p:attrName>
                                        </p:attrNameLst>
                                      </p:cBhvr>
                                      <p:to>
                                        <p:strVal val="visible"/>
                                      </p:to>
                                    </p:set>
                                    <p:animEffect transition="in" filter="fade">
                                      <p:cBhvr>
                                        <p:cTn id="16" dur="500"/>
                                        <p:tgtEl>
                                          <p:spTgt spid="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p:nvPr/>
        </p:nvSpPr>
        <p:spPr>
          <a:xfrm>
            <a:off x="1841500" y="762000"/>
            <a:ext cx="5448300" cy="533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83540" lvl="1" indent="-342900">
              <a:lnSpc>
                <a:spcPct val="90000"/>
              </a:lnSpc>
              <a:spcBef>
                <a:spcPts val="300"/>
              </a:spcBef>
              <a:buClr>
                <a:srgbClr val="7B1142"/>
              </a:buClr>
              <a:buFont typeface="Verdana"/>
              <a:defRPr sz="14400" b="1">
                <a:effectLst>
                  <a:outerShdw blurRad="12700" dist="88900" dir="2700000" rotWithShape="0">
                    <a:srgbClr val="CBCBCB"/>
                  </a:outerShdw>
                </a:effectLst>
              </a:defRPr>
            </a:pPr>
            <a:r>
              <a:t>C    P</a:t>
            </a:r>
          </a:p>
        </p:txBody>
      </p:sp>
      <p:sp>
        <p:nvSpPr>
          <p:cNvPr id="374" name="Shape 374"/>
          <p:cNvSpPr/>
          <p:nvPr/>
        </p:nvSpPr>
        <p:spPr>
          <a:xfrm>
            <a:off x="786060" y="3771900"/>
            <a:ext cx="7563307"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383540" lvl="1" indent="-342900" algn="ctr">
              <a:lnSpc>
                <a:spcPct val="90000"/>
              </a:lnSpc>
              <a:spcBef>
                <a:spcPts val="400"/>
              </a:spcBef>
              <a:buClr>
                <a:srgbClr val="7B1142"/>
              </a:buClr>
              <a:buFont typeface="Verdana"/>
              <a:defRPr sz="4800"/>
            </a:pPr>
            <a:r>
              <a:rPr i="1"/>
              <a:t>Compatibility</a:t>
            </a:r>
            <a:r>
              <a:t> is directly</a:t>
            </a:r>
          </a:p>
          <a:p>
            <a:pPr marL="383540" lvl="1" indent="-342900" algn="ctr">
              <a:lnSpc>
                <a:spcPct val="90000"/>
              </a:lnSpc>
              <a:spcBef>
                <a:spcPts val="400"/>
              </a:spcBef>
              <a:buClr>
                <a:srgbClr val="7B1142"/>
              </a:buClr>
              <a:buFont typeface="Verdana"/>
              <a:defRPr sz="4800"/>
            </a:pPr>
            <a:r>
              <a:t>related to </a:t>
            </a:r>
            <a:r>
              <a:rPr i="1"/>
              <a:t>Productivity</a:t>
            </a:r>
          </a:p>
        </p:txBody>
      </p:sp>
      <p:sp>
        <p:nvSpPr>
          <p:cNvPr id="375" name="Shape 37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376" name="Shape 376"/>
          <p:cNvSpPr/>
          <p:nvPr/>
        </p:nvSpPr>
        <p:spPr>
          <a:xfrm>
            <a:off x="3657600" y="1320799"/>
            <a:ext cx="1828800" cy="1473201"/>
          </a:xfrm>
          <a:prstGeom prst="rightArrow">
            <a:avLst>
              <a:gd name="adj1" fmla="val 42063"/>
              <a:gd name="adj2" fmla="val 69818"/>
            </a:avLst>
          </a:prstGeom>
          <a:solidFill>
            <a:srgbClr val="FF7D41"/>
          </a:solidFill>
          <a:effectLst>
            <a:outerShdw blurRad="127000" dist="76200" dir="2700000" rotWithShape="0">
              <a:srgbClr val="000000">
                <a:alpha val="75000"/>
              </a:srgbClr>
            </a:outerShdw>
          </a:effectLst>
        </p:spPr>
        <p:txBody>
          <a:bodyPr lIns="50800" tIns="50800" rIns="50800" bIns="50800" anchor="ctr"/>
          <a:lstStyle/>
          <a:p>
            <a:pPr algn="ctr">
              <a:defRPr sz="2400"/>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p:nvPr/>
        </p:nvSpPr>
        <p:spPr>
          <a:xfrm>
            <a:off x="1841500" y="762000"/>
            <a:ext cx="5448300" cy="533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83540" lvl="1" indent="-342900">
              <a:lnSpc>
                <a:spcPct val="90000"/>
              </a:lnSpc>
              <a:spcBef>
                <a:spcPts val="300"/>
              </a:spcBef>
              <a:buClr>
                <a:srgbClr val="7B1142"/>
              </a:buClr>
              <a:buFont typeface="Verdana"/>
              <a:defRPr sz="14400" b="1">
                <a:effectLst>
                  <a:outerShdw blurRad="12700" dist="88900" dir="2700000" rotWithShape="0">
                    <a:srgbClr val="CBCBCB"/>
                  </a:outerShdw>
                </a:effectLst>
              </a:defRPr>
            </a:pPr>
            <a:r>
              <a:t>C    P</a:t>
            </a:r>
          </a:p>
        </p:txBody>
      </p:sp>
      <p:sp>
        <p:nvSpPr>
          <p:cNvPr id="381" name="Shape 381"/>
          <p:cNvSpPr/>
          <p:nvPr/>
        </p:nvSpPr>
        <p:spPr>
          <a:xfrm>
            <a:off x="800100" y="3594100"/>
            <a:ext cx="7531100" cy="264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83540" lvl="1" indent="-342900" algn="ctr">
              <a:lnSpc>
                <a:spcPct val="90000"/>
              </a:lnSpc>
              <a:spcBef>
                <a:spcPts val="400"/>
              </a:spcBef>
              <a:buClr>
                <a:srgbClr val="7B1142"/>
              </a:buClr>
              <a:buFont typeface="Verdana"/>
              <a:defRPr sz="3000"/>
            </a:pPr>
            <a:r>
              <a:t>Productive teams created randomly: </a:t>
            </a:r>
          </a:p>
          <a:p>
            <a:pPr marL="383540" lvl="1" indent="-342900" algn="ctr">
              <a:lnSpc>
                <a:spcPct val="90000"/>
              </a:lnSpc>
              <a:spcBef>
                <a:spcPts val="400"/>
              </a:spcBef>
              <a:buClr>
                <a:srgbClr val="7B1142"/>
              </a:buClr>
              <a:buFont typeface="Verdana"/>
              <a:defRPr sz="3600"/>
            </a:pPr>
            <a:r>
              <a:rPr b="1"/>
              <a:t>50%</a:t>
            </a:r>
          </a:p>
          <a:p>
            <a:pPr marL="383540" lvl="1" indent="-342900" algn="ctr">
              <a:lnSpc>
                <a:spcPct val="90000"/>
              </a:lnSpc>
              <a:spcBef>
                <a:spcPts val="400"/>
              </a:spcBef>
              <a:buClr>
                <a:srgbClr val="7B1142"/>
              </a:buClr>
              <a:buFont typeface="Verdana"/>
            </a:pPr>
            <a:endParaRPr b="1"/>
          </a:p>
          <a:p>
            <a:pPr marL="383540" lvl="1" indent="-342900" algn="ctr">
              <a:lnSpc>
                <a:spcPct val="90000"/>
              </a:lnSpc>
              <a:spcBef>
                <a:spcPts val="400"/>
              </a:spcBef>
              <a:buClr>
                <a:srgbClr val="7B1142"/>
              </a:buClr>
              <a:buFont typeface="Verdana"/>
              <a:defRPr sz="3000"/>
            </a:pPr>
            <a:r>
              <a:t>Productive teams created using FIRO: </a:t>
            </a:r>
          </a:p>
          <a:p>
            <a:pPr marL="383540" lvl="1" indent="-342900" algn="ctr">
              <a:lnSpc>
                <a:spcPct val="90000"/>
              </a:lnSpc>
              <a:spcBef>
                <a:spcPts val="400"/>
              </a:spcBef>
              <a:buClr>
                <a:srgbClr val="7B1142"/>
              </a:buClr>
              <a:buFont typeface="Verdana"/>
              <a:defRPr sz="4800"/>
            </a:pPr>
            <a:r>
              <a:rPr b="1"/>
              <a:t>75%</a:t>
            </a:r>
          </a:p>
        </p:txBody>
      </p:sp>
      <p:sp>
        <p:nvSpPr>
          <p:cNvPr id="382" name="Shape 38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383" name="Shape 383"/>
          <p:cNvSpPr/>
          <p:nvPr/>
        </p:nvSpPr>
        <p:spPr>
          <a:xfrm>
            <a:off x="3657600" y="1320799"/>
            <a:ext cx="1828800" cy="1473201"/>
          </a:xfrm>
          <a:prstGeom prst="rightArrow">
            <a:avLst>
              <a:gd name="adj1" fmla="val 42063"/>
              <a:gd name="adj2" fmla="val 69818"/>
            </a:avLst>
          </a:prstGeom>
          <a:solidFill>
            <a:srgbClr val="FF7D41"/>
          </a:solidFill>
          <a:effectLst>
            <a:outerShdw blurRad="127000" dist="76200" dir="2700000" rotWithShape="0">
              <a:srgbClr val="000000">
                <a:alpha val="75000"/>
              </a:srgbClr>
            </a:outerShdw>
          </a:effectLst>
        </p:spPr>
        <p:txBody>
          <a:bodyPr lIns="50800" tIns="50800" rIns="50800" bIns="50800" anchor="ctr"/>
          <a:lstStyle/>
          <a:p>
            <a:pPr algn="ctr">
              <a:defRPr sz="2400"/>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age-filtered.jpg"/>
          <p:cNvPicPr>
            <a:picLocks/>
          </p:cNvPicPr>
          <p:nvPr/>
        </p:nvPicPr>
        <p:blipFill>
          <a:blip r:embed="rId2">
            <a:extLst/>
          </a:blip>
          <a:stretch>
            <a:fillRect/>
          </a:stretch>
        </p:blipFill>
        <p:spPr>
          <a:xfrm rot="1260000">
            <a:off x="2166702" y="2443128"/>
            <a:ext cx="2260601" cy="3022601"/>
          </a:xfrm>
          <a:prstGeom prst="rect">
            <a:avLst/>
          </a:prstGeom>
          <a:ln>
            <a:miter lim="400000"/>
          </a:ln>
          <a:effectLst>
            <a:outerShdw blurRad="127000" dist="76200" dir="2700000" rotWithShape="0">
              <a:srgbClr val="000000">
                <a:alpha val="75000"/>
              </a:srgbClr>
            </a:outerShdw>
          </a:effectLst>
        </p:spPr>
      </p:pic>
      <p:pic>
        <p:nvPicPr>
          <p:cNvPr id="388" name="image-filtered.jpg"/>
          <p:cNvPicPr>
            <a:picLocks/>
          </p:cNvPicPr>
          <p:nvPr/>
        </p:nvPicPr>
        <p:blipFill>
          <a:blip r:embed="rId3">
            <a:extLst/>
          </a:blip>
          <a:stretch>
            <a:fillRect/>
          </a:stretch>
        </p:blipFill>
        <p:spPr>
          <a:xfrm rot="600000">
            <a:off x="712368" y="1500045"/>
            <a:ext cx="2616201" cy="3517901"/>
          </a:xfrm>
          <a:prstGeom prst="rect">
            <a:avLst/>
          </a:prstGeom>
          <a:ln>
            <a:miter lim="400000"/>
          </a:ln>
          <a:effectLst>
            <a:outerShdw blurRad="127000" dist="76200" dir="2700000" rotWithShape="0">
              <a:srgbClr val="000000">
                <a:alpha val="75000"/>
              </a:srgbClr>
            </a:outerShdw>
          </a:effectLst>
        </p:spPr>
      </p:pic>
      <p:sp>
        <p:nvSpPr>
          <p:cNvPr id="389" name="Shape 389"/>
          <p:cNvSpPr/>
          <p:nvPr/>
        </p:nvSpPr>
        <p:spPr>
          <a:xfrm>
            <a:off x="5346700" y="1511300"/>
            <a:ext cx="3416300" cy="3822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383540" indent="-342900">
              <a:spcBef>
                <a:spcPts val="400"/>
              </a:spcBef>
              <a:buClr>
                <a:srgbClr val="7B1142"/>
              </a:buClr>
              <a:defRPr sz="3600"/>
            </a:pPr>
            <a:r>
              <a:t>FIRO</a:t>
            </a:r>
          </a:p>
          <a:p>
            <a:pPr marL="383540" indent="-342900">
              <a:spcBef>
                <a:spcPts val="400"/>
              </a:spcBef>
              <a:buClr>
                <a:srgbClr val="7B1142"/>
              </a:buClr>
              <a:defRPr sz="1400"/>
            </a:pPr>
            <a:r>
              <a:t> </a:t>
            </a:r>
          </a:p>
          <a:p>
            <a:pPr marL="383540" indent="-342900">
              <a:spcBef>
                <a:spcPts val="400"/>
              </a:spcBef>
              <a:buClr>
                <a:srgbClr val="7B1142"/>
              </a:buClr>
              <a:defRPr sz="3600"/>
            </a:pPr>
            <a:r>
              <a:t>Fundamental</a:t>
            </a:r>
          </a:p>
          <a:p>
            <a:pPr marL="383540" indent="-342900">
              <a:spcBef>
                <a:spcPts val="400"/>
              </a:spcBef>
              <a:buClr>
                <a:srgbClr val="7B1142"/>
              </a:buClr>
              <a:defRPr sz="3600"/>
            </a:pPr>
            <a:r>
              <a:t>Interpersonal</a:t>
            </a:r>
          </a:p>
          <a:p>
            <a:pPr marL="383540" indent="-342900">
              <a:spcBef>
                <a:spcPts val="400"/>
              </a:spcBef>
              <a:buClr>
                <a:srgbClr val="7B1142"/>
              </a:buClr>
              <a:defRPr sz="3600"/>
            </a:pPr>
            <a:r>
              <a:t>Relations</a:t>
            </a:r>
          </a:p>
          <a:p>
            <a:pPr marL="383540" indent="-342900">
              <a:spcBef>
                <a:spcPts val="400"/>
              </a:spcBef>
              <a:buClr>
                <a:srgbClr val="7B1142"/>
              </a:buClr>
              <a:defRPr sz="3600"/>
            </a:pPr>
            <a:r>
              <a:t>Orientation</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87"/>
                                        </p:tgtEl>
                                        <p:attrNameLst>
                                          <p:attrName>style.visibility</p:attrName>
                                        </p:attrNameLst>
                                      </p:cBhvr>
                                      <p:to>
                                        <p:strVal val="visible"/>
                                      </p:to>
                                    </p:set>
                                    <p:anim calcmode="lin" valueType="num">
                                      <p:cBhvr>
                                        <p:cTn id="7" dur="500" fill="hold"/>
                                        <p:tgtEl>
                                          <p:spTgt spid="387"/>
                                        </p:tgtEl>
                                        <p:attrNameLst>
                                          <p:attrName>ppt_w</p:attrName>
                                        </p:attrNameLst>
                                      </p:cBhvr>
                                      <p:tavLst>
                                        <p:tav tm="0">
                                          <p:val>
                                            <p:fltVal val="0"/>
                                          </p:val>
                                        </p:tav>
                                        <p:tav tm="100000">
                                          <p:val>
                                            <p:strVal val="#ppt_w"/>
                                          </p:val>
                                        </p:tav>
                                      </p:tavLst>
                                    </p:anim>
                                    <p:anim calcmode="lin" valueType="num">
                                      <p:cBhvr>
                                        <p:cTn id="8" dur="500" fill="hold"/>
                                        <p:tgtEl>
                                          <p:spTgt spid="38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388"/>
                                        </p:tgtEl>
                                        <p:attrNameLst>
                                          <p:attrName>style.visibility</p:attrName>
                                        </p:attrNameLst>
                                      </p:cBhvr>
                                      <p:to>
                                        <p:strVal val="visible"/>
                                      </p:to>
                                    </p:set>
                                    <p:anim calcmode="lin" valueType="num">
                                      <p:cBhvr>
                                        <p:cTn id="12" dur="750" fill="hold"/>
                                        <p:tgtEl>
                                          <p:spTgt spid="388"/>
                                        </p:tgtEl>
                                        <p:attrNameLst>
                                          <p:attrName>ppt_w</p:attrName>
                                        </p:attrNameLst>
                                      </p:cBhvr>
                                      <p:tavLst>
                                        <p:tav tm="0">
                                          <p:val>
                                            <p:fltVal val="0"/>
                                          </p:val>
                                        </p:tav>
                                        <p:tav tm="100000">
                                          <p:val>
                                            <p:strVal val="#ppt_w"/>
                                          </p:val>
                                        </p:tav>
                                      </p:tavLst>
                                    </p:anim>
                                    <p:anim calcmode="lin" valueType="num">
                                      <p:cBhvr>
                                        <p:cTn id="13" dur="750" fill="hold"/>
                                        <p:tgtEl>
                                          <p:spTgt spid="3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1" animBg="1" advAuto="0"/>
      <p:bldP spid="388"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138" name="Shape 138"/>
          <p:cNvSpPr/>
          <p:nvPr/>
        </p:nvSpPr>
        <p:spPr>
          <a:xfrm>
            <a:off x="203200" y="381000"/>
            <a:ext cx="87376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0" marR="0" algn="ctr" defTabSz="457200">
              <a:lnSpc>
                <a:spcPct val="150000"/>
              </a:lnSpc>
              <a:defRPr sz="6400" b="1">
                <a:uFillTx/>
              </a:defRPr>
            </a:pPr>
            <a:r>
              <a:t>Name</a:t>
            </a:r>
          </a:p>
          <a:p>
            <a:pPr marL="0" marR="0" algn="ctr" defTabSz="457200">
              <a:lnSpc>
                <a:spcPct val="150000"/>
              </a:lnSpc>
              <a:defRPr sz="6400" b="1">
                <a:uFillTx/>
              </a:defRPr>
            </a:pPr>
            <a:r>
              <a:t>What you do</a:t>
            </a:r>
          </a:p>
          <a:p>
            <a:pPr marL="0" marR="0" algn="ctr" defTabSz="457200">
              <a:lnSpc>
                <a:spcPct val="150000"/>
              </a:lnSpc>
              <a:defRPr sz="6400" b="1">
                <a:uFillTx/>
              </a:defRPr>
            </a:pPr>
            <a:r>
              <a:t>Why you are here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8">
                                            <p:bg/>
                                          </p:spTgt>
                                        </p:tgtEl>
                                        <p:attrNameLst>
                                          <p:attrName>style.visibility</p:attrName>
                                        </p:attrNameLst>
                                      </p:cBhvr>
                                      <p:to>
                                        <p:strVal val="visible"/>
                                      </p:to>
                                    </p:set>
                                    <p:animEffect transition="in" filter="dissolve">
                                      <p:cBhvr>
                                        <p:cTn id="7" dur="250"/>
                                        <p:tgtEl>
                                          <p:spTgt spid="138">
                                            <p:bg/>
                                          </p:spTgt>
                                        </p:tgtEl>
                                      </p:cBhvr>
                                    </p:animEffect>
                                  </p:childTnLst>
                                </p:cTn>
                              </p:par>
                              <p:par>
                                <p:cTn id="8" presetID="9" presetClass="entr" presetSubtype="0" fill="hold" grpId="1" nodeType="withEffect">
                                  <p:stCondLst>
                                    <p:cond delay="0"/>
                                  </p:stCondLst>
                                  <p:iterate>
                                    <p:tmAbs val="0"/>
                                  </p:iterate>
                                  <p:childTnLst>
                                    <p:set>
                                      <p:cBhvr>
                                        <p:cTn id="9" fill="hold"/>
                                        <p:tgtEl>
                                          <p:spTgt spid="138">
                                            <p:txEl>
                                              <p:pRg st="0" end="0"/>
                                            </p:txEl>
                                          </p:spTgt>
                                        </p:tgtEl>
                                        <p:attrNameLst>
                                          <p:attrName>style.visibility</p:attrName>
                                        </p:attrNameLst>
                                      </p:cBhvr>
                                      <p:to>
                                        <p:strVal val="visible"/>
                                      </p:to>
                                    </p:set>
                                    <p:animEffect transition="in" filter="dissolve">
                                      <p:cBhvr>
                                        <p:cTn id="10" dur="250"/>
                                        <p:tgtEl>
                                          <p:spTgt spid="138">
                                            <p:txEl>
                                              <p:pRg st="0" end="0"/>
                                            </p:txEl>
                                          </p:spTgt>
                                        </p:tgtEl>
                                      </p:cBhvr>
                                    </p:animEffect>
                                  </p:childTnLst>
                                </p:cTn>
                              </p:par>
                            </p:childTnLst>
                          </p:cTn>
                        </p:par>
                        <p:par>
                          <p:cTn id="11" fill="hold">
                            <p:stCondLst>
                              <p:cond delay="250"/>
                            </p:stCondLst>
                            <p:childTnLst>
                              <p:par>
                                <p:cTn id="12" presetID="9" presetClass="entr" fill="hold" grpId="1" nodeType="afterEffect">
                                  <p:stCondLst>
                                    <p:cond delay="0"/>
                                  </p:stCondLst>
                                  <p:iterate>
                                    <p:tmAbs val="0"/>
                                  </p:iterate>
                                  <p:childTnLst>
                                    <p:set>
                                      <p:cBhvr>
                                        <p:cTn id="13" fill="hold"/>
                                        <p:tgtEl>
                                          <p:spTgt spid="138">
                                            <p:txEl>
                                              <p:pRg st="1" end="1"/>
                                            </p:txEl>
                                          </p:spTgt>
                                        </p:tgtEl>
                                        <p:attrNameLst>
                                          <p:attrName>style.visibility</p:attrName>
                                        </p:attrNameLst>
                                      </p:cBhvr>
                                      <p:to>
                                        <p:strVal val="visible"/>
                                      </p:to>
                                    </p:set>
                                    <p:animEffect transition="in" filter="dissolve">
                                      <p:cBhvr>
                                        <p:cTn id="14" dur="250"/>
                                        <p:tgtEl>
                                          <p:spTgt spid="138">
                                            <p:txEl>
                                              <p:pRg st="1" end="1"/>
                                            </p:txEl>
                                          </p:spTgt>
                                        </p:tgtEl>
                                      </p:cBhvr>
                                    </p:animEffect>
                                  </p:childTnLst>
                                </p:cTn>
                              </p:par>
                            </p:childTnLst>
                          </p:cTn>
                        </p:par>
                        <p:par>
                          <p:cTn id="15" fill="hold">
                            <p:stCondLst>
                              <p:cond delay="500"/>
                            </p:stCondLst>
                            <p:childTnLst>
                              <p:par>
                                <p:cTn id="16" presetID="9" presetClass="entr" fill="hold" grpId="1" nodeType="afterEffect">
                                  <p:stCondLst>
                                    <p:cond delay="0"/>
                                  </p:stCondLst>
                                  <p:iterate>
                                    <p:tmAbs val="0"/>
                                  </p:iterate>
                                  <p:childTnLst>
                                    <p:set>
                                      <p:cBhvr>
                                        <p:cTn id="17" fill="hold"/>
                                        <p:tgtEl>
                                          <p:spTgt spid="138">
                                            <p:txEl>
                                              <p:pRg st="2" end="2"/>
                                            </p:txEl>
                                          </p:spTgt>
                                        </p:tgtEl>
                                        <p:attrNameLst>
                                          <p:attrName>style.visibility</p:attrName>
                                        </p:attrNameLst>
                                      </p:cBhvr>
                                      <p:to>
                                        <p:strVal val="visible"/>
                                      </p:to>
                                    </p:set>
                                    <p:animEffect transition="in" filter="dissolve">
                                      <p:cBhvr>
                                        <p:cTn id="18" dur="250"/>
                                        <p:tgtEl>
                                          <p:spTgt spid="1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mage.jpg"/>
          <p:cNvPicPr>
            <a:picLocks/>
          </p:cNvPicPr>
          <p:nvPr/>
        </p:nvPicPr>
        <p:blipFill>
          <a:blip r:embed="rId3">
            <a:extLst/>
          </a:blip>
          <a:stretch>
            <a:fillRect/>
          </a:stretch>
        </p:blipFill>
        <p:spPr>
          <a:xfrm>
            <a:off x="558800" y="4746625"/>
            <a:ext cx="4724400" cy="815975"/>
          </a:xfrm>
          <a:prstGeom prst="rect">
            <a:avLst/>
          </a:prstGeom>
          <a:ln>
            <a:miter lim="400000"/>
          </a:ln>
          <a:effectLst>
            <a:outerShdw blurRad="127000" dist="76200" dir="2700000" rotWithShape="0">
              <a:srgbClr val="000000">
                <a:alpha val="75000"/>
              </a:srgbClr>
            </a:outerShdw>
          </a:effectLst>
        </p:spPr>
      </p:pic>
      <p:pic>
        <p:nvPicPr>
          <p:cNvPr id="392" name="image.jpg"/>
          <p:cNvPicPr>
            <a:picLocks/>
          </p:cNvPicPr>
          <p:nvPr/>
        </p:nvPicPr>
        <p:blipFill>
          <a:blip r:embed="rId4">
            <a:extLst/>
          </a:blip>
          <a:stretch>
            <a:fillRect/>
          </a:stretch>
        </p:blipFill>
        <p:spPr>
          <a:xfrm>
            <a:off x="6045200" y="4114800"/>
            <a:ext cx="2024063" cy="2133600"/>
          </a:xfrm>
          <a:prstGeom prst="rect">
            <a:avLst/>
          </a:prstGeom>
          <a:ln>
            <a:miter lim="400000"/>
          </a:ln>
          <a:effectLst>
            <a:outerShdw blurRad="127000" dist="76200" dir="2700000" rotWithShape="0">
              <a:srgbClr val="000000">
                <a:alpha val="75000"/>
              </a:srgbClr>
            </a:outerShdw>
          </a:effectLst>
        </p:spPr>
      </p:pic>
      <p:sp>
        <p:nvSpPr>
          <p:cNvPr id="393" name="Shape 393"/>
          <p:cNvSpPr/>
          <p:nvPr/>
        </p:nvSpPr>
        <p:spPr>
          <a:xfrm>
            <a:off x="6053137" y="393700"/>
            <a:ext cx="1267803"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buClr>
                <a:srgbClr val="000000"/>
              </a:buClr>
              <a:buFont typeface="Verdana"/>
            </a:pPr>
            <a:r>
              <a:rPr b="1"/>
              <a:t>Harvard</a:t>
            </a:r>
            <a:r>
              <a:t> </a:t>
            </a:r>
          </a:p>
        </p:txBody>
      </p:sp>
      <p:sp>
        <p:nvSpPr>
          <p:cNvPr id="394" name="Shape 394"/>
          <p:cNvSpPr/>
          <p:nvPr/>
        </p:nvSpPr>
        <p:spPr>
          <a:xfrm>
            <a:off x="635000" y="4365625"/>
            <a:ext cx="4681957"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buClr>
                <a:srgbClr val="000000"/>
              </a:buClr>
              <a:buFont typeface="Verdana"/>
            </a:pPr>
            <a:r>
              <a:rPr b="1"/>
              <a:t>Albert Einstein School of Medicine</a:t>
            </a:r>
            <a:r>
              <a:t>  </a:t>
            </a:r>
          </a:p>
        </p:txBody>
      </p:sp>
      <p:sp>
        <p:nvSpPr>
          <p:cNvPr id="395" name="Shape 395"/>
          <p:cNvSpPr/>
          <p:nvPr/>
        </p:nvSpPr>
        <p:spPr>
          <a:xfrm>
            <a:off x="5283200" y="3429000"/>
            <a:ext cx="35941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buClr>
                <a:srgbClr val="000000"/>
              </a:buClr>
              <a:buFont typeface="Verdana"/>
            </a:pPr>
            <a:r>
              <a:rPr b="1"/>
              <a:t>University of California Berkeley</a:t>
            </a:r>
            <a:r>
              <a:t> </a:t>
            </a:r>
          </a:p>
        </p:txBody>
      </p:sp>
      <p:sp>
        <p:nvSpPr>
          <p:cNvPr id="396" name="Shape 396"/>
          <p:cNvSpPr/>
          <p:nvPr/>
        </p:nvSpPr>
        <p:spPr>
          <a:xfrm>
            <a:off x="1487487" y="1143000"/>
            <a:ext cx="2962770"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buClr>
                <a:srgbClr val="000000"/>
              </a:buClr>
              <a:buFont typeface="Verdana"/>
            </a:pPr>
            <a:r>
              <a:rPr b="1"/>
              <a:t>University of Chicago</a:t>
            </a:r>
            <a:r>
              <a:t> </a:t>
            </a:r>
          </a:p>
        </p:txBody>
      </p:sp>
      <p:pic>
        <p:nvPicPr>
          <p:cNvPr id="397" name="image.jpg"/>
          <p:cNvPicPr>
            <a:picLocks/>
          </p:cNvPicPr>
          <p:nvPr/>
        </p:nvPicPr>
        <p:blipFill>
          <a:blip r:embed="rId5">
            <a:extLst/>
          </a:blip>
          <a:stretch>
            <a:fillRect/>
          </a:stretch>
        </p:blipFill>
        <p:spPr>
          <a:xfrm>
            <a:off x="5524500" y="774700"/>
            <a:ext cx="2362200" cy="1876425"/>
          </a:xfrm>
          <a:prstGeom prst="rect">
            <a:avLst/>
          </a:prstGeom>
          <a:ln>
            <a:miter lim="400000"/>
          </a:ln>
          <a:effectLst>
            <a:outerShdw blurRad="127000" dist="76200" dir="2700000" rotWithShape="0">
              <a:srgbClr val="000000">
                <a:alpha val="75000"/>
              </a:srgbClr>
            </a:outerShdw>
          </a:effectLst>
        </p:spPr>
      </p:pic>
      <p:pic>
        <p:nvPicPr>
          <p:cNvPr id="398" name="image.jpg"/>
          <p:cNvPicPr>
            <a:picLocks/>
          </p:cNvPicPr>
          <p:nvPr/>
        </p:nvPicPr>
        <p:blipFill>
          <a:blip r:embed="rId6">
            <a:extLst/>
          </a:blip>
          <a:stretch>
            <a:fillRect/>
          </a:stretch>
        </p:blipFill>
        <p:spPr>
          <a:xfrm>
            <a:off x="1358900" y="1524000"/>
            <a:ext cx="3124200" cy="2070100"/>
          </a:xfrm>
          <a:prstGeom prst="rect">
            <a:avLst/>
          </a:prstGeom>
          <a:ln>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403" name="Shape 403"/>
          <p:cNvSpPr/>
          <p:nvPr/>
        </p:nvSpPr>
        <p:spPr>
          <a:xfrm>
            <a:off x="809625" y="4113212"/>
            <a:ext cx="74930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buClr>
                <a:srgbClr val="000000"/>
              </a:buClr>
              <a:buFont typeface="Arial"/>
              <a:defRPr sz="2800">
                <a:latin typeface="Arial"/>
                <a:ea typeface="Arial"/>
                <a:cs typeface="Arial"/>
                <a:sym typeface="Arial"/>
              </a:defRPr>
            </a:pPr>
            <a:r>
              <a:t>FIRO-B predicted behavior 75% accurately</a:t>
            </a:r>
          </a:p>
          <a:p>
            <a:pPr algn="ctr">
              <a:buClr>
                <a:srgbClr val="000000"/>
              </a:buClr>
              <a:buFont typeface="Arial"/>
              <a:defRPr sz="2800">
                <a:latin typeface="Arial"/>
                <a:ea typeface="Arial"/>
                <a:cs typeface="Arial"/>
                <a:sym typeface="Arial"/>
              </a:defRPr>
            </a:pPr>
            <a:endParaRPr/>
          </a:p>
          <a:p>
            <a:pPr algn="ctr">
              <a:buClr>
                <a:srgbClr val="000000"/>
              </a:buClr>
              <a:buFont typeface="Arial"/>
              <a:defRPr sz="2800" i="1">
                <a:latin typeface="Arial"/>
                <a:ea typeface="Arial"/>
                <a:cs typeface="Arial"/>
                <a:sym typeface="Arial"/>
              </a:defRPr>
            </a:pPr>
            <a:r>
              <a:t>What explained the other 25%?</a:t>
            </a:r>
          </a:p>
        </p:txBody>
      </p:sp>
      <p:graphicFrame>
        <p:nvGraphicFramePr>
          <p:cNvPr id="404" name="Table 404"/>
          <p:cNvGraphicFramePr/>
          <p:nvPr/>
        </p:nvGraphicFramePr>
        <p:xfrm>
          <a:off x="1397000" y="1449387"/>
          <a:ext cx="6324600" cy="2146300"/>
        </p:xfrm>
        <a:graphic>
          <a:graphicData uri="http://schemas.openxmlformats.org/drawingml/2006/table">
            <a:tbl>
              <a:tblPr>
                <a:tableStyleId>{8F44A2F1-9E1F-4B54-A3A2-5F16C0AD49E2}</a:tableStyleId>
              </a:tblPr>
              <a:tblGrid>
                <a:gridCol w="2108200"/>
                <a:gridCol w="2108200"/>
                <a:gridCol w="2108200"/>
              </a:tblGrid>
              <a:tr h="2146300">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Inclusion</a:t>
                      </a:r>
                    </a:p>
                    <a:p>
                      <a:pPr marL="383540" marR="40639" indent="-342900" defTabSz="914400">
                        <a:spcBef>
                          <a:spcPts val="300"/>
                        </a:spcBef>
                        <a:defRPr sz="2000">
                          <a:latin typeface="Myriad Pro"/>
                          <a:ea typeface="Myriad Pro"/>
                          <a:cs typeface="Myriad Pro"/>
                          <a:sym typeface="Myriad Pro"/>
                        </a:defRPr>
                      </a:pPr>
                      <a:endParaRPr/>
                    </a:p>
                    <a:p>
                      <a:pPr marL="383540" marR="40639" indent="-342900" defTabSz="914400">
                        <a:spcBef>
                          <a:spcPts val="300"/>
                        </a:spcBef>
                        <a:defRPr sz="2000">
                          <a:latin typeface="Myriad Pro"/>
                          <a:ea typeface="Myriad Pro"/>
                          <a:cs typeface="Myriad Pro"/>
                          <a:sym typeface="Myriad Pro"/>
                        </a:defRPr>
                      </a:pPr>
                      <a:endParaRPr/>
                    </a:p>
                    <a:p>
                      <a:pPr marL="383540" marR="40639" indent="-342900" algn="just" defTabSz="914400">
                        <a:spcBef>
                          <a:spcPts val="300"/>
                        </a:spcBef>
                        <a:defRPr>
                          <a:latin typeface="Myriad Pro Semibold"/>
                          <a:ea typeface="Myriad Pro Semibold"/>
                          <a:cs typeface="Myriad Pro Semibold"/>
                          <a:sym typeface="Myriad Pro Semibold"/>
                        </a:defRPr>
                      </a:pPr>
                      <a:r>
                        <a:t>     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Control</a:t>
                      </a:r>
                    </a:p>
                    <a:p>
                      <a:pPr marL="383540" marR="40639" indent="-342900" defTabSz="914400">
                        <a:spcBef>
                          <a:spcPts val="300"/>
                        </a:spcBef>
                        <a:defRPr sz="2000">
                          <a:latin typeface="Myriad Pro"/>
                          <a:ea typeface="Myriad Pro"/>
                          <a:cs typeface="Myriad Pro"/>
                          <a:sym typeface="Myriad Pro"/>
                        </a:defRPr>
                      </a:pPr>
                      <a:endParaRPr/>
                    </a:p>
                    <a:p>
                      <a:pPr marL="383540" marR="40639" indent="-342900" defTabSz="914400">
                        <a:spcBef>
                          <a:spcPts val="300"/>
                        </a:spcBef>
                        <a:defRPr sz="2000">
                          <a:latin typeface="Myriad Pro"/>
                          <a:ea typeface="Myriad Pro"/>
                          <a:cs typeface="Myriad Pro"/>
                          <a:sym typeface="Myriad Pro"/>
                        </a:defRPr>
                      </a:pPr>
                      <a:endParaRPr/>
                    </a:p>
                    <a:p>
                      <a:pPr marL="383540" marR="40639" indent="-342900" algn="just" defTabSz="914400">
                        <a:spcBef>
                          <a:spcPts val="300"/>
                        </a:spcBef>
                        <a:defRPr>
                          <a:latin typeface="Myriad Pro Semibold"/>
                          <a:ea typeface="Myriad Pro Semibold"/>
                          <a:cs typeface="Myriad Pro Semibold"/>
                          <a:sym typeface="Myriad Pro Semibold"/>
                        </a:defRPr>
                      </a:pPr>
                      <a:r>
                        <a:t>     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Openness</a:t>
                      </a:r>
                    </a:p>
                    <a:p>
                      <a:pPr marL="383540" marR="40639" indent="-342900" defTabSz="914400">
                        <a:spcBef>
                          <a:spcPts val="300"/>
                        </a:spcBef>
                        <a:defRPr sz="2000">
                          <a:latin typeface="Myriad Pro"/>
                          <a:ea typeface="Myriad Pro"/>
                          <a:cs typeface="Myriad Pro"/>
                          <a:sym typeface="Myriad Pro"/>
                        </a:defRPr>
                      </a:pPr>
                      <a:endParaRPr/>
                    </a:p>
                    <a:p>
                      <a:pPr marL="383540" marR="40639" indent="-342900" defTabSz="914400">
                        <a:spcBef>
                          <a:spcPts val="300"/>
                        </a:spcBef>
                        <a:defRPr sz="2000">
                          <a:latin typeface="Myriad Pro"/>
                          <a:ea typeface="Myriad Pro"/>
                          <a:cs typeface="Myriad Pro"/>
                          <a:sym typeface="Myriad Pro"/>
                        </a:defRPr>
                      </a:pPr>
                      <a:endParaRPr/>
                    </a:p>
                    <a:p>
                      <a:pPr marL="383540" marR="40639" indent="-342900" algn="just" defTabSz="914400">
                        <a:spcBef>
                          <a:spcPts val="300"/>
                        </a:spcBef>
                        <a:defRPr>
                          <a:latin typeface="Myriad Pro Semibold"/>
                          <a:ea typeface="Myriad Pro Semibold"/>
                          <a:cs typeface="Myriad Pro Semibold"/>
                          <a:sym typeface="Myriad Pro Semibold"/>
                        </a:defRPr>
                      </a:pPr>
                      <a:r>
                        <a:t>     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sp>
        <p:nvSpPr>
          <p:cNvPr id="405" name="Shape 405"/>
          <p:cNvSpPr/>
          <p:nvPr/>
        </p:nvSpPr>
        <p:spPr>
          <a:xfrm>
            <a:off x="1887680" y="2707944"/>
            <a:ext cx="1113733" cy="2"/>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406" name="Shape 406"/>
          <p:cNvSpPr/>
          <p:nvPr/>
        </p:nvSpPr>
        <p:spPr>
          <a:xfrm>
            <a:off x="6108700" y="2717800"/>
            <a:ext cx="1113732" cy="1"/>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407" name="Shape 407"/>
          <p:cNvSpPr/>
          <p:nvPr/>
        </p:nvSpPr>
        <p:spPr>
          <a:xfrm>
            <a:off x="4000500" y="2705100"/>
            <a:ext cx="1113732" cy="1"/>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pic>
        <p:nvPicPr>
          <p:cNvPr id="412" name="droppedImage.png"/>
          <p:cNvPicPr>
            <a:picLocks noChangeAspect="1"/>
          </p:cNvPicPr>
          <p:nvPr/>
        </p:nvPicPr>
        <p:blipFill>
          <a:blip r:embed="rId2">
            <a:extLst/>
          </a:blip>
          <a:stretch>
            <a:fillRect/>
          </a:stretch>
        </p:blipFill>
        <p:spPr>
          <a:xfrm>
            <a:off x="457200" y="3172407"/>
            <a:ext cx="1397000" cy="2352093"/>
          </a:xfrm>
          <a:prstGeom prst="rect">
            <a:avLst/>
          </a:prstGeom>
        </p:spPr>
      </p:pic>
      <p:pic>
        <p:nvPicPr>
          <p:cNvPr id="413" name="droppedImage.png"/>
          <p:cNvPicPr>
            <a:picLocks noChangeAspect="1"/>
          </p:cNvPicPr>
          <p:nvPr/>
        </p:nvPicPr>
        <p:blipFill>
          <a:blip r:embed="rId3">
            <a:extLst/>
          </a:blip>
          <a:stretch>
            <a:fillRect/>
          </a:stretch>
        </p:blipFill>
        <p:spPr>
          <a:xfrm>
            <a:off x="2578100" y="1582589"/>
            <a:ext cx="1930400" cy="1338412"/>
          </a:xfrm>
          <a:prstGeom prst="rect">
            <a:avLst/>
          </a:prstGeom>
        </p:spPr>
      </p:pic>
      <p:pic>
        <p:nvPicPr>
          <p:cNvPr id="414" name="droppedImage.png"/>
          <p:cNvPicPr>
            <a:picLocks noChangeAspect="1"/>
          </p:cNvPicPr>
          <p:nvPr/>
        </p:nvPicPr>
        <p:blipFill>
          <a:blip r:embed="rId4">
            <a:extLst/>
          </a:blip>
          <a:stretch>
            <a:fillRect/>
          </a:stretch>
        </p:blipFill>
        <p:spPr>
          <a:xfrm>
            <a:off x="6197600" y="3416300"/>
            <a:ext cx="12700" cy="12700"/>
          </a:xfrm>
          <a:prstGeom prst="rect">
            <a:avLst/>
          </a:prstGeom>
        </p:spPr>
      </p:pic>
      <p:pic>
        <p:nvPicPr>
          <p:cNvPr id="415" name="droppedImage.png"/>
          <p:cNvPicPr>
            <a:picLocks noChangeAspect="1"/>
          </p:cNvPicPr>
          <p:nvPr/>
        </p:nvPicPr>
        <p:blipFill>
          <a:blip r:embed="rId4">
            <a:extLst/>
          </a:blip>
          <a:stretch>
            <a:fillRect/>
          </a:stretch>
        </p:blipFill>
        <p:spPr>
          <a:xfrm>
            <a:off x="6324600" y="3543300"/>
            <a:ext cx="12700" cy="12700"/>
          </a:xfrm>
          <a:prstGeom prst="rect">
            <a:avLst/>
          </a:prstGeom>
        </p:spPr>
      </p:pic>
      <p:pic>
        <p:nvPicPr>
          <p:cNvPr id="416" name="droppedImage.png"/>
          <p:cNvPicPr>
            <a:picLocks noChangeAspect="1"/>
          </p:cNvPicPr>
          <p:nvPr/>
        </p:nvPicPr>
        <p:blipFill>
          <a:blip r:embed="rId4">
            <a:extLst/>
          </a:blip>
          <a:stretch>
            <a:fillRect/>
          </a:stretch>
        </p:blipFill>
        <p:spPr>
          <a:xfrm>
            <a:off x="6197600" y="3416300"/>
            <a:ext cx="12700" cy="12700"/>
          </a:xfrm>
          <a:prstGeom prst="rect">
            <a:avLst/>
          </a:prstGeom>
        </p:spPr>
      </p:pic>
      <p:pic>
        <p:nvPicPr>
          <p:cNvPr id="417" name="droppedImage.png"/>
          <p:cNvPicPr>
            <a:picLocks noChangeAspect="1"/>
          </p:cNvPicPr>
          <p:nvPr/>
        </p:nvPicPr>
        <p:blipFill>
          <a:blip r:embed="rId4">
            <a:extLst/>
          </a:blip>
          <a:stretch>
            <a:fillRect/>
          </a:stretch>
        </p:blipFill>
        <p:spPr>
          <a:xfrm>
            <a:off x="6324600" y="3543300"/>
            <a:ext cx="12700" cy="12700"/>
          </a:xfrm>
          <a:prstGeom prst="rect">
            <a:avLst/>
          </a:prstGeom>
        </p:spPr>
      </p:pic>
      <p:pic>
        <p:nvPicPr>
          <p:cNvPr id="418" name="droppedImage.png"/>
          <p:cNvPicPr>
            <a:picLocks noChangeAspect="1"/>
          </p:cNvPicPr>
          <p:nvPr/>
        </p:nvPicPr>
        <p:blipFill>
          <a:blip r:embed="rId4">
            <a:extLst/>
          </a:blip>
          <a:stretch>
            <a:fillRect/>
          </a:stretch>
        </p:blipFill>
        <p:spPr>
          <a:xfrm>
            <a:off x="3949700" y="1168400"/>
            <a:ext cx="2514600" cy="2514600"/>
          </a:xfrm>
          <a:prstGeom prst="rect">
            <a:avLst/>
          </a:prstGeom>
        </p:spPr>
      </p:pic>
      <p:pic>
        <p:nvPicPr>
          <p:cNvPr id="419" name="droppedImage.png"/>
          <p:cNvPicPr>
            <a:picLocks noChangeAspect="1"/>
          </p:cNvPicPr>
          <p:nvPr/>
        </p:nvPicPr>
        <p:blipFill>
          <a:blip r:embed="rId4">
            <a:extLst/>
          </a:blip>
          <a:stretch>
            <a:fillRect/>
          </a:stretch>
        </p:blipFill>
        <p:spPr>
          <a:xfrm>
            <a:off x="6578600" y="3797300"/>
            <a:ext cx="12700" cy="12700"/>
          </a:xfrm>
          <a:prstGeom prst="rect">
            <a:avLst/>
          </a:prstGeom>
        </p:spPr>
      </p:pic>
      <p:pic>
        <p:nvPicPr>
          <p:cNvPr id="420" name="droppedImage.png"/>
          <p:cNvPicPr>
            <a:picLocks noChangeAspect="1"/>
          </p:cNvPicPr>
          <p:nvPr/>
        </p:nvPicPr>
        <p:blipFill>
          <a:blip r:embed="rId4">
            <a:extLst/>
          </a:blip>
          <a:stretch>
            <a:fillRect/>
          </a:stretch>
        </p:blipFill>
        <p:spPr>
          <a:xfrm>
            <a:off x="6718300" y="3937000"/>
            <a:ext cx="2184400" cy="2184400"/>
          </a:xfrm>
          <a:prstGeom prst="rect">
            <a:avLst/>
          </a:prstGeom>
        </p:spPr>
      </p:pic>
      <p:pic>
        <p:nvPicPr>
          <p:cNvPr id="421" name="droppedImage.png"/>
          <p:cNvPicPr>
            <a:picLocks noChangeAspect="1"/>
          </p:cNvPicPr>
          <p:nvPr/>
        </p:nvPicPr>
        <p:blipFill>
          <a:blip r:embed="rId5">
            <a:extLst/>
          </a:blip>
          <a:stretch>
            <a:fillRect/>
          </a:stretch>
        </p:blipFill>
        <p:spPr>
          <a:xfrm>
            <a:off x="6578600" y="685800"/>
            <a:ext cx="1282700" cy="845416"/>
          </a:xfrm>
          <a:prstGeom prst="rect">
            <a:avLst/>
          </a:prstGeom>
        </p:spPr>
      </p:pic>
      <p:pic>
        <p:nvPicPr>
          <p:cNvPr id="422" name="droppedImage.png"/>
          <p:cNvPicPr>
            <a:picLocks noChangeAspect="1"/>
          </p:cNvPicPr>
          <p:nvPr/>
        </p:nvPicPr>
        <p:blipFill>
          <a:blip r:embed="rId6">
            <a:extLst/>
          </a:blip>
          <a:stretch>
            <a:fillRect/>
          </a:stretch>
        </p:blipFill>
        <p:spPr>
          <a:xfrm>
            <a:off x="4711700" y="4824845"/>
            <a:ext cx="2362200" cy="1385456"/>
          </a:xfrm>
          <a:prstGeom prst="rect">
            <a:avLst/>
          </a:prstGeom>
        </p:spPr>
      </p:pic>
      <p:pic>
        <p:nvPicPr>
          <p:cNvPr id="423" name="droppedImage.png"/>
          <p:cNvPicPr>
            <a:picLocks noChangeAspect="1"/>
          </p:cNvPicPr>
          <p:nvPr/>
        </p:nvPicPr>
        <p:blipFill>
          <a:blip r:embed="rId7">
            <a:extLst/>
          </a:blip>
          <a:stretch>
            <a:fillRect/>
          </a:stretch>
        </p:blipFill>
        <p:spPr>
          <a:xfrm>
            <a:off x="5080000" y="2425700"/>
            <a:ext cx="1282700" cy="1282700"/>
          </a:xfrm>
          <a:prstGeom prst="rect">
            <a:avLst/>
          </a:prstGeom>
        </p:spPr>
      </p:pic>
      <p:sp>
        <p:nvSpPr>
          <p:cNvPr id="424" name="Shape 424"/>
          <p:cNvSpPr/>
          <p:nvPr/>
        </p:nvSpPr>
        <p:spPr>
          <a:xfrm>
            <a:off x="4889500" y="3632200"/>
            <a:ext cx="1680578"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Psychodrama</a:t>
            </a:r>
          </a:p>
        </p:txBody>
      </p:sp>
      <p:grpSp>
        <p:nvGrpSpPr>
          <p:cNvPr id="429" name="Group 429"/>
          <p:cNvGrpSpPr/>
          <p:nvPr/>
        </p:nvGrpSpPr>
        <p:grpSpPr>
          <a:xfrm>
            <a:off x="762000" y="825500"/>
            <a:ext cx="1651000" cy="762001"/>
            <a:chOff x="0" y="0"/>
            <a:chExt cx="1651000" cy="762000"/>
          </a:xfrm>
        </p:grpSpPr>
        <p:grpSp>
          <p:nvGrpSpPr>
            <p:cNvPr id="427" name="Group 427"/>
            <p:cNvGrpSpPr/>
            <p:nvPr/>
          </p:nvGrpSpPr>
          <p:grpSpPr>
            <a:xfrm>
              <a:off x="0" y="0"/>
              <a:ext cx="1651000" cy="762001"/>
              <a:chOff x="0" y="0"/>
              <a:chExt cx="1651000" cy="762000"/>
            </a:xfrm>
          </p:grpSpPr>
          <p:pic>
            <p:nvPicPr>
              <p:cNvPr id="425" name="droppedImage.png"/>
              <p:cNvPicPr>
                <a:picLocks noChangeAspect="1"/>
              </p:cNvPicPr>
              <p:nvPr/>
            </p:nvPicPr>
            <p:blipFill>
              <a:blip r:embed="rId8">
                <a:extLst/>
              </a:blip>
              <a:srcRect/>
              <a:stretch>
                <a:fillRect/>
              </a:stretch>
            </p:blipFill>
            <p:spPr>
              <a:xfrm>
                <a:off x="0" y="6015"/>
                <a:ext cx="1651000" cy="755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4"/>
                    </a:lnTo>
                    <a:lnTo>
                      <a:pt x="0" y="21600"/>
                    </a:lnTo>
                    <a:lnTo>
                      <a:pt x="10800" y="21600"/>
                    </a:lnTo>
                    <a:lnTo>
                      <a:pt x="21600" y="21600"/>
                    </a:lnTo>
                    <a:lnTo>
                      <a:pt x="21600" y="10794"/>
                    </a:lnTo>
                    <a:lnTo>
                      <a:pt x="21600" y="0"/>
                    </a:lnTo>
                    <a:lnTo>
                      <a:pt x="10800" y="0"/>
                    </a:lnTo>
                    <a:lnTo>
                      <a:pt x="0" y="0"/>
                    </a:lnTo>
                    <a:close/>
                    <a:moveTo>
                      <a:pt x="4294" y="16486"/>
                    </a:moveTo>
                    <a:cubicBezTo>
                      <a:pt x="4326" y="16503"/>
                      <a:pt x="4354" y="16546"/>
                      <a:pt x="4372" y="16611"/>
                    </a:cubicBezTo>
                    <a:cubicBezTo>
                      <a:pt x="4407" y="16735"/>
                      <a:pt x="4389" y="16890"/>
                      <a:pt x="4336" y="16974"/>
                    </a:cubicBezTo>
                    <a:cubicBezTo>
                      <a:pt x="4372" y="17112"/>
                      <a:pt x="4401" y="17315"/>
                      <a:pt x="4413" y="17597"/>
                    </a:cubicBezTo>
                    <a:cubicBezTo>
                      <a:pt x="4438" y="18159"/>
                      <a:pt x="4376" y="18589"/>
                      <a:pt x="4299" y="18731"/>
                    </a:cubicBezTo>
                    <a:cubicBezTo>
                      <a:pt x="4386" y="18772"/>
                      <a:pt x="4480" y="18858"/>
                      <a:pt x="4585" y="19037"/>
                    </a:cubicBezTo>
                    <a:cubicBezTo>
                      <a:pt x="4832" y="19463"/>
                      <a:pt x="5073" y="19502"/>
                      <a:pt x="7306" y="19491"/>
                    </a:cubicBezTo>
                    <a:cubicBezTo>
                      <a:pt x="8654" y="19485"/>
                      <a:pt x="9793" y="19410"/>
                      <a:pt x="9834" y="19321"/>
                    </a:cubicBezTo>
                    <a:cubicBezTo>
                      <a:pt x="9875" y="19232"/>
                      <a:pt x="9850" y="18913"/>
                      <a:pt x="9777" y="18618"/>
                    </a:cubicBezTo>
                    <a:cubicBezTo>
                      <a:pt x="9585" y="17834"/>
                      <a:pt x="9713" y="17290"/>
                      <a:pt x="10006" y="17631"/>
                    </a:cubicBezTo>
                    <a:cubicBezTo>
                      <a:pt x="10132" y="17779"/>
                      <a:pt x="10234" y="18037"/>
                      <a:pt x="10234" y="18221"/>
                    </a:cubicBezTo>
                    <a:cubicBezTo>
                      <a:pt x="10234" y="18415"/>
                      <a:pt x="10342" y="18671"/>
                      <a:pt x="10488" y="18901"/>
                    </a:cubicBezTo>
                    <a:cubicBezTo>
                      <a:pt x="10591" y="18839"/>
                      <a:pt x="10723" y="18803"/>
                      <a:pt x="10914" y="18833"/>
                    </a:cubicBezTo>
                    <a:cubicBezTo>
                      <a:pt x="11294" y="18893"/>
                      <a:pt x="11366" y="18826"/>
                      <a:pt x="11366" y="18437"/>
                    </a:cubicBezTo>
                    <a:cubicBezTo>
                      <a:pt x="11366" y="17903"/>
                      <a:pt x="11578" y="17382"/>
                      <a:pt x="11787" y="17382"/>
                    </a:cubicBezTo>
                    <a:cubicBezTo>
                      <a:pt x="11864" y="17382"/>
                      <a:pt x="11995" y="17687"/>
                      <a:pt x="12077" y="18062"/>
                    </a:cubicBezTo>
                    <a:cubicBezTo>
                      <a:pt x="12227" y="18743"/>
                      <a:pt x="12229" y="18743"/>
                      <a:pt x="13443" y="18754"/>
                    </a:cubicBezTo>
                    <a:cubicBezTo>
                      <a:pt x="13479" y="18754"/>
                      <a:pt x="13481" y="18743"/>
                      <a:pt x="13516" y="18743"/>
                    </a:cubicBezTo>
                    <a:cubicBezTo>
                      <a:pt x="13705" y="18653"/>
                      <a:pt x="13997" y="18617"/>
                      <a:pt x="14461" y="18607"/>
                    </a:cubicBezTo>
                    <a:cubicBezTo>
                      <a:pt x="14529" y="18605"/>
                      <a:pt x="14593" y="18570"/>
                      <a:pt x="14653" y="18539"/>
                    </a:cubicBezTo>
                    <a:cubicBezTo>
                      <a:pt x="14682" y="18499"/>
                      <a:pt x="14711" y="18467"/>
                      <a:pt x="14720" y="18414"/>
                    </a:cubicBezTo>
                    <a:cubicBezTo>
                      <a:pt x="14754" y="18221"/>
                      <a:pt x="14803" y="18211"/>
                      <a:pt x="14876" y="18300"/>
                    </a:cubicBezTo>
                    <a:cubicBezTo>
                      <a:pt x="14923" y="18224"/>
                      <a:pt x="14989" y="18238"/>
                      <a:pt x="15073" y="18391"/>
                    </a:cubicBezTo>
                    <a:cubicBezTo>
                      <a:pt x="15177" y="18580"/>
                      <a:pt x="15799" y="18689"/>
                      <a:pt x="16833" y="18709"/>
                    </a:cubicBezTo>
                    <a:cubicBezTo>
                      <a:pt x="18083" y="18733"/>
                      <a:pt x="18354" y="18706"/>
                      <a:pt x="18500" y="18414"/>
                    </a:cubicBezTo>
                    <a:cubicBezTo>
                      <a:pt x="18498" y="18390"/>
                      <a:pt x="18498" y="18383"/>
                      <a:pt x="18495" y="18357"/>
                    </a:cubicBezTo>
                    <a:cubicBezTo>
                      <a:pt x="18408" y="17628"/>
                      <a:pt x="18654" y="17359"/>
                      <a:pt x="19144" y="17654"/>
                    </a:cubicBezTo>
                    <a:cubicBezTo>
                      <a:pt x="19197" y="17686"/>
                      <a:pt x="19225" y="17683"/>
                      <a:pt x="19258" y="17688"/>
                    </a:cubicBezTo>
                    <a:cubicBezTo>
                      <a:pt x="19266" y="17619"/>
                      <a:pt x="19286" y="17558"/>
                      <a:pt x="19315" y="17518"/>
                    </a:cubicBezTo>
                    <a:cubicBezTo>
                      <a:pt x="19373" y="17440"/>
                      <a:pt x="19449" y="17477"/>
                      <a:pt x="19487" y="17597"/>
                    </a:cubicBezTo>
                    <a:cubicBezTo>
                      <a:pt x="19474" y="17578"/>
                      <a:pt x="19464" y="17565"/>
                      <a:pt x="19450" y="17529"/>
                    </a:cubicBezTo>
                    <a:cubicBezTo>
                      <a:pt x="19278" y="17076"/>
                      <a:pt x="19508" y="16680"/>
                      <a:pt x="19700" y="17099"/>
                    </a:cubicBezTo>
                    <a:cubicBezTo>
                      <a:pt x="19737" y="17180"/>
                      <a:pt x="19759" y="17261"/>
                      <a:pt x="19762" y="17337"/>
                    </a:cubicBezTo>
                    <a:cubicBezTo>
                      <a:pt x="19767" y="17408"/>
                      <a:pt x="19749" y="17480"/>
                      <a:pt x="19726" y="17552"/>
                    </a:cubicBezTo>
                    <a:cubicBezTo>
                      <a:pt x="19751" y="17522"/>
                      <a:pt x="19775" y="17517"/>
                      <a:pt x="19803" y="17461"/>
                    </a:cubicBezTo>
                    <a:cubicBezTo>
                      <a:pt x="19812" y="17444"/>
                      <a:pt x="19811" y="17454"/>
                      <a:pt x="19819" y="17439"/>
                    </a:cubicBezTo>
                    <a:cubicBezTo>
                      <a:pt x="19788" y="16719"/>
                      <a:pt x="19945" y="16586"/>
                      <a:pt x="20276" y="17155"/>
                    </a:cubicBezTo>
                    <a:cubicBezTo>
                      <a:pt x="20650" y="17798"/>
                      <a:pt x="20655" y="18361"/>
                      <a:pt x="20286" y="19230"/>
                    </a:cubicBezTo>
                    <a:cubicBezTo>
                      <a:pt x="20066" y="19748"/>
                      <a:pt x="19924" y="19882"/>
                      <a:pt x="19694" y="19786"/>
                    </a:cubicBezTo>
                    <a:cubicBezTo>
                      <a:pt x="19483" y="19697"/>
                      <a:pt x="19295" y="19827"/>
                      <a:pt x="19077" y="20228"/>
                    </a:cubicBezTo>
                    <a:cubicBezTo>
                      <a:pt x="18766" y="20799"/>
                      <a:pt x="18747" y="20814"/>
                      <a:pt x="15665" y="20795"/>
                    </a:cubicBezTo>
                    <a:cubicBezTo>
                      <a:pt x="13449" y="20781"/>
                      <a:pt x="12503" y="20691"/>
                      <a:pt x="12358" y="20477"/>
                    </a:cubicBezTo>
                    <a:cubicBezTo>
                      <a:pt x="12198" y="20243"/>
                      <a:pt x="12066" y="20242"/>
                      <a:pt x="11735" y="20500"/>
                    </a:cubicBezTo>
                    <a:cubicBezTo>
                      <a:pt x="11174" y="20937"/>
                      <a:pt x="10844" y="20934"/>
                      <a:pt x="10525" y="20477"/>
                    </a:cubicBezTo>
                    <a:cubicBezTo>
                      <a:pt x="10312" y="20173"/>
                      <a:pt x="10238" y="20154"/>
                      <a:pt x="10141" y="20409"/>
                    </a:cubicBezTo>
                    <a:cubicBezTo>
                      <a:pt x="10051" y="20646"/>
                      <a:pt x="9451" y="20737"/>
                      <a:pt x="7768" y="20750"/>
                    </a:cubicBezTo>
                    <a:cubicBezTo>
                      <a:pt x="4301" y="20775"/>
                      <a:pt x="4231" y="20746"/>
                      <a:pt x="4045" y="19423"/>
                    </a:cubicBezTo>
                    <a:cubicBezTo>
                      <a:pt x="3981" y="18971"/>
                      <a:pt x="4065" y="18749"/>
                      <a:pt x="4211" y="18731"/>
                    </a:cubicBezTo>
                    <a:cubicBezTo>
                      <a:pt x="4189" y="18691"/>
                      <a:pt x="4163" y="18671"/>
                      <a:pt x="4143" y="18561"/>
                    </a:cubicBezTo>
                    <a:cubicBezTo>
                      <a:pt x="4065" y="18114"/>
                      <a:pt x="4109" y="17300"/>
                      <a:pt x="4201" y="16974"/>
                    </a:cubicBezTo>
                    <a:cubicBezTo>
                      <a:pt x="4185" y="16952"/>
                      <a:pt x="4169" y="16941"/>
                      <a:pt x="4159" y="16906"/>
                    </a:cubicBezTo>
                    <a:cubicBezTo>
                      <a:pt x="4122" y="16776"/>
                      <a:pt x="4136" y="16600"/>
                      <a:pt x="4195" y="16520"/>
                    </a:cubicBezTo>
                    <a:cubicBezTo>
                      <a:pt x="4225" y="16480"/>
                      <a:pt x="4262" y="16470"/>
                      <a:pt x="4294" y="16486"/>
                    </a:cubicBezTo>
                    <a:close/>
                    <a:moveTo>
                      <a:pt x="19492" y="17609"/>
                    </a:moveTo>
                    <a:cubicBezTo>
                      <a:pt x="19496" y="17630"/>
                      <a:pt x="19494" y="17654"/>
                      <a:pt x="19497" y="17677"/>
                    </a:cubicBezTo>
                    <a:cubicBezTo>
                      <a:pt x="19511" y="17676"/>
                      <a:pt x="19521" y="17681"/>
                      <a:pt x="19533" y="17677"/>
                    </a:cubicBezTo>
                    <a:cubicBezTo>
                      <a:pt x="19520" y="17660"/>
                      <a:pt x="19506" y="17629"/>
                      <a:pt x="19492" y="17609"/>
                    </a:cubicBezTo>
                    <a:close/>
                  </a:path>
                </a:pathLst>
              </a:custGeom>
              <a:ln w="9525" cap="flat">
                <a:noFill/>
                <a:round/>
              </a:ln>
              <a:effectLst/>
            </p:spPr>
          </p:pic>
          <p:sp>
            <p:nvSpPr>
              <p:cNvPr id="426" name="Shape 426"/>
              <p:cNvSpPr/>
              <p:nvPr/>
            </p:nvSpPr>
            <p:spPr>
              <a:xfrm>
                <a:off x="342900" y="0"/>
                <a:ext cx="368300" cy="152400"/>
              </a:xfrm>
              <a:prstGeom prst="rect">
                <a:avLst/>
              </a:prstGeom>
              <a:solidFill>
                <a:srgbClr val="FFFFFF"/>
              </a:solidFill>
              <a:ln w="9525" cap="flat">
                <a:noFill/>
                <a:round/>
              </a:ln>
              <a:effectLst/>
            </p:spPr>
            <p:txBody>
              <a:bodyPr wrap="square" lIns="50800" tIns="50800" rIns="50800" bIns="50800" numCol="1" anchor="ctr">
                <a:noAutofit/>
              </a:bodyPr>
              <a:lstStyle/>
              <a:p>
                <a:endParaRPr/>
              </a:p>
            </p:txBody>
          </p:sp>
        </p:grpSp>
        <p:sp>
          <p:nvSpPr>
            <p:cNvPr id="428" name="Shape 428"/>
            <p:cNvSpPr/>
            <p:nvPr/>
          </p:nvSpPr>
          <p:spPr>
            <a:xfrm>
              <a:off x="304800" y="571500"/>
              <a:ext cx="1282700" cy="177800"/>
            </a:xfrm>
            <a:prstGeom prst="rect">
              <a:avLst/>
            </a:prstGeom>
            <a:solidFill>
              <a:srgbClr val="FFFFFF"/>
            </a:solidFill>
            <a:ln w="9525" cap="flat">
              <a:noFill/>
              <a:round/>
            </a:ln>
            <a:effectLst/>
          </p:spPr>
          <p:txBody>
            <a:bodyPr wrap="square" lIns="50800" tIns="50800" rIns="50800" bIns="50800" numCol="1" anchor="ctr">
              <a:noAutofit/>
            </a:bodyPr>
            <a:lstStyle/>
            <a:p>
              <a:endParaRPr/>
            </a:p>
          </p:txBody>
        </p:sp>
      </p:grpSp>
      <p:pic>
        <p:nvPicPr>
          <p:cNvPr id="430" name="droppedImage.png"/>
          <p:cNvPicPr>
            <a:picLocks noChangeAspect="1"/>
          </p:cNvPicPr>
          <p:nvPr/>
        </p:nvPicPr>
        <p:blipFill>
          <a:blip r:embed="rId9">
            <a:extLst/>
          </a:blip>
          <a:stretch>
            <a:fillRect/>
          </a:stretch>
        </p:blipFill>
        <p:spPr>
          <a:xfrm>
            <a:off x="2971800" y="3552807"/>
            <a:ext cx="800100" cy="1260493"/>
          </a:xfrm>
          <a:prstGeom prst="rect">
            <a:avLst/>
          </a:prstGeom>
        </p:spPr>
      </p:pic>
      <p:sp>
        <p:nvSpPr>
          <p:cNvPr id="431" name="Shape 431"/>
          <p:cNvSpPr/>
          <p:nvPr/>
        </p:nvSpPr>
        <p:spPr>
          <a:xfrm>
            <a:off x="2362200" y="4775200"/>
            <a:ext cx="2018566"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Psychosynthesis</a:t>
            </a:r>
          </a:p>
        </p:txBody>
      </p:sp>
      <p:pic>
        <p:nvPicPr>
          <p:cNvPr id="432" name="droppedImage.png"/>
          <p:cNvPicPr>
            <a:picLocks noChangeAspect="1"/>
          </p:cNvPicPr>
          <p:nvPr/>
        </p:nvPicPr>
        <p:blipFill>
          <a:blip r:embed="rId10">
            <a:extLst/>
          </a:blip>
          <a:stretch>
            <a:fillRect/>
          </a:stretch>
        </p:blipFill>
        <p:spPr>
          <a:xfrm>
            <a:off x="7315200" y="3390900"/>
            <a:ext cx="977900" cy="977900"/>
          </a:xfrm>
          <a:prstGeom prst="rect">
            <a:avLst/>
          </a:prstGeom>
        </p:spPr>
      </p:pic>
      <p:sp>
        <p:nvSpPr>
          <p:cNvPr id="433" name="Shape 433"/>
          <p:cNvSpPr/>
          <p:nvPr/>
        </p:nvSpPr>
        <p:spPr>
          <a:xfrm>
            <a:off x="6959600" y="4330700"/>
            <a:ext cx="169732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Bioenergetics</a:t>
            </a:r>
          </a:p>
        </p:txBody>
      </p:sp>
      <p:sp>
        <p:nvSpPr>
          <p:cNvPr id="434" name="Shape 434"/>
          <p:cNvSpPr/>
          <p:nvPr/>
        </p:nvSpPr>
        <p:spPr>
          <a:xfrm>
            <a:off x="762000" y="5422900"/>
            <a:ext cx="93997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Rolfing</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29"/>
                                        </p:tgtEl>
                                        <p:attrNameLst>
                                          <p:attrName>style.visibility</p:attrName>
                                        </p:attrNameLst>
                                      </p:cBhvr>
                                      <p:to>
                                        <p:strVal val="visible"/>
                                      </p:to>
                                    </p:set>
                                    <p:animEffect transition="in" filter="dissolve">
                                      <p:cBhvr>
                                        <p:cTn id="7" dur="250"/>
                                        <p:tgtEl>
                                          <p:spTgt spid="429"/>
                                        </p:tgtEl>
                                      </p:cBhvr>
                                    </p:animEffect>
                                  </p:childTnLst>
                                </p:cTn>
                              </p:par>
                            </p:childTnLst>
                          </p:cTn>
                        </p:par>
                        <p:par>
                          <p:cTn id="8" fill="hold">
                            <p:stCondLst>
                              <p:cond delay="250"/>
                            </p:stCondLst>
                            <p:childTnLst>
                              <p:par>
                                <p:cTn id="9" presetID="9" presetClass="entr" fill="hold" grpId="2" nodeType="afterEffect">
                                  <p:stCondLst>
                                    <p:cond delay="0"/>
                                  </p:stCondLst>
                                  <p:iterate>
                                    <p:tmAbs val="0"/>
                                  </p:iterate>
                                  <p:childTnLst>
                                    <p:set>
                                      <p:cBhvr>
                                        <p:cTn id="10" fill="hold"/>
                                        <p:tgtEl>
                                          <p:spTgt spid="421"/>
                                        </p:tgtEl>
                                        <p:attrNameLst>
                                          <p:attrName>style.visibility</p:attrName>
                                        </p:attrNameLst>
                                      </p:cBhvr>
                                      <p:to>
                                        <p:strVal val="visible"/>
                                      </p:to>
                                    </p:set>
                                    <p:animEffect transition="in" filter="dissolve">
                                      <p:cBhvr>
                                        <p:cTn id="11" dur="250"/>
                                        <p:tgtEl>
                                          <p:spTgt spid="421"/>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412"/>
                                        </p:tgtEl>
                                        <p:attrNameLst>
                                          <p:attrName>style.visibility</p:attrName>
                                        </p:attrNameLst>
                                      </p:cBhvr>
                                      <p:to>
                                        <p:strVal val="visible"/>
                                      </p:to>
                                    </p:set>
                                    <p:animEffect transition="in" filter="dissolve">
                                      <p:cBhvr>
                                        <p:cTn id="15" dur="250"/>
                                        <p:tgtEl>
                                          <p:spTgt spid="412"/>
                                        </p:tgtEl>
                                      </p:cBhvr>
                                    </p:animEffect>
                                  </p:childTnLst>
                                </p:cTn>
                              </p:par>
                            </p:childTnLst>
                          </p:cTn>
                        </p:par>
                        <p:par>
                          <p:cTn id="16" fill="hold">
                            <p:stCondLst>
                              <p:cond delay="750"/>
                            </p:stCondLst>
                            <p:childTnLst>
                              <p:par>
                                <p:cTn id="17" presetID="9" presetClass="entr" fill="hold" grpId="4" nodeType="afterEffect">
                                  <p:stCondLst>
                                    <p:cond delay="0"/>
                                  </p:stCondLst>
                                  <p:iterate>
                                    <p:tmAbs val="0"/>
                                  </p:iterate>
                                  <p:childTnLst>
                                    <p:set>
                                      <p:cBhvr>
                                        <p:cTn id="18" fill="hold"/>
                                        <p:tgtEl>
                                          <p:spTgt spid="434"/>
                                        </p:tgtEl>
                                        <p:attrNameLst>
                                          <p:attrName>style.visibility</p:attrName>
                                        </p:attrNameLst>
                                      </p:cBhvr>
                                      <p:to>
                                        <p:strVal val="visible"/>
                                      </p:to>
                                    </p:set>
                                    <p:animEffect transition="in" filter="dissolve">
                                      <p:cBhvr>
                                        <p:cTn id="19" dur="250"/>
                                        <p:tgtEl>
                                          <p:spTgt spid="434"/>
                                        </p:tgtEl>
                                      </p:cBhvr>
                                    </p:animEffect>
                                  </p:childTnLst>
                                </p:cTn>
                              </p:par>
                            </p:childTnLst>
                          </p:cTn>
                        </p:par>
                        <p:par>
                          <p:cTn id="20" fill="hold">
                            <p:stCondLst>
                              <p:cond delay="1000"/>
                            </p:stCondLst>
                            <p:childTnLst>
                              <p:par>
                                <p:cTn id="21" presetID="9" presetClass="entr" fill="hold" grpId="5" nodeType="afterEffect">
                                  <p:stCondLst>
                                    <p:cond delay="0"/>
                                  </p:stCondLst>
                                  <p:iterate>
                                    <p:tmAbs val="0"/>
                                  </p:iterate>
                                  <p:childTnLst>
                                    <p:set>
                                      <p:cBhvr>
                                        <p:cTn id="22" fill="hold"/>
                                        <p:tgtEl>
                                          <p:spTgt spid="413"/>
                                        </p:tgtEl>
                                        <p:attrNameLst>
                                          <p:attrName>style.visibility</p:attrName>
                                        </p:attrNameLst>
                                      </p:cBhvr>
                                      <p:to>
                                        <p:strVal val="visible"/>
                                      </p:to>
                                    </p:set>
                                    <p:animEffect transition="in" filter="dissolve">
                                      <p:cBhvr>
                                        <p:cTn id="23" dur="250"/>
                                        <p:tgtEl>
                                          <p:spTgt spid="413"/>
                                        </p:tgtEl>
                                      </p:cBhvr>
                                    </p:animEffect>
                                  </p:childTnLst>
                                </p:cTn>
                              </p:par>
                            </p:childTnLst>
                          </p:cTn>
                        </p:par>
                        <p:par>
                          <p:cTn id="24" fill="hold">
                            <p:stCondLst>
                              <p:cond delay="1250"/>
                            </p:stCondLst>
                            <p:childTnLst>
                              <p:par>
                                <p:cTn id="25" presetID="9" presetClass="entr" fill="hold" grpId="6" nodeType="afterEffect">
                                  <p:stCondLst>
                                    <p:cond delay="0"/>
                                  </p:stCondLst>
                                  <p:iterate>
                                    <p:tmAbs val="0"/>
                                  </p:iterate>
                                  <p:childTnLst>
                                    <p:set>
                                      <p:cBhvr>
                                        <p:cTn id="26" fill="hold"/>
                                        <p:tgtEl>
                                          <p:spTgt spid="422"/>
                                        </p:tgtEl>
                                        <p:attrNameLst>
                                          <p:attrName>style.visibility</p:attrName>
                                        </p:attrNameLst>
                                      </p:cBhvr>
                                      <p:to>
                                        <p:strVal val="visible"/>
                                      </p:to>
                                    </p:set>
                                    <p:animEffect transition="in" filter="dissolve">
                                      <p:cBhvr>
                                        <p:cTn id="27" dur="250"/>
                                        <p:tgtEl>
                                          <p:spTgt spid="422"/>
                                        </p:tgtEl>
                                      </p:cBhvr>
                                    </p:animEffect>
                                  </p:childTnLst>
                                </p:cTn>
                              </p:par>
                            </p:childTnLst>
                          </p:cTn>
                        </p:par>
                        <p:par>
                          <p:cTn id="28" fill="hold">
                            <p:stCondLst>
                              <p:cond delay="1500"/>
                            </p:stCondLst>
                            <p:childTnLst>
                              <p:par>
                                <p:cTn id="29" presetID="9" presetClass="entr" fill="hold" grpId="7" nodeType="afterEffect">
                                  <p:stCondLst>
                                    <p:cond delay="0"/>
                                  </p:stCondLst>
                                  <p:iterate>
                                    <p:tmAbs val="0"/>
                                  </p:iterate>
                                  <p:childTnLst>
                                    <p:set>
                                      <p:cBhvr>
                                        <p:cTn id="30" fill="hold"/>
                                        <p:tgtEl>
                                          <p:spTgt spid="423"/>
                                        </p:tgtEl>
                                        <p:attrNameLst>
                                          <p:attrName>style.visibility</p:attrName>
                                        </p:attrNameLst>
                                      </p:cBhvr>
                                      <p:to>
                                        <p:strVal val="visible"/>
                                      </p:to>
                                    </p:set>
                                    <p:animEffect transition="in" filter="dissolve">
                                      <p:cBhvr>
                                        <p:cTn id="31" dur="250"/>
                                        <p:tgtEl>
                                          <p:spTgt spid="423"/>
                                        </p:tgtEl>
                                      </p:cBhvr>
                                    </p:animEffect>
                                  </p:childTnLst>
                                </p:cTn>
                              </p:par>
                            </p:childTnLst>
                          </p:cTn>
                        </p:par>
                        <p:par>
                          <p:cTn id="32" fill="hold">
                            <p:stCondLst>
                              <p:cond delay="1750"/>
                            </p:stCondLst>
                            <p:childTnLst>
                              <p:par>
                                <p:cTn id="33" presetID="9" presetClass="entr" fill="hold" grpId="8" nodeType="afterEffect">
                                  <p:stCondLst>
                                    <p:cond delay="0"/>
                                  </p:stCondLst>
                                  <p:iterate>
                                    <p:tmAbs val="0"/>
                                  </p:iterate>
                                  <p:childTnLst>
                                    <p:set>
                                      <p:cBhvr>
                                        <p:cTn id="34" fill="hold"/>
                                        <p:tgtEl>
                                          <p:spTgt spid="424"/>
                                        </p:tgtEl>
                                        <p:attrNameLst>
                                          <p:attrName>style.visibility</p:attrName>
                                        </p:attrNameLst>
                                      </p:cBhvr>
                                      <p:to>
                                        <p:strVal val="visible"/>
                                      </p:to>
                                    </p:set>
                                    <p:animEffect transition="in" filter="dissolve">
                                      <p:cBhvr>
                                        <p:cTn id="35" dur="250"/>
                                        <p:tgtEl>
                                          <p:spTgt spid="424"/>
                                        </p:tgtEl>
                                      </p:cBhvr>
                                    </p:animEffect>
                                  </p:childTnLst>
                                </p:cTn>
                              </p:par>
                            </p:childTnLst>
                          </p:cTn>
                        </p:par>
                        <p:par>
                          <p:cTn id="36" fill="hold">
                            <p:stCondLst>
                              <p:cond delay="2000"/>
                            </p:stCondLst>
                            <p:childTnLst>
                              <p:par>
                                <p:cTn id="37" presetID="9" presetClass="entr" fill="hold" grpId="9" nodeType="afterEffect">
                                  <p:stCondLst>
                                    <p:cond delay="0"/>
                                  </p:stCondLst>
                                  <p:iterate>
                                    <p:tmAbs val="0"/>
                                  </p:iterate>
                                  <p:childTnLst>
                                    <p:set>
                                      <p:cBhvr>
                                        <p:cTn id="38" fill="hold"/>
                                        <p:tgtEl>
                                          <p:spTgt spid="432"/>
                                        </p:tgtEl>
                                        <p:attrNameLst>
                                          <p:attrName>style.visibility</p:attrName>
                                        </p:attrNameLst>
                                      </p:cBhvr>
                                      <p:to>
                                        <p:strVal val="visible"/>
                                      </p:to>
                                    </p:set>
                                    <p:animEffect transition="in" filter="dissolve">
                                      <p:cBhvr>
                                        <p:cTn id="39" dur="250"/>
                                        <p:tgtEl>
                                          <p:spTgt spid="432"/>
                                        </p:tgtEl>
                                      </p:cBhvr>
                                    </p:animEffect>
                                  </p:childTnLst>
                                </p:cTn>
                              </p:par>
                            </p:childTnLst>
                          </p:cTn>
                        </p:par>
                        <p:par>
                          <p:cTn id="40" fill="hold">
                            <p:stCondLst>
                              <p:cond delay="2250"/>
                            </p:stCondLst>
                            <p:childTnLst>
                              <p:par>
                                <p:cTn id="41" presetID="9" presetClass="entr" fill="hold" grpId="10" nodeType="afterEffect">
                                  <p:stCondLst>
                                    <p:cond delay="0"/>
                                  </p:stCondLst>
                                  <p:iterate>
                                    <p:tmAbs val="0"/>
                                  </p:iterate>
                                  <p:childTnLst>
                                    <p:set>
                                      <p:cBhvr>
                                        <p:cTn id="42" fill="hold"/>
                                        <p:tgtEl>
                                          <p:spTgt spid="433"/>
                                        </p:tgtEl>
                                        <p:attrNameLst>
                                          <p:attrName>style.visibility</p:attrName>
                                        </p:attrNameLst>
                                      </p:cBhvr>
                                      <p:to>
                                        <p:strVal val="visible"/>
                                      </p:to>
                                    </p:set>
                                    <p:animEffect transition="in" filter="dissolve">
                                      <p:cBhvr>
                                        <p:cTn id="43" dur="250"/>
                                        <p:tgtEl>
                                          <p:spTgt spid="433"/>
                                        </p:tgtEl>
                                      </p:cBhvr>
                                    </p:animEffect>
                                  </p:childTnLst>
                                </p:cTn>
                              </p:par>
                            </p:childTnLst>
                          </p:cTn>
                        </p:par>
                        <p:par>
                          <p:cTn id="44" fill="hold">
                            <p:stCondLst>
                              <p:cond delay="2500"/>
                            </p:stCondLst>
                            <p:childTnLst>
                              <p:par>
                                <p:cTn id="45" presetID="9" presetClass="entr" fill="hold" grpId="11" nodeType="afterEffect">
                                  <p:stCondLst>
                                    <p:cond delay="0"/>
                                  </p:stCondLst>
                                  <p:iterate>
                                    <p:tmAbs val="0"/>
                                  </p:iterate>
                                  <p:childTnLst>
                                    <p:set>
                                      <p:cBhvr>
                                        <p:cTn id="46" fill="hold"/>
                                        <p:tgtEl>
                                          <p:spTgt spid="430"/>
                                        </p:tgtEl>
                                        <p:attrNameLst>
                                          <p:attrName>style.visibility</p:attrName>
                                        </p:attrNameLst>
                                      </p:cBhvr>
                                      <p:to>
                                        <p:strVal val="visible"/>
                                      </p:to>
                                    </p:set>
                                    <p:animEffect transition="in" filter="dissolve">
                                      <p:cBhvr>
                                        <p:cTn id="47" dur="250"/>
                                        <p:tgtEl>
                                          <p:spTgt spid="430"/>
                                        </p:tgtEl>
                                      </p:cBhvr>
                                    </p:animEffect>
                                  </p:childTnLst>
                                </p:cTn>
                              </p:par>
                            </p:childTnLst>
                          </p:cTn>
                        </p:par>
                        <p:par>
                          <p:cTn id="48" fill="hold">
                            <p:stCondLst>
                              <p:cond delay="2750"/>
                            </p:stCondLst>
                            <p:childTnLst>
                              <p:par>
                                <p:cTn id="49" presetID="9" presetClass="entr" fill="hold" grpId="12" nodeType="afterEffect">
                                  <p:stCondLst>
                                    <p:cond delay="0"/>
                                  </p:stCondLst>
                                  <p:iterate>
                                    <p:tmAbs val="0"/>
                                  </p:iterate>
                                  <p:childTnLst>
                                    <p:set>
                                      <p:cBhvr>
                                        <p:cTn id="50" fill="hold"/>
                                        <p:tgtEl>
                                          <p:spTgt spid="431"/>
                                        </p:tgtEl>
                                        <p:attrNameLst>
                                          <p:attrName>style.visibility</p:attrName>
                                        </p:attrNameLst>
                                      </p:cBhvr>
                                      <p:to>
                                        <p:strVal val="visible"/>
                                      </p:to>
                                    </p:set>
                                    <p:animEffect transition="in" filter="dissolve">
                                      <p:cBhvr>
                                        <p:cTn id="51" dur="25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3" animBg="1" advAuto="0"/>
      <p:bldP spid="413" grpId="5" animBg="1" advAuto="0"/>
      <p:bldP spid="421" grpId="2" animBg="1" advAuto="0"/>
      <p:bldP spid="422" grpId="6" animBg="1" advAuto="0"/>
      <p:bldP spid="423" grpId="7" animBg="1" advAuto="0"/>
      <p:bldP spid="424" grpId="8" animBg="1" advAuto="0"/>
      <p:bldP spid="429" grpId="1" animBg="1" advAuto="0"/>
      <p:bldP spid="430" grpId="11" animBg="1" advAuto="0"/>
      <p:bldP spid="431" grpId="12" animBg="1" advAuto="0"/>
      <p:bldP spid="432" grpId="9" animBg="1" advAuto="0"/>
      <p:bldP spid="433" grpId="10" animBg="1" advAuto="0"/>
      <p:bldP spid="434" grpId="4"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T103US_10_05_PRESS_FRONTCOVER.tiff"/>
          <p:cNvPicPr>
            <a:picLocks noChangeAspect="1"/>
          </p:cNvPicPr>
          <p:nvPr/>
        </p:nvPicPr>
        <p:blipFill>
          <a:blip r:embed="rId2">
            <a:extLst/>
          </a:blip>
          <a:stretch>
            <a:fillRect/>
          </a:stretch>
        </p:blipFill>
        <p:spPr>
          <a:xfrm>
            <a:off x="914400" y="3568487"/>
            <a:ext cx="1708976" cy="2209801"/>
          </a:xfrm>
          <a:prstGeom prst="rect">
            <a:avLst/>
          </a:prstGeom>
          <a:effectLst>
            <a:outerShdw blurRad="127000" dist="76200" dir="2700000" rotWithShape="0">
              <a:srgbClr val="000000">
                <a:alpha val="75000"/>
              </a:srgbClr>
            </a:outerShdw>
          </a:effectLst>
        </p:spPr>
      </p:pic>
      <p:pic>
        <p:nvPicPr>
          <p:cNvPr id="437" name="T102US_2010_05_PRESS_FRONTCOVER.jpg"/>
          <p:cNvPicPr>
            <a:picLocks noChangeAspect="1"/>
          </p:cNvPicPr>
          <p:nvPr/>
        </p:nvPicPr>
        <p:blipFill>
          <a:blip r:embed="rId3">
            <a:extLst/>
          </a:blip>
          <a:stretch>
            <a:fillRect/>
          </a:stretch>
        </p:blipFill>
        <p:spPr>
          <a:xfrm>
            <a:off x="895261" y="3571045"/>
            <a:ext cx="1708976" cy="2209801"/>
          </a:xfrm>
          <a:prstGeom prst="rect">
            <a:avLst/>
          </a:prstGeom>
          <a:effectLst>
            <a:outerShdw blurRad="127000" dist="76200" dir="2700000" rotWithShape="0">
              <a:srgbClr val="000000">
                <a:alpha val="75000"/>
              </a:srgbClr>
            </a:outerShdw>
          </a:effectLst>
        </p:spPr>
      </p:pic>
      <p:sp>
        <p:nvSpPr>
          <p:cNvPr id="438" name="Shape 43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pic>
        <p:nvPicPr>
          <p:cNvPr id="439" name="T101US_2010_05_PRESS_FRONTCOVER.tiff"/>
          <p:cNvPicPr>
            <a:picLocks noChangeAspect="1"/>
          </p:cNvPicPr>
          <p:nvPr/>
        </p:nvPicPr>
        <p:blipFill>
          <a:blip r:embed="rId4">
            <a:extLst/>
          </a:blip>
          <a:stretch>
            <a:fillRect/>
          </a:stretch>
        </p:blipFill>
        <p:spPr>
          <a:xfrm>
            <a:off x="914400" y="3563549"/>
            <a:ext cx="1714500" cy="2216945"/>
          </a:xfrm>
          <a:prstGeom prst="rect">
            <a:avLst/>
          </a:prstGeom>
          <a:effectLst>
            <a:outerShdw blurRad="127000" dist="76200" dir="2700000" rotWithShape="0">
              <a:srgbClr val="000000">
                <a:alpha val="75000"/>
              </a:srgbClr>
            </a:outerShdw>
          </a:effectLst>
        </p:spPr>
      </p:pic>
      <p:graphicFrame>
        <p:nvGraphicFramePr>
          <p:cNvPr id="440" name="Table 440"/>
          <p:cNvGraphicFramePr/>
          <p:nvPr/>
        </p:nvGraphicFramePr>
        <p:xfrm>
          <a:off x="3327400" y="877887"/>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defRPr sz="1800">
                          <a:uFillTx/>
                        </a:defRPr>
                      </a:pPr>
                      <a:r>
                        <a:rPr sz="1600">
                          <a:solidFill>
                            <a:srgbClr val="FFFFFF"/>
                          </a:solidFill>
                          <a:uFill>
                            <a:solidFill>
                              <a:srgbClr val="FFFFFF"/>
                            </a:solidFill>
                          </a:uFill>
                          <a:latin typeface="Myriad Pro Semibold"/>
                          <a:ea typeface="Myriad Pro Semibold"/>
                          <a:cs typeface="Myriad Pro Semibold"/>
                          <a:sym typeface="Myriad Pro Semibold"/>
                        </a:rP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A80025"/>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Inclusion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Control</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Openness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graphicFrame>
        <p:nvGraphicFramePr>
          <p:cNvPr id="441" name="Table 441"/>
          <p:cNvGraphicFramePr/>
          <p:nvPr/>
        </p:nvGraphicFramePr>
        <p:xfrm>
          <a:off x="3327400" y="2095500"/>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defRPr sz="1800">
                          <a:uFillTx/>
                        </a:defRPr>
                      </a:pPr>
                      <a:r>
                        <a:rPr sz="1600">
                          <a:solidFill>
                            <a:srgbClr val="FFFFFF"/>
                          </a:solidFill>
                          <a:uFill>
                            <a:solidFill>
                              <a:srgbClr val="FFFFFF"/>
                            </a:solidFill>
                          </a:uFill>
                          <a:latin typeface="Myriad Pro Semibold"/>
                          <a:ea typeface="Myriad Pro Semibold"/>
                          <a:cs typeface="Myriad Pro Semibold"/>
                          <a:sym typeface="Myriad Pro Semibold"/>
                        </a:rP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00675B"/>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c>
                  <a:txBody>
                    <a:bodyPr/>
                    <a:lstStyle/>
                    <a:p>
                      <a:pPr marL="383540" marR="40639" indent="-342900" defTabSz="914400">
                        <a:spcBef>
                          <a:spcPts val="300"/>
                        </a:spcBef>
                        <a:defRPr sz="1800">
                          <a:uFillTx/>
                        </a:defRPr>
                      </a:pPr>
                      <a:r>
                        <a:rPr sz="1600" spc="-16">
                          <a:uFill>
                            <a:solidFill>
                              <a:srgbClr val="000000"/>
                            </a:solidFill>
                          </a:uFill>
                          <a:latin typeface="Myriad Pro"/>
                          <a:ea typeface="Myriad Pro"/>
                          <a:cs typeface="Myriad Pro"/>
                          <a:sym typeface="Myriad Pro"/>
                        </a:rPr>
                        <a:t>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Likability</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r>
            </a:tbl>
          </a:graphicData>
        </a:graphic>
      </p:graphicFrame>
      <p:graphicFrame>
        <p:nvGraphicFramePr>
          <p:cNvPr id="442" name="Table 442"/>
          <p:cNvGraphicFramePr/>
          <p:nvPr/>
        </p:nvGraphicFramePr>
        <p:xfrm>
          <a:off x="3327400" y="3314700"/>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buClr>
                          <a:srgbClr val="000000"/>
                        </a:buClr>
                        <a:buFont typeface="Arial"/>
                        <a:defRPr sz="1600" spc="-48">
                          <a:solidFill>
                            <a:srgbClr val="FFFFFF"/>
                          </a:solidFill>
                          <a:uFill>
                            <a:solidFill>
                              <a:srgbClr val="FFFFFF"/>
                            </a:solidFill>
                          </a:uFill>
                          <a:latin typeface="Myriad Pro Semibold"/>
                          <a:ea typeface="Myriad Pro Semibold"/>
                          <a:cs typeface="Myriad Pro Semibold"/>
                          <a:sym typeface="Myriad Pro Semibold"/>
                        </a:defRPr>
                      </a:pPr>
                      <a:r>
                        <a:t>Self-Concept</a:t>
                      </a:r>
                    </a:p>
                    <a:p>
                      <a:pPr marL="383540" marR="40639" indent="-342900" algn="l" defTabSz="914400">
                        <a:spcBef>
                          <a:spcPts val="300"/>
                        </a:spcBef>
                        <a:buClr>
                          <a:srgbClr val="000000"/>
                        </a:buClr>
                        <a:buFont typeface="Arial"/>
                        <a:defRPr sz="1600">
                          <a:solidFill>
                            <a:srgbClr val="FFFFFF"/>
                          </a:solidFill>
                          <a:uFill>
                            <a:solidFill>
                              <a:srgbClr val="FFFFFF"/>
                            </a:solidFill>
                          </a:uFill>
                          <a:latin typeface="Myriad Pro Semibold"/>
                          <a:ea typeface="Myriad Pro Semibold"/>
                          <a:cs typeface="Myriad Pro Semibold"/>
                          <a:sym typeface="Myriad Pro Semibold"/>
                        </a:defRPr>
                      </a:pPr>
                      <a: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9205"/>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Aliveness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defTabSz="914400">
                        <a:spcBef>
                          <a:spcPts val="300"/>
                        </a:spcBef>
                        <a:defRPr sz="1800">
                          <a:uFillTx/>
                        </a:defRPr>
                      </a:pPr>
                      <a:r>
                        <a:rPr sz="1600" spc="-96">
                          <a:uFill>
                            <a:solidFill>
                              <a:srgbClr val="000000"/>
                            </a:solidFill>
                          </a:uFill>
                          <a:latin typeface="Myriad Pro"/>
                          <a:ea typeface="Myriad Pro"/>
                          <a:cs typeface="Myriad Pro"/>
                          <a:sym typeface="Myriad Pro"/>
                        </a:rPr>
                        <a:t>Self-Determination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indent="1582" defTabSz="914400">
                        <a:spcBef>
                          <a:spcPts val="300"/>
                        </a:spcBef>
                        <a:defRPr sz="1800">
                          <a:uFillTx/>
                        </a:defRPr>
                      </a:pPr>
                      <a:r>
                        <a:rPr sz="1600">
                          <a:uFill>
                            <a:solidFill>
                              <a:srgbClr val="000000"/>
                            </a:solidFill>
                          </a:uFill>
                          <a:latin typeface="Myriad Pro"/>
                          <a:ea typeface="Myriad Pro"/>
                          <a:cs typeface="Myriad Pro"/>
                          <a:sym typeface="Myriad Pro"/>
                        </a:rPr>
                        <a:t>Self-Awareness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r>
            </a:tbl>
          </a:graphicData>
        </a:graphic>
      </p:graphicFrame>
      <p:graphicFrame>
        <p:nvGraphicFramePr>
          <p:cNvPr id="443" name="Table 443"/>
          <p:cNvGraphicFramePr/>
          <p:nvPr/>
        </p:nvGraphicFramePr>
        <p:xfrm>
          <a:off x="3327400" y="4533900"/>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buClr>
                          <a:srgbClr val="000000"/>
                        </a:buClr>
                        <a:buFont typeface="Arial"/>
                        <a:defRPr sz="1600" spc="-48">
                          <a:solidFill>
                            <a:srgbClr val="FFFFFF"/>
                          </a:solidFill>
                          <a:uFill>
                            <a:solidFill>
                              <a:srgbClr val="FFFFFF"/>
                            </a:solidFill>
                          </a:uFill>
                          <a:latin typeface="Myriad Pro Semibold"/>
                          <a:ea typeface="Myriad Pro Semibold"/>
                          <a:cs typeface="Myriad Pro Semibold"/>
                          <a:sym typeface="Myriad Pro Semibold"/>
                        </a:defRPr>
                      </a:pPr>
                      <a:r>
                        <a:t>Self-Concept</a:t>
                      </a:r>
                    </a:p>
                    <a:p>
                      <a:pPr marL="383540" marR="40639" indent="-342900" algn="l" defTabSz="914400">
                        <a:spcBef>
                          <a:spcPts val="300"/>
                        </a:spcBef>
                        <a:buClr>
                          <a:srgbClr val="000000"/>
                        </a:buClr>
                        <a:buFont typeface="Arial"/>
                        <a:defRPr sz="1600">
                          <a:solidFill>
                            <a:srgbClr val="FFFFFF"/>
                          </a:solidFill>
                          <a:uFill>
                            <a:solidFill>
                              <a:srgbClr val="FFFFFF"/>
                            </a:solidFill>
                          </a:uFill>
                          <a:latin typeface="Myriad Pro Semibold"/>
                          <a:ea typeface="Myriad Pro Semibold"/>
                          <a:cs typeface="Myriad Pro Semibold"/>
                          <a:sym typeface="Myriad Pro Semibold"/>
                        </a:defRPr>
                      </a:pPr>
                      <a: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8708"/>
                    </a:solidFill>
                  </a:tcPr>
                </a:tc>
                <a:tc>
                  <a:txBody>
                    <a:bodyPr/>
                    <a:lstStyle/>
                    <a:p>
                      <a:pPr marL="1246" marR="40639" defTabSz="914400">
                        <a:spcBef>
                          <a:spcPts val="300"/>
                        </a:spcBef>
                        <a:defRPr sz="1800">
                          <a:uFillTx/>
                        </a:defRPr>
                      </a:pPr>
                      <a:r>
                        <a:rPr sz="1600">
                          <a:uFill>
                            <a:solidFill>
                              <a:srgbClr val="000000"/>
                            </a:solidFill>
                          </a:uFill>
                          <a:latin typeface="Myriad Pro"/>
                          <a:ea typeface="Myriad Pro"/>
                          <a:cs typeface="Myriad Pro"/>
                          <a:sym typeface="Myriad Pro"/>
                        </a:rPr>
                        <a:t>Self-Significance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c>
                  <a:txBody>
                    <a:bodyPr/>
                    <a:lstStyle/>
                    <a:p>
                      <a:pPr marR="40639" defTabSz="914400">
                        <a:spcBef>
                          <a:spcPts val="300"/>
                        </a:spcBef>
                        <a:defRPr sz="1800">
                          <a:uFillTx/>
                        </a:defRPr>
                      </a:pPr>
                      <a:r>
                        <a:rPr sz="1600" spc="-16">
                          <a:uFill>
                            <a:solidFill>
                              <a:srgbClr val="000000"/>
                            </a:solidFill>
                          </a:uFill>
                          <a:latin typeface="Myriad Pro"/>
                          <a:ea typeface="Myriad Pro"/>
                          <a:cs typeface="Myriad Pro"/>
                          <a:sym typeface="Myriad Pro"/>
                        </a:rPr>
                        <a:t>Self-Competence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Self-Like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r>
            </a:tbl>
          </a:graphicData>
        </a:graphic>
      </p:graphicFrame>
      <p:pic>
        <p:nvPicPr>
          <p:cNvPr id="444" name="image-filtered.jpg"/>
          <p:cNvPicPr>
            <a:picLocks/>
          </p:cNvPicPr>
          <p:nvPr/>
        </p:nvPicPr>
        <p:blipFill>
          <a:blip r:embed="rId5">
            <a:extLst/>
          </a:blip>
          <a:stretch>
            <a:fillRect/>
          </a:stretch>
        </p:blipFill>
        <p:spPr>
          <a:xfrm>
            <a:off x="908904" y="3567636"/>
            <a:ext cx="1498600" cy="2209801"/>
          </a:xfrm>
          <a:prstGeom prst="rect">
            <a:avLst/>
          </a:prstGeom>
          <a:ln>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advClick="0" advTm="0">
        <p:fade/>
      </p:transition>
    </mc:Choice>
    <mc:Fallback>
      <p:transition xmlns:p14="http://schemas.microsoft.com/office/powerpoint/2010/main" advClick="0" advTm="0">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1" nodeType="clickEffect">
                                  <p:stCondLst>
                                    <p:cond delay="0"/>
                                  </p:stCondLst>
                                  <p:iterate>
                                    <p:tmAbs val="0"/>
                                  </p:iterate>
                                  <p:childTnLst>
                                    <p:anim calcmode="lin" valueType="num">
                                      <p:cBhvr>
                                        <p:cTn id="6" dur="500" fill="hold"/>
                                        <p:tgtEl>
                                          <p:spTgt spid="444"/>
                                        </p:tgtEl>
                                        <p:attrNameLst>
                                          <p:attrName>ppt_w</p:attrName>
                                        </p:attrNameLst>
                                      </p:cBhvr>
                                      <p:tavLst>
                                        <p:tav tm="0">
                                          <p:val>
                                            <p:strVal val="ppt_w"/>
                                          </p:val>
                                        </p:tav>
                                        <p:tav tm="100000">
                                          <p:val>
                                            <p:fltVal val="0"/>
                                          </p:val>
                                        </p:tav>
                                      </p:tavLst>
                                    </p:anim>
                                    <p:anim calcmode="lin" valueType="num">
                                      <p:cBhvr>
                                        <p:cTn id="7" dur="500" fill="hold"/>
                                        <p:tgtEl>
                                          <p:spTgt spid="444"/>
                                        </p:tgtEl>
                                        <p:attrNameLst>
                                          <p:attrName>ppt_h</p:attrName>
                                        </p:attrNameLst>
                                      </p:cBhvr>
                                      <p:tavLst>
                                        <p:tav tm="0">
                                          <p:val>
                                            <p:strVal val="ppt_h"/>
                                          </p:val>
                                        </p:tav>
                                        <p:tav tm="100000">
                                          <p:val>
                                            <p:fltVal val="0"/>
                                          </p:val>
                                        </p:tav>
                                      </p:tavLst>
                                    </p:anim>
                                    <p:set>
                                      <p:cBhvr>
                                        <p:cTn id="8" fill="hold">
                                          <p:stCondLst>
                                            <p:cond delay="499"/>
                                          </p:stCondLst>
                                        </p:cTn>
                                        <p:tgtEl>
                                          <p:spTgt spid="444"/>
                                        </p:tgtEl>
                                        <p:attrNameLst>
                                          <p:attrName>style.visibility</p:attrName>
                                        </p:attrNameLst>
                                      </p:cBhvr>
                                      <p:to>
                                        <p:strVal val="hidden"/>
                                      </p:to>
                                    </p:set>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439"/>
                                        </p:tgtEl>
                                        <p:attrNameLst>
                                          <p:attrName>style.visibility</p:attrName>
                                        </p:attrNameLst>
                                      </p:cBhvr>
                                      <p:to>
                                        <p:strVal val="visible"/>
                                      </p:to>
                                    </p:set>
                                    <p:anim calcmode="lin" valueType="num">
                                      <p:cBhvr>
                                        <p:cTn id="12" dur="750" fill="hold"/>
                                        <p:tgtEl>
                                          <p:spTgt spid="439"/>
                                        </p:tgtEl>
                                        <p:attrNameLst>
                                          <p:attrName>ppt_w</p:attrName>
                                        </p:attrNameLst>
                                      </p:cBhvr>
                                      <p:tavLst>
                                        <p:tav tm="0">
                                          <p:val>
                                            <p:fltVal val="0"/>
                                          </p:val>
                                        </p:tav>
                                        <p:tav tm="100000">
                                          <p:val>
                                            <p:strVal val="#ppt_w"/>
                                          </p:val>
                                        </p:tav>
                                      </p:tavLst>
                                    </p:anim>
                                    <p:anim calcmode="lin" valueType="num">
                                      <p:cBhvr>
                                        <p:cTn id="13" dur="750" fill="hold"/>
                                        <p:tgtEl>
                                          <p:spTgt spid="4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path" presetSubtype="0" accel="50000" decel="50000" fill="hold" nodeType="clickEffect">
                                  <p:stCondLst>
                                    <p:cond delay="0"/>
                                  </p:stCondLst>
                                  <p:childTnLst>
                                    <p:animMotion origin="layout" path="M 0.000000 0.000000 L 0.106250 -0.464585" pathEditMode="relative">
                                      <p:cBhvr>
                                        <p:cTn id="17" dur="750" fill="hold"/>
                                        <p:tgtEl>
                                          <p:spTgt spid="439"/>
                                        </p:tgtEl>
                                        <p:attrNameLst>
                                          <p:attrName>ppt_x</p:attrName>
                                          <p:attrName>ppt_y</p:attrName>
                                        </p:attrNameLst>
                                      </p:cBhvr>
                                    </p:animMotion>
                                  </p:childTnLst>
                                </p:cTn>
                              </p:par>
                            </p:childTnLst>
                          </p:cTn>
                        </p:par>
                        <p:par>
                          <p:cTn id="18" fill="hold">
                            <p:stCondLst>
                              <p:cond delay="0"/>
                            </p:stCondLst>
                            <p:childTnLst>
                              <p:par>
                                <p:cTn id="19" presetID="6" presetClass="emph" presetSubtype="0" accel="50000" decel="50000" fill="hold" grpId="4" nodeType="withEffect">
                                  <p:stCondLst>
                                    <p:cond delay="0"/>
                                  </p:stCondLst>
                                  <p:childTnLst>
                                    <p:animScale>
                                      <p:cBhvr>
                                        <p:cTn id="20" dur="750" fill="hold"/>
                                        <p:tgtEl>
                                          <p:spTgt spid="439"/>
                                        </p:tgtEl>
                                      </p:cBhvr>
                                      <p:by x="44999" y="44999"/>
                                    </p:animScale>
                                  </p:childTnLst>
                                </p:cTn>
                              </p:par>
                            </p:childTnLst>
                          </p:cTn>
                        </p:par>
                        <p:par>
                          <p:cTn id="21" fill="hold">
                            <p:stCondLst>
                              <p:cond delay="750"/>
                            </p:stCondLst>
                            <p:childTnLst>
                              <p:par>
                                <p:cTn id="22" presetID="9" presetClass="entr" fill="hold" grpId="5" nodeType="afterEffect">
                                  <p:stCondLst>
                                    <p:cond delay="0"/>
                                  </p:stCondLst>
                                  <p:iterate>
                                    <p:tmAbs val="0"/>
                                  </p:iterate>
                                  <p:childTnLst>
                                    <p:set>
                                      <p:cBhvr>
                                        <p:cTn id="23" fill="hold"/>
                                        <p:tgtEl>
                                          <p:spTgt spid="437"/>
                                        </p:tgtEl>
                                        <p:attrNameLst>
                                          <p:attrName>style.visibility</p:attrName>
                                        </p:attrNameLst>
                                      </p:cBhvr>
                                      <p:to>
                                        <p:strVal val="visible"/>
                                      </p:to>
                                    </p:set>
                                    <p:animEffect transition="in" filter="dissolve">
                                      <p:cBhvr>
                                        <p:cTn id="24" dur="250"/>
                                        <p:tgtEl>
                                          <p:spTgt spid="437"/>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441"/>
                                        </p:tgtEl>
                                        <p:attrNameLst>
                                          <p:attrName>style.visibility</p:attrName>
                                        </p:attrNameLst>
                                      </p:cBhvr>
                                      <p:to>
                                        <p:strVal val="visible"/>
                                      </p:to>
                                    </p:set>
                                    <p:animEffect transition="in" filter="dissolve">
                                      <p:cBhvr>
                                        <p:cTn id="28" dur="250"/>
                                        <p:tgtEl>
                                          <p:spTgt spid="441"/>
                                        </p:tgtEl>
                                      </p:cBhvr>
                                    </p:animEffect>
                                  </p:childTnLst>
                                </p:cTn>
                              </p:par>
                            </p:childTnLst>
                          </p:cTn>
                        </p:par>
                        <p:par>
                          <p:cTn id="29" fill="hold">
                            <p:stCondLst>
                              <p:cond delay="0"/>
                            </p:stCondLst>
                            <p:childTnLst>
                              <p:par>
                                <p:cTn id="30" presetID="-1" presetClass="path" presetSubtype="0" accel="50000" decel="50000" fill="hold" nodeType="afterEffect">
                                  <p:stCondLst>
                                    <p:cond delay="0"/>
                                  </p:stCondLst>
                                  <p:childTnLst>
                                    <p:animMotion origin="layout" path="M 0.000000 0.000000 L 0.108645 -0.287379" pathEditMode="relative">
                                      <p:cBhvr>
                                        <p:cTn id="31" dur="750" fill="hold"/>
                                        <p:tgtEl>
                                          <p:spTgt spid="437"/>
                                        </p:tgtEl>
                                        <p:attrNameLst>
                                          <p:attrName>ppt_x</p:attrName>
                                          <p:attrName>ppt_y</p:attrName>
                                        </p:attrNameLst>
                                      </p:cBhvr>
                                    </p:animMotion>
                                  </p:childTnLst>
                                </p:cTn>
                              </p:par>
                            </p:childTnLst>
                          </p:cTn>
                        </p:par>
                        <p:par>
                          <p:cTn id="32" fill="hold">
                            <p:stCondLst>
                              <p:cond delay="0"/>
                            </p:stCondLst>
                            <p:childTnLst>
                              <p:par>
                                <p:cTn id="33" presetID="6" presetClass="emph" presetSubtype="0" accel="50000" decel="50000" fill="hold" grpId="8" nodeType="withEffect">
                                  <p:stCondLst>
                                    <p:cond delay="0"/>
                                  </p:stCondLst>
                                  <p:childTnLst>
                                    <p:animScale>
                                      <p:cBhvr>
                                        <p:cTn id="34" dur="750" fill="hold"/>
                                        <p:tgtEl>
                                          <p:spTgt spid="437"/>
                                        </p:tgtEl>
                                      </p:cBhvr>
                                      <p:by x="44999" y="44999"/>
                                    </p:animScale>
                                  </p:childTnLst>
                                </p:cTn>
                              </p:par>
                            </p:childTnLst>
                          </p:cTn>
                        </p:par>
                        <p:par>
                          <p:cTn id="35" fill="hold">
                            <p:stCondLst>
                              <p:cond delay="750"/>
                            </p:stCondLst>
                            <p:childTnLst>
                              <p:par>
                                <p:cTn id="36" presetID="9" presetClass="entr" fill="hold" grpId="9" nodeType="afterEffect">
                                  <p:stCondLst>
                                    <p:cond delay="0"/>
                                  </p:stCondLst>
                                  <p:iterate>
                                    <p:tmAbs val="0"/>
                                  </p:iterate>
                                  <p:childTnLst>
                                    <p:set>
                                      <p:cBhvr>
                                        <p:cTn id="37" fill="hold"/>
                                        <p:tgtEl>
                                          <p:spTgt spid="436"/>
                                        </p:tgtEl>
                                        <p:attrNameLst>
                                          <p:attrName>style.visibility</p:attrName>
                                        </p:attrNameLst>
                                      </p:cBhvr>
                                      <p:to>
                                        <p:strVal val="visible"/>
                                      </p:to>
                                    </p:set>
                                    <p:animEffect transition="in" filter="dissolve">
                                      <p:cBhvr>
                                        <p:cTn id="38" dur="250"/>
                                        <p:tgtEl>
                                          <p:spTgt spid="436"/>
                                        </p:tgtEl>
                                      </p:cBhvr>
                                    </p:animEffect>
                                  </p:childTnLst>
                                </p:cTn>
                              </p:par>
                            </p:childTnLst>
                          </p:cTn>
                        </p:par>
                        <p:par>
                          <p:cTn id="39" fill="hold">
                            <p:stCondLst>
                              <p:cond delay="1000"/>
                            </p:stCondLst>
                            <p:childTnLst>
                              <p:par>
                                <p:cTn id="40" presetID="9" presetClass="entr" fill="hold" grpId="10" nodeType="afterEffect">
                                  <p:stCondLst>
                                    <p:cond delay="0"/>
                                  </p:stCondLst>
                                  <p:iterate>
                                    <p:tmAbs val="0"/>
                                  </p:iterate>
                                  <p:childTnLst>
                                    <p:set>
                                      <p:cBhvr>
                                        <p:cTn id="41" fill="hold"/>
                                        <p:tgtEl>
                                          <p:spTgt spid="442"/>
                                        </p:tgtEl>
                                        <p:attrNameLst>
                                          <p:attrName>style.visibility</p:attrName>
                                        </p:attrNameLst>
                                      </p:cBhvr>
                                      <p:to>
                                        <p:strVal val="visible"/>
                                      </p:to>
                                    </p:set>
                                    <p:animEffect transition="in" filter="dissolve">
                                      <p:cBhvr>
                                        <p:cTn id="42" dur="250"/>
                                        <p:tgtEl>
                                          <p:spTgt spid="442"/>
                                        </p:tgtEl>
                                      </p:cBhvr>
                                    </p:animEffect>
                                  </p:childTnLst>
                                </p:cTn>
                              </p:par>
                            </p:childTnLst>
                          </p:cTn>
                        </p:par>
                        <p:par>
                          <p:cTn id="43" fill="hold">
                            <p:stCondLst>
                              <p:cond delay="1250"/>
                            </p:stCondLst>
                            <p:childTnLst>
                              <p:par>
                                <p:cTn id="44" presetID="9" presetClass="entr" fill="hold" grpId="11" nodeType="afterEffect">
                                  <p:stCondLst>
                                    <p:cond delay="0"/>
                                  </p:stCondLst>
                                  <p:iterate>
                                    <p:tmAbs val="0"/>
                                  </p:iterate>
                                  <p:childTnLst>
                                    <p:set>
                                      <p:cBhvr>
                                        <p:cTn id="45" fill="hold"/>
                                        <p:tgtEl>
                                          <p:spTgt spid="443"/>
                                        </p:tgtEl>
                                        <p:attrNameLst>
                                          <p:attrName>style.visibility</p:attrName>
                                        </p:attrNameLst>
                                      </p:cBhvr>
                                      <p:to>
                                        <p:strVal val="visible"/>
                                      </p:to>
                                    </p:set>
                                    <p:animEffect transition="in" filter="dissolve">
                                      <p:cBhvr>
                                        <p:cTn id="46" dur="250"/>
                                        <p:tgtEl>
                                          <p:spTgt spid="443"/>
                                        </p:tgtEl>
                                      </p:cBhvr>
                                    </p:animEffect>
                                  </p:childTnLst>
                                </p:cTn>
                              </p:par>
                            </p:childTnLst>
                          </p:cTn>
                        </p:par>
                        <p:par>
                          <p:cTn id="47" fill="hold">
                            <p:stCondLst>
                              <p:cond delay="0"/>
                            </p:stCondLst>
                            <p:childTnLst>
                              <p:par>
                                <p:cTn id="48" presetID="-1" presetClass="path" presetSubtype="0" accel="50000" decel="50000" fill="hold" nodeType="afterEffect">
                                  <p:stCondLst>
                                    <p:cond delay="0"/>
                                  </p:stCondLst>
                                  <p:childTnLst>
                                    <p:animMotion origin="layout" path="M 0.000000 0.000000 L 0.106552 -0.022191" pathEditMode="relative">
                                      <p:cBhvr>
                                        <p:cTn id="49" dur="750" fill="hold"/>
                                        <p:tgtEl>
                                          <p:spTgt spid="436"/>
                                        </p:tgtEl>
                                        <p:attrNameLst>
                                          <p:attrName>ppt_x</p:attrName>
                                          <p:attrName>ppt_y</p:attrName>
                                        </p:attrNameLst>
                                      </p:cBhvr>
                                    </p:animMotion>
                                  </p:childTnLst>
                                </p:cTn>
                              </p:par>
                            </p:childTnLst>
                          </p:cTn>
                        </p:par>
                        <p:par>
                          <p:cTn id="50" fill="hold">
                            <p:stCondLst>
                              <p:cond delay="0"/>
                            </p:stCondLst>
                            <p:childTnLst>
                              <p:par>
                                <p:cTn id="51" presetID="6" presetClass="emph" presetSubtype="0" accel="50000" decel="50000" fill="hold" grpId="13" nodeType="withEffect">
                                  <p:stCondLst>
                                    <p:cond delay="0"/>
                                  </p:stCondLst>
                                  <p:childTnLst>
                                    <p:animScale>
                                      <p:cBhvr>
                                        <p:cTn id="52" dur="750" fill="hold"/>
                                        <p:tgtEl>
                                          <p:spTgt spid="436"/>
                                        </p:tgtEl>
                                      </p:cBhvr>
                                      <p:by x="44999" y="4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9" animBg="1" advAuto="0"/>
      <p:bldP spid="436" grpId="13" animBg="1" advAuto="0"/>
      <p:bldP spid="437" grpId="5" animBg="1" advAuto="0"/>
      <p:bldP spid="437" grpId="8" animBg="1" advAuto="0"/>
      <p:bldP spid="439" grpId="2" animBg="1" advAuto="0"/>
      <p:bldP spid="439" grpId="4" animBg="1" advAuto="0"/>
      <p:bldP spid="441" grpId="6" animBg="1" advAuto="0"/>
      <p:bldP spid="442" grpId="10" animBg="1" advAuto="0"/>
      <p:bldP spid="443" grpId="11" animBg="1" advAuto="0"/>
      <p:bldP spid="444"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T103US_10_05_PRESS_FRONTCOVER.tiff"/>
          <p:cNvPicPr>
            <a:picLocks noChangeAspect="1"/>
          </p:cNvPicPr>
          <p:nvPr/>
        </p:nvPicPr>
        <p:blipFill>
          <a:blip r:embed="rId2">
            <a:extLst/>
          </a:blip>
          <a:stretch>
            <a:fillRect/>
          </a:stretch>
        </p:blipFill>
        <p:spPr>
          <a:xfrm>
            <a:off x="2358680" y="4023995"/>
            <a:ext cx="769040" cy="994411"/>
          </a:xfrm>
          <a:prstGeom prst="rect">
            <a:avLst/>
          </a:prstGeom>
          <a:effectLst>
            <a:outerShdw blurRad="127000" dist="76200" dir="2700000" rotWithShape="0">
              <a:srgbClr val="000000">
                <a:alpha val="75000"/>
              </a:srgbClr>
            </a:outerShdw>
          </a:effectLst>
        </p:spPr>
      </p:pic>
      <p:pic>
        <p:nvPicPr>
          <p:cNvPr id="447" name="T102US_2010_05_PRESS_FRONTCOVER.jpg"/>
          <p:cNvPicPr>
            <a:picLocks noChangeAspect="1"/>
          </p:cNvPicPr>
          <p:nvPr/>
        </p:nvPicPr>
        <p:blipFill>
          <a:blip r:embed="rId3">
            <a:extLst/>
          </a:blip>
          <a:stretch>
            <a:fillRect/>
          </a:stretch>
        </p:blipFill>
        <p:spPr>
          <a:xfrm>
            <a:off x="2358680" y="2207895"/>
            <a:ext cx="769040" cy="994411"/>
          </a:xfrm>
          <a:prstGeom prst="rect">
            <a:avLst/>
          </a:prstGeom>
          <a:effectLst>
            <a:outerShdw blurRad="127000" dist="76200" dir="2700000" rotWithShape="0">
              <a:srgbClr val="000000">
                <a:alpha val="75000"/>
              </a:srgbClr>
            </a:outerShdw>
          </a:effectLst>
        </p:spPr>
      </p:pic>
      <p:sp>
        <p:nvSpPr>
          <p:cNvPr id="448" name="Shape 44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pic>
        <p:nvPicPr>
          <p:cNvPr id="449" name="T101US_2010_05_PRESS_FRONTCOVER.tiff"/>
          <p:cNvPicPr>
            <a:picLocks noChangeAspect="1"/>
          </p:cNvPicPr>
          <p:nvPr/>
        </p:nvPicPr>
        <p:blipFill>
          <a:blip r:embed="rId4">
            <a:extLst/>
          </a:blip>
          <a:stretch>
            <a:fillRect/>
          </a:stretch>
        </p:blipFill>
        <p:spPr>
          <a:xfrm>
            <a:off x="2357437" y="987087"/>
            <a:ext cx="771526" cy="997626"/>
          </a:xfrm>
          <a:prstGeom prst="rect">
            <a:avLst/>
          </a:prstGeom>
          <a:effectLst>
            <a:outerShdw blurRad="127000" dist="76200" dir="2700000" rotWithShape="0">
              <a:srgbClr val="000000">
                <a:alpha val="75000"/>
              </a:srgbClr>
            </a:outerShdw>
          </a:effectLst>
        </p:spPr>
      </p:pic>
      <p:graphicFrame>
        <p:nvGraphicFramePr>
          <p:cNvPr id="450" name="Table 450"/>
          <p:cNvGraphicFramePr/>
          <p:nvPr/>
        </p:nvGraphicFramePr>
        <p:xfrm>
          <a:off x="3327400" y="877887"/>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defRPr sz="1800">
                          <a:uFillTx/>
                        </a:defRPr>
                      </a:pPr>
                      <a:r>
                        <a:rPr sz="1600">
                          <a:solidFill>
                            <a:srgbClr val="FFFFFF"/>
                          </a:solidFill>
                          <a:uFill>
                            <a:solidFill>
                              <a:srgbClr val="FFFFFF"/>
                            </a:solidFill>
                          </a:uFill>
                          <a:latin typeface="Myriad Pro Semibold"/>
                          <a:ea typeface="Myriad Pro Semibold"/>
                          <a:cs typeface="Myriad Pro Semibold"/>
                          <a:sym typeface="Myriad Pro Semibold"/>
                        </a:rP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A80025"/>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Inclusion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Control</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Openness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graphicFrame>
        <p:nvGraphicFramePr>
          <p:cNvPr id="451" name="Table 451"/>
          <p:cNvGraphicFramePr/>
          <p:nvPr/>
        </p:nvGraphicFramePr>
        <p:xfrm>
          <a:off x="3327400" y="2095500"/>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defRPr sz="1800">
                          <a:uFillTx/>
                        </a:defRPr>
                      </a:pPr>
                      <a:r>
                        <a:rPr sz="1600">
                          <a:solidFill>
                            <a:srgbClr val="FFFFFF"/>
                          </a:solidFill>
                          <a:uFill>
                            <a:solidFill>
                              <a:srgbClr val="FFFFFF"/>
                            </a:solidFill>
                          </a:uFill>
                          <a:latin typeface="Myriad Pro Semibold"/>
                          <a:ea typeface="Myriad Pro Semibold"/>
                          <a:cs typeface="Myriad Pro Semibold"/>
                          <a:sym typeface="Myriad Pro Semibold"/>
                        </a:rP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00675B"/>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c>
                  <a:txBody>
                    <a:bodyPr/>
                    <a:lstStyle/>
                    <a:p>
                      <a:pPr marL="383540" marR="40639" indent="-342900" defTabSz="914400">
                        <a:spcBef>
                          <a:spcPts val="300"/>
                        </a:spcBef>
                        <a:defRPr sz="1800">
                          <a:uFillTx/>
                        </a:defRPr>
                      </a:pPr>
                      <a:r>
                        <a:rPr sz="1600" spc="-16">
                          <a:uFill>
                            <a:solidFill>
                              <a:srgbClr val="000000"/>
                            </a:solidFill>
                          </a:uFill>
                          <a:latin typeface="Myriad Pro"/>
                          <a:ea typeface="Myriad Pro"/>
                          <a:cs typeface="Myriad Pro"/>
                          <a:sym typeface="Myriad Pro"/>
                        </a:rPr>
                        <a:t>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Likability</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r>
            </a:tbl>
          </a:graphicData>
        </a:graphic>
      </p:graphicFrame>
      <p:graphicFrame>
        <p:nvGraphicFramePr>
          <p:cNvPr id="452" name="Table 452"/>
          <p:cNvGraphicFramePr/>
          <p:nvPr/>
        </p:nvGraphicFramePr>
        <p:xfrm>
          <a:off x="3327400" y="3314700"/>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buClr>
                          <a:srgbClr val="000000"/>
                        </a:buClr>
                        <a:buFont typeface="Arial"/>
                        <a:defRPr sz="1600" spc="-48">
                          <a:solidFill>
                            <a:srgbClr val="FFFFFF"/>
                          </a:solidFill>
                          <a:uFill>
                            <a:solidFill>
                              <a:srgbClr val="FFFFFF"/>
                            </a:solidFill>
                          </a:uFill>
                          <a:latin typeface="Myriad Pro Semibold"/>
                          <a:ea typeface="Myriad Pro Semibold"/>
                          <a:cs typeface="Myriad Pro Semibold"/>
                          <a:sym typeface="Myriad Pro Semibold"/>
                        </a:defRPr>
                      </a:pPr>
                      <a:r>
                        <a:t>Self-Concept</a:t>
                      </a:r>
                    </a:p>
                    <a:p>
                      <a:pPr marL="383540" marR="40639" indent="-342900" algn="l" defTabSz="914400">
                        <a:spcBef>
                          <a:spcPts val="300"/>
                        </a:spcBef>
                        <a:buClr>
                          <a:srgbClr val="000000"/>
                        </a:buClr>
                        <a:buFont typeface="Arial"/>
                        <a:defRPr sz="1600">
                          <a:solidFill>
                            <a:srgbClr val="FFFFFF"/>
                          </a:solidFill>
                          <a:uFill>
                            <a:solidFill>
                              <a:srgbClr val="FFFFFF"/>
                            </a:solidFill>
                          </a:uFill>
                          <a:latin typeface="Myriad Pro Semibold"/>
                          <a:ea typeface="Myriad Pro Semibold"/>
                          <a:cs typeface="Myriad Pro Semibold"/>
                          <a:sym typeface="Myriad Pro Semibold"/>
                        </a:defRPr>
                      </a:pPr>
                      <a: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9205"/>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Aliveness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defTabSz="914400">
                        <a:spcBef>
                          <a:spcPts val="300"/>
                        </a:spcBef>
                        <a:defRPr sz="1800">
                          <a:uFillTx/>
                        </a:defRPr>
                      </a:pPr>
                      <a:r>
                        <a:rPr sz="1600" spc="-96">
                          <a:uFill>
                            <a:solidFill>
                              <a:srgbClr val="000000"/>
                            </a:solidFill>
                          </a:uFill>
                          <a:latin typeface="Myriad Pro"/>
                          <a:ea typeface="Myriad Pro"/>
                          <a:cs typeface="Myriad Pro"/>
                          <a:sym typeface="Myriad Pro"/>
                        </a:rPr>
                        <a:t>Self-Determination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indent="1582" defTabSz="914400">
                        <a:spcBef>
                          <a:spcPts val="300"/>
                        </a:spcBef>
                        <a:defRPr sz="1800">
                          <a:uFillTx/>
                        </a:defRPr>
                      </a:pPr>
                      <a:r>
                        <a:rPr sz="1600">
                          <a:uFill>
                            <a:solidFill>
                              <a:srgbClr val="000000"/>
                            </a:solidFill>
                          </a:uFill>
                          <a:latin typeface="Myriad Pro"/>
                          <a:ea typeface="Myriad Pro"/>
                          <a:cs typeface="Myriad Pro"/>
                          <a:sym typeface="Myriad Pro"/>
                        </a:rPr>
                        <a:t>Self-Awareness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r>
            </a:tbl>
          </a:graphicData>
        </a:graphic>
      </p:graphicFrame>
      <p:graphicFrame>
        <p:nvGraphicFramePr>
          <p:cNvPr id="453" name="Table 453"/>
          <p:cNvGraphicFramePr/>
          <p:nvPr/>
        </p:nvGraphicFramePr>
        <p:xfrm>
          <a:off x="3327400" y="4533900"/>
          <a:ext cx="5181600" cy="1219200"/>
        </p:xfrm>
        <a:graphic>
          <a:graphicData uri="http://schemas.openxmlformats.org/drawingml/2006/table">
            <a:tbl>
              <a:tblPr>
                <a:tableStyleId>{8F44A2F1-9E1F-4B54-A3A2-5F16C0AD49E2}</a:tableStyleId>
              </a:tblPr>
              <a:tblGrid>
                <a:gridCol w="1295400"/>
                <a:gridCol w="1295400"/>
                <a:gridCol w="1295400"/>
                <a:gridCol w="1295400"/>
              </a:tblGrid>
              <a:tr h="1219200">
                <a:tc>
                  <a:txBody>
                    <a:bodyPr/>
                    <a:lstStyle/>
                    <a:p>
                      <a:pPr marL="383540" marR="40639" indent="-342900" algn="l" defTabSz="914400">
                        <a:spcBef>
                          <a:spcPts val="300"/>
                        </a:spcBef>
                        <a:buClr>
                          <a:srgbClr val="000000"/>
                        </a:buClr>
                        <a:buFont typeface="Arial"/>
                        <a:defRPr sz="1600" spc="-48">
                          <a:solidFill>
                            <a:srgbClr val="FFFFFF"/>
                          </a:solidFill>
                          <a:uFill>
                            <a:solidFill>
                              <a:srgbClr val="FFFFFF"/>
                            </a:solidFill>
                          </a:uFill>
                          <a:latin typeface="Myriad Pro Semibold"/>
                          <a:ea typeface="Myriad Pro Semibold"/>
                          <a:cs typeface="Myriad Pro Semibold"/>
                          <a:sym typeface="Myriad Pro Semibold"/>
                        </a:defRPr>
                      </a:pPr>
                      <a:r>
                        <a:t>Self-Concept</a:t>
                      </a:r>
                    </a:p>
                    <a:p>
                      <a:pPr marL="383540" marR="40639" indent="-342900" algn="l" defTabSz="914400">
                        <a:spcBef>
                          <a:spcPts val="300"/>
                        </a:spcBef>
                        <a:buClr>
                          <a:srgbClr val="000000"/>
                        </a:buClr>
                        <a:buFont typeface="Arial"/>
                        <a:defRPr sz="1600">
                          <a:solidFill>
                            <a:srgbClr val="FFFFFF"/>
                          </a:solidFill>
                          <a:uFill>
                            <a:solidFill>
                              <a:srgbClr val="FFFFFF"/>
                            </a:solidFill>
                          </a:uFill>
                          <a:latin typeface="Myriad Pro Semibold"/>
                          <a:ea typeface="Myriad Pro Semibold"/>
                          <a:cs typeface="Myriad Pro Semibold"/>
                          <a:sym typeface="Myriad Pro Semibold"/>
                        </a:defRPr>
                      </a:pPr>
                      <a: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8708"/>
                    </a:solidFill>
                  </a:tcPr>
                </a:tc>
                <a:tc>
                  <a:txBody>
                    <a:bodyPr/>
                    <a:lstStyle/>
                    <a:p>
                      <a:pPr marL="1246" marR="40639" defTabSz="914400">
                        <a:spcBef>
                          <a:spcPts val="300"/>
                        </a:spcBef>
                        <a:defRPr sz="1800">
                          <a:uFillTx/>
                        </a:defRPr>
                      </a:pPr>
                      <a:r>
                        <a:rPr sz="1600">
                          <a:uFill>
                            <a:solidFill>
                              <a:srgbClr val="000000"/>
                            </a:solidFill>
                          </a:uFill>
                          <a:latin typeface="Myriad Pro"/>
                          <a:ea typeface="Myriad Pro"/>
                          <a:cs typeface="Myriad Pro"/>
                          <a:sym typeface="Myriad Pro"/>
                        </a:rPr>
                        <a:t>Self-Significance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c>
                  <a:txBody>
                    <a:bodyPr/>
                    <a:lstStyle/>
                    <a:p>
                      <a:pPr marR="40639" defTabSz="914400">
                        <a:spcBef>
                          <a:spcPts val="300"/>
                        </a:spcBef>
                        <a:defRPr sz="1800">
                          <a:uFillTx/>
                        </a:defRPr>
                      </a:pPr>
                      <a:r>
                        <a:rPr sz="1600" spc="-16">
                          <a:uFill>
                            <a:solidFill>
                              <a:srgbClr val="000000"/>
                            </a:solidFill>
                          </a:uFill>
                          <a:latin typeface="Myriad Pro"/>
                          <a:ea typeface="Myriad Pro"/>
                          <a:cs typeface="Myriad Pro"/>
                          <a:sym typeface="Myriad Pro"/>
                        </a:rPr>
                        <a:t>Self-Competence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c>
                  <a:txBody>
                    <a:bodyPr/>
                    <a:lstStyle/>
                    <a:p>
                      <a:pPr marL="383540" marR="40639" indent="-342900" defTabSz="914400">
                        <a:spcBef>
                          <a:spcPts val="300"/>
                        </a:spcBef>
                        <a:defRPr sz="1800">
                          <a:uFillTx/>
                        </a:defRPr>
                      </a:pPr>
                      <a:r>
                        <a:rPr sz="1600">
                          <a:uFill>
                            <a:solidFill>
                              <a:srgbClr val="000000"/>
                            </a:solidFill>
                          </a:uFill>
                          <a:latin typeface="Myriad Pro"/>
                          <a:ea typeface="Myriad Pro"/>
                          <a:cs typeface="Myriad Pro"/>
                          <a:sym typeface="Myriad Pro"/>
                        </a:rPr>
                        <a:t>Self-Like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p:nvPr/>
        </p:nvSpPr>
        <p:spPr>
          <a:xfrm>
            <a:off x="5346700" y="1511300"/>
            <a:ext cx="3416300" cy="3822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383540" indent="-342900">
              <a:spcBef>
                <a:spcPts val="400"/>
              </a:spcBef>
              <a:buClr>
                <a:srgbClr val="7B1142"/>
              </a:buClr>
              <a:defRPr sz="3600" b="1"/>
            </a:pPr>
            <a:r>
              <a:t>FIRO</a:t>
            </a:r>
            <a:r>
              <a:rPr b="0" baseline="31999"/>
              <a:t>®</a:t>
            </a:r>
            <a:r>
              <a:t> </a:t>
            </a:r>
          </a:p>
          <a:p>
            <a:pPr marL="383540" indent="-342900">
              <a:spcBef>
                <a:spcPts val="400"/>
              </a:spcBef>
              <a:buClr>
                <a:srgbClr val="7B1142"/>
              </a:buClr>
              <a:defRPr sz="1400"/>
            </a:pPr>
            <a:r>
              <a:t> </a:t>
            </a:r>
          </a:p>
          <a:p>
            <a:pPr marL="383540" indent="-342900">
              <a:spcBef>
                <a:spcPts val="400"/>
              </a:spcBef>
              <a:buClr>
                <a:srgbClr val="7B1142"/>
              </a:buClr>
              <a:defRPr sz="3600"/>
            </a:pPr>
            <a:r>
              <a:t>Fundamental</a:t>
            </a:r>
          </a:p>
          <a:p>
            <a:pPr marL="383540" indent="-342900">
              <a:spcBef>
                <a:spcPts val="400"/>
              </a:spcBef>
              <a:buClr>
                <a:srgbClr val="7B1142"/>
              </a:buClr>
              <a:defRPr sz="3600"/>
            </a:pPr>
            <a:r>
              <a:t>Interpersonal</a:t>
            </a:r>
          </a:p>
          <a:p>
            <a:pPr marL="383540" indent="-342900">
              <a:spcBef>
                <a:spcPts val="400"/>
              </a:spcBef>
              <a:buClr>
                <a:srgbClr val="7B1142"/>
              </a:buClr>
              <a:defRPr sz="3600"/>
            </a:pPr>
            <a:r>
              <a:t>Relations</a:t>
            </a:r>
          </a:p>
          <a:p>
            <a:pPr marL="383540" indent="-342900">
              <a:spcBef>
                <a:spcPts val="400"/>
              </a:spcBef>
              <a:buClr>
                <a:srgbClr val="7B1142"/>
              </a:buClr>
              <a:defRPr sz="3600"/>
            </a:pPr>
            <a:r>
              <a:t>Orientation</a:t>
            </a:r>
          </a:p>
        </p:txBody>
      </p:sp>
      <p:grpSp>
        <p:nvGrpSpPr>
          <p:cNvPr id="460" name="Group 460"/>
          <p:cNvGrpSpPr/>
          <p:nvPr/>
        </p:nvGrpSpPr>
        <p:grpSpPr>
          <a:xfrm>
            <a:off x="495300" y="1333500"/>
            <a:ext cx="4457700" cy="4165601"/>
            <a:chOff x="0" y="0"/>
            <a:chExt cx="4457700" cy="4165600"/>
          </a:xfrm>
        </p:grpSpPr>
        <p:graphicFrame>
          <p:nvGraphicFramePr>
            <p:cNvPr id="456" name="Table 456"/>
            <p:cNvGraphicFramePr/>
            <p:nvPr/>
          </p:nvGraphicFramePr>
          <p:xfrm>
            <a:off x="0" y="0"/>
            <a:ext cx="4457700" cy="1041739"/>
          </p:xfrm>
          <a:graphic>
            <a:graphicData uri="http://schemas.openxmlformats.org/drawingml/2006/table">
              <a:tbl>
                <a:tblPr>
                  <a:tableStyleId>{8F44A2F1-9E1F-4B54-A3A2-5F16C0AD49E2}</a:tableStyleId>
                </a:tblPr>
                <a:tblGrid>
                  <a:gridCol w="1114425"/>
                  <a:gridCol w="1114425"/>
                  <a:gridCol w="1114425"/>
                  <a:gridCol w="1114425"/>
                </a:tblGrid>
                <a:tr h="1041739">
                  <a:tc>
                    <a:txBody>
                      <a:bodyPr/>
                      <a:lstStyle/>
                      <a:p>
                        <a:pPr marL="383540" indent="-342900">
                          <a:spcBef>
                            <a:spcPts val="300"/>
                          </a:spcBef>
                          <a:defRPr>
                            <a:uFillTx/>
                          </a:defRPr>
                        </a:pPr>
                        <a:r>
                          <a:rPr sz="1200">
                            <a:solidFill>
                              <a:srgbClr val="FFFFFF"/>
                            </a:solidFill>
                            <a:uFill>
                              <a:solidFill>
                                <a:srgbClr val="FFFFFF"/>
                              </a:solidFill>
                            </a:uFill>
                            <a:latin typeface="Myriad Pro Semibold"/>
                            <a:ea typeface="Myriad Pro Semibold"/>
                            <a:cs typeface="Myriad Pro Semibold"/>
                            <a:sym typeface="Myriad Pro Semibold"/>
                          </a:rP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A80025"/>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Inclusion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Control</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Openness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graphicFrame>
          <p:nvGraphicFramePr>
            <p:cNvPr id="457" name="Table 457"/>
            <p:cNvGraphicFramePr/>
            <p:nvPr/>
          </p:nvGraphicFramePr>
          <p:xfrm>
            <a:off x="0" y="1040382"/>
            <a:ext cx="4457700" cy="1041739"/>
          </p:xfrm>
          <a:graphic>
            <a:graphicData uri="http://schemas.openxmlformats.org/drawingml/2006/table">
              <a:tbl>
                <a:tblPr>
                  <a:tableStyleId>{8F44A2F1-9E1F-4B54-A3A2-5F16C0AD49E2}</a:tableStyleId>
                </a:tblPr>
                <a:tblGrid>
                  <a:gridCol w="1114425"/>
                  <a:gridCol w="1114425"/>
                  <a:gridCol w="1114425"/>
                  <a:gridCol w="1114425"/>
                </a:tblGrid>
                <a:tr h="1041739">
                  <a:tc>
                    <a:txBody>
                      <a:bodyPr/>
                      <a:lstStyle/>
                      <a:p>
                        <a:pPr marL="383540" indent="-342900">
                          <a:spcBef>
                            <a:spcPts val="300"/>
                          </a:spcBef>
                          <a:defRPr>
                            <a:uFillTx/>
                          </a:defRPr>
                        </a:pPr>
                        <a:r>
                          <a:rPr sz="1200">
                            <a:solidFill>
                              <a:srgbClr val="FFFFFF"/>
                            </a:solidFill>
                            <a:uFill>
                              <a:solidFill>
                                <a:srgbClr val="FFFFFF"/>
                              </a:solidFill>
                            </a:uFill>
                            <a:latin typeface="Myriad Pro Semibold"/>
                            <a:ea typeface="Myriad Pro Semibold"/>
                            <a:cs typeface="Myriad Pro Semibold"/>
                            <a:sym typeface="Myriad Pro Semibold"/>
                          </a:rP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00675B"/>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c>
                    <a:txBody>
                      <a:bodyPr/>
                      <a:lstStyle/>
                      <a:p>
                        <a:pPr marL="383540" indent="-342900" algn="ctr">
                          <a:spcBef>
                            <a:spcPts val="300"/>
                          </a:spcBef>
                          <a:defRPr>
                            <a:uFillTx/>
                          </a:defRPr>
                        </a:pPr>
                        <a:r>
                          <a:rPr sz="1200" spc="-12">
                            <a:uFill>
                              <a:solidFill>
                                <a:srgbClr val="000000"/>
                              </a:solidFill>
                            </a:uFill>
                            <a:latin typeface="Myriad Pro"/>
                            <a:ea typeface="Myriad Pro"/>
                            <a:cs typeface="Myriad Pro"/>
                            <a:sym typeface="Myriad Pro"/>
                          </a:rPr>
                          <a:t>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Likability</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BCDDDC"/>
                      </a:solidFill>
                    </a:tcPr>
                  </a:tc>
                </a:tr>
              </a:tbl>
            </a:graphicData>
          </a:graphic>
        </p:graphicFrame>
        <p:graphicFrame>
          <p:nvGraphicFramePr>
            <p:cNvPr id="458" name="Table 458"/>
            <p:cNvGraphicFramePr/>
            <p:nvPr/>
          </p:nvGraphicFramePr>
          <p:xfrm>
            <a:off x="0" y="2082121"/>
            <a:ext cx="4457700" cy="1041739"/>
          </p:xfrm>
          <a:graphic>
            <a:graphicData uri="http://schemas.openxmlformats.org/drawingml/2006/table">
              <a:tbl>
                <a:tblPr>
                  <a:tableStyleId>{8F44A2F1-9E1F-4B54-A3A2-5F16C0AD49E2}</a:tableStyleId>
                </a:tblPr>
                <a:tblGrid>
                  <a:gridCol w="1114425"/>
                  <a:gridCol w="1114425"/>
                  <a:gridCol w="1114425"/>
                  <a:gridCol w="1114425"/>
                </a:tblGrid>
                <a:tr h="1041739">
                  <a:tc>
                    <a:txBody>
                      <a:bodyPr/>
                      <a:lstStyle/>
                      <a:p>
                        <a:pPr marL="383540" indent="-342900">
                          <a:spcBef>
                            <a:spcPts val="300"/>
                          </a:spcBef>
                          <a:buClr>
                            <a:srgbClr val="000000"/>
                          </a:buClr>
                          <a:buFont typeface="Arial"/>
                          <a:defRPr sz="1200" spc="-36">
                            <a:solidFill>
                              <a:srgbClr val="FFFFFF"/>
                            </a:solidFill>
                            <a:uFill>
                              <a:solidFill>
                                <a:srgbClr val="FFFFFF"/>
                              </a:solidFill>
                            </a:uFill>
                            <a:latin typeface="Myriad Pro Semibold"/>
                            <a:ea typeface="Myriad Pro Semibold"/>
                            <a:cs typeface="Myriad Pro Semibold"/>
                            <a:sym typeface="Myriad Pro Semibold"/>
                          </a:defRPr>
                        </a:pPr>
                        <a:r>
                          <a:t>Self-Concept</a:t>
                        </a:r>
                      </a:p>
                      <a:p>
                        <a:pPr marL="383540" indent="-342900">
                          <a:spcBef>
                            <a:spcPts val="300"/>
                          </a:spcBef>
                          <a:buClr>
                            <a:srgbClr val="000000"/>
                          </a:buClr>
                          <a:buFont typeface="Arial"/>
                          <a:defRPr sz="1200">
                            <a:solidFill>
                              <a:srgbClr val="FFFFFF"/>
                            </a:solidFill>
                            <a:uFill>
                              <a:solidFill>
                                <a:srgbClr val="FFFFFF"/>
                              </a:solidFill>
                            </a:uFill>
                            <a:latin typeface="Myriad Pro Semibold"/>
                            <a:ea typeface="Myriad Pro Semibold"/>
                            <a:cs typeface="Myriad Pro Semibold"/>
                            <a:sym typeface="Myriad Pro Semibold"/>
                          </a:defRPr>
                        </a:pPr>
                        <a: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9205"/>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Aliveness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L="0" algn="ctr">
                          <a:spcBef>
                            <a:spcPts val="300"/>
                          </a:spcBef>
                          <a:defRPr>
                            <a:uFillTx/>
                          </a:defRPr>
                        </a:pPr>
                        <a:r>
                          <a:rPr sz="1200" spc="-72">
                            <a:uFill>
                              <a:solidFill>
                                <a:srgbClr val="000000"/>
                              </a:solidFill>
                            </a:uFill>
                            <a:latin typeface="Myriad Pro"/>
                            <a:ea typeface="Myriad Pro"/>
                            <a:cs typeface="Myriad Pro"/>
                            <a:sym typeface="Myriad Pro"/>
                          </a:rPr>
                          <a:t>Self-Determination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L="0" indent="1582" algn="ctr">
                          <a:spcBef>
                            <a:spcPts val="300"/>
                          </a:spcBef>
                          <a:defRPr>
                            <a:uFillTx/>
                          </a:defRPr>
                        </a:pPr>
                        <a:r>
                          <a:rPr sz="1200">
                            <a:uFill>
                              <a:solidFill>
                                <a:srgbClr val="000000"/>
                              </a:solidFill>
                            </a:uFill>
                            <a:latin typeface="Myriad Pro"/>
                            <a:ea typeface="Myriad Pro"/>
                            <a:cs typeface="Myriad Pro"/>
                            <a:sym typeface="Myriad Pro"/>
                          </a:rPr>
                          <a:t>Self-Awareness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r>
              </a:tbl>
            </a:graphicData>
          </a:graphic>
        </p:graphicFrame>
        <p:graphicFrame>
          <p:nvGraphicFramePr>
            <p:cNvPr id="459" name="Table 459"/>
            <p:cNvGraphicFramePr/>
            <p:nvPr/>
          </p:nvGraphicFramePr>
          <p:xfrm>
            <a:off x="0" y="3123861"/>
            <a:ext cx="4457700" cy="1041739"/>
          </p:xfrm>
          <a:graphic>
            <a:graphicData uri="http://schemas.openxmlformats.org/drawingml/2006/table">
              <a:tbl>
                <a:tblPr>
                  <a:tableStyleId>{8F44A2F1-9E1F-4B54-A3A2-5F16C0AD49E2}</a:tableStyleId>
                </a:tblPr>
                <a:tblGrid>
                  <a:gridCol w="1114425"/>
                  <a:gridCol w="1114425"/>
                  <a:gridCol w="1114425"/>
                  <a:gridCol w="1114425"/>
                </a:tblGrid>
                <a:tr h="1041739">
                  <a:tc>
                    <a:txBody>
                      <a:bodyPr/>
                      <a:lstStyle/>
                      <a:p>
                        <a:pPr marL="383540" indent="-342900">
                          <a:spcBef>
                            <a:spcPts val="300"/>
                          </a:spcBef>
                          <a:buClr>
                            <a:srgbClr val="000000"/>
                          </a:buClr>
                          <a:buFont typeface="Arial"/>
                          <a:defRPr sz="1200" spc="-36">
                            <a:solidFill>
                              <a:srgbClr val="FFFFFF"/>
                            </a:solidFill>
                            <a:uFill>
                              <a:solidFill>
                                <a:srgbClr val="FFFFFF"/>
                              </a:solidFill>
                            </a:uFill>
                            <a:latin typeface="Myriad Pro Semibold"/>
                            <a:ea typeface="Myriad Pro Semibold"/>
                            <a:cs typeface="Myriad Pro Semibold"/>
                            <a:sym typeface="Myriad Pro Semibold"/>
                          </a:defRPr>
                        </a:pPr>
                        <a:r>
                          <a:t>Self-Concept</a:t>
                        </a:r>
                      </a:p>
                      <a:p>
                        <a:pPr marL="383540" indent="-342900">
                          <a:spcBef>
                            <a:spcPts val="300"/>
                          </a:spcBef>
                          <a:buClr>
                            <a:srgbClr val="000000"/>
                          </a:buClr>
                          <a:buFont typeface="Arial"/>
                          <a:defRPr sz="1200">
                            <a:solidFill>
                              <a:srgbClr val="FFFFFF"/>
                            </a:solidFill>
                            <a:uFill>
                              <a:solidFill>
                                <a:srgbClr val="FFFFFF"/>
                              </a:solidFill>
                            </a:uFill>
                            <a:latin typeface="Myriad Pro Semibold"/>
                            <a:ea typeface="Myriad Pro Semibold"/>
                            <a:cs typeface="Myriad Pro Semibold"/>
                            <a:sym typeface="Myriad Pro Semibold"/>
                          </a:defRPr>
                        </a:pPr>
                        <a: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8708"/>
                      </a:solidFill>
                    </a:tcPr>
                  </a:tc>
                  <a:tc>
                    <a:txBody>
                      <a:bodyPr/>
                      <a:lstStyle/>
                      <a:p>
                        <a:pPr marL="1246" algn="ctr">
                          <a:spcBef>
                            <a:spcPts val="300"/>
                          </a:spcBef>
                          <a:defRPr>
                            <a:uFillTx/>
                          </a:defRPr>
                        </a:pPr>
                        <a:r>
                          <a:rPr sz="1200">
                            <a:uFill>
                              <a:solidFill>
                                <a:srgbClr val="000000"/>
                              </a:solidFill>
                            </a:uFill>
                            <a:latin typeface="Myriad Pro"/>
                            <a:ea typeface="Myriad Pro"/>
                            <a:cs typeface="Myriad Pro"/>
                            <a:sym typeface="Myriad Pro"/>
                          </a:rPr>
                          <a:t>Self-Significance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c>
                    <a:txBody>
                      <a:bodyPr/>
                      <a:lstStyle/>
                      <a:p>
                        <a:pPr marL="0" algn="ctr">
                          <a:spcBef>
                            <a:spcPts val="300"/>
                          </a:spcBef>
                          <a:defRPr>
                            <a:uFillTx/>
                          </a:defRPr>
                        </a:pPr>
                        <a:r>
                          <a:rPr sz="1200" spc="-12">
                            <a:uFill>
                              <a:solidFill>
                                <a:srgbClr val="000000"/>
                              </a:solidFill>
                            </a:uFill>
                            <a:latin typeface="Myriad Pro"/>
                            <a:ea typeface="Myriad Pro"/>
                            <a:cs typeface="Myriad Pro"/>
                            <a:sym typeface="Myriad Pro"/>
                          </a:rPr>
                          <a:t>Self-Competence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c>
                    <a:txBody>
                      <a:bodyPr/>
                      <a:lstStyle/>
                      <a:p>
                        <a:pPr marL="383540" indent="-342900" algn="ctr">
                          <a:spcBef>
                            <a:spcPts val="300"/>
                          </a:spcBef>
                          <a:defRPr>
                            <a:uFillTx/>
                          </a:defRPr>
                        </a:pPr>
                        <a:r>
                          <a:rPr sz="1200">
                            <a:uFill>
                              <a:solidFill>
                                <a:srgbClr val="000000"/>
                              </a:solidFill>
                            </a:uFill>
                            <a:latin typeface="Myriad Pro"/>
                            <a:ea typeface="Myriad Pro"/>
                            <a:cs typeface="Myriad Pro"/>
                            <a:sym typeface="Myriad Pro"/>
                          </a:rPr>
                          <a:t>Self-Like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EF0DA"/>
                      </a:solidFill>
                    </a:tcPr>
                  </a:tc>
                </a:tr>
              </a:tbl>
            </a:graphicData>
          </a:graphic>
        </p:graphicFrame>
      </p:gr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T103US_10_05_PRESS_FRONTCOVER.tiff"/>
          <p:cNvPicPr>
            <a:picLocks noChangeAspect="1"/>
          </p:cNvPicPr>
          <p:nvPr/>
        </p:nvPicPr>
        <p:blipFill>
          <a:blip r:embed="rId2">
            <a:extLst/>
          </a:blip>
          <a:stretch>
            <a:fillRect/>
          </a:stretch>
        </p:blipFill>
        <p:spPr>
          <a:xfrm>
            <a:off x="7514880" y="3477895"/>
            <a:ext cx="864311" cy="1117601"/>
          </a:xfrm>
          <a:prstGeom prst="rect">
            <a:avLst/>
          </a:prstGeom>
          <a:effectLst>
            <a:outerShdw blurRad="127000" dist="76200" dir="2700000" rotWithShape="0">
              <a:srgbClr val="000000">
                <a:alpha val="75000"/>
              </a:srgbClr>
            </a:outerShdw>
          </a:effectLst>
        </p:spPr>
      </p:pic>
      <p:pic>
        <p:nvPicPr>
          <p:cNvPr id="463" name="T102US_2010_05_PRESS_FRONTCOVER.jpg"/>
          <p:cNvPicPr>
            <a:picLocks noChangeAspect="1"/>
          </p:cNvPicPr>
          <p:nvPr/>
        </p:nvPicPr>
        <p:blipFill>
          <a:blip r:embed="rId3">
            <a:extLst/>
          </a:blip>
          <a:stretch>
            <a:fillRect/>
          </a:stretch>
        </p:blipFill>
        <p:spPr>
          <a:xfrm>
            <a:off x="7095780" y="3604895"/>
            <a:ext cx="854489" cy="1104901"/>
          </a:xfrm>
          <a:prstGeom prst="rect">
            <a:avLst/>
          </a:prstGeom>
          <a:effectLst>
            <a:outerShdw blurRad="127000" dist="76200" dir="2700000" rotWithShape="0">
              <a:srgbClr val="000000">
                <a:alpha val="75000"/>
              </a:srgbClr>
            </a:outerShdw>
          </a:effectLst>
        </p:spPr>
      </p:pic>
      <p:pic>
        <p:nvPicPr>
          <p:cNvPr id="464" name="T101US_2010_05_PRESS_FRONTCOVER.tiff"/>
          <p:cNvPicPr>
            <a:picLocks noChangeAspect="1"/>
          </p:cNvPicPr>
          <p:nvPr/>
        </p:nvPicPr>
        <p:blipFill>
          <a:blip r:embed="rId4">
            <a:extLst/>
          </a:blip>
          <a:stretch>
            <a:fillRect/>
          </a:stretch>
        </p:blipFill>
        <p:spPr>
          <a:xfrm>
            <a:off x="6586537" y="3717587"/>
            <a:ext cx="864310" cy="1117601"/>
          </a:xfrm>
          <a:prstGeom prst="rect">
            <a:avLst/>
          </a:prstGeom>
          <a:effectLst>
            <a:outerShdw blurRad="127000" dist="76200" dir="2700000" rotWithShape="0">
              <a:srgbClr val="000000">
                <a:alpha val="75000"/>
              </a:srgbClr>
            </a:outerShdw>
          </a:effectLst>
        </p:spPr>
      </p:pic>
      <p:pic>
        <p:nvPicPr>
          <p:cNvPr id="465" name="T509US_2011_10_FrontCover_PRESS_Page_1.png"/>
          <p:cNvPicPr>
            <a:picLocks noChangeAspect="1"/>
          </p:cNvPicPr>
          <p:nvPr/>
        </p:nvPicPr>
        <p:blipFill>
          <a:blip r:embed="rId5">
            <a:extLst/>
          </a:blip>
          <a:stretch>
            <a:fillRect/>
          </a:stretch>
        </p:blipFill>
        <p:spPr>
          <a:xfrm>
            <a:off x="4229100" y="2108199"/>
            <a:ext cx="1828800" cy="2349501"/>
          </a:xfrm>
          <a:prstGeom prst="rect">
            <a:avLst/>
          </a:prstGeom>
          <a:effectLst>
            <a:outerShdw blurRad="127000" dist="76200" dir="2700000" rotWithShape="0">
              <a:srgbClr val="000000">
                <a:alpha val="75000"/>
              </a:srgbClr>
            </a:outerShdw>
          </a:effectLst>
        </p:spPr>
      </p:pic>
      <p:pic>
        <p:nvPicPr>
          <p:cNvPr id="466" name="T504US_2011_10_FrontCover-1_Page_1.png"/>
          <p:cNvPicPr>
            <a:picLocks noChangeAspect="1"/>
          </p:cNvPicPr>
          <p:nvPr/>
        </p:nvPicPr>
        <p:blipFill>
          <a:blip r:embed="rId6">
            <a:extLst/>
          </a:blip>
          <a:stretch>
            <a:fillRect/>
          </a:stretch>
        </p:blipFill>
        <p:spPr>
          <a:xfrm>
            <a:off x="3009900" y="2273300"/>
            <a:ext cx="1817014" cy="2349500"/>
          </a:xfrm>
          <a:prstGeom prst="rect">
            <a:avLst/>
          </a:prstGeom>
          <a:effectLst>
            <a:outerShdw blurRad="127000" dist="76200" dir="2700000" rotWithShape="0">
              <a:srgbClr val="000000">
                <a:alpha val="75000"/>
              </a:srgbClr>
            </a:outerShdw>
          </a:effectLst>
        </p:spPr>
      </p:pic>
      <p:sp>
        <p:nvSpPr>
          <p:cNvPr id="467" name="Shape 467"/>
          <p:cNvSpPr/>
          <p:nvPr/>
        </p:nvSpPr>
        <p:spPr>
          <a:xfrm rot="13676106">
            <a:off x="5750929" y="4520356"/>
            <a:ext cx="1041401" cy="635001"/>
          </a:xfrm>
          <a:prstGeom prst="rightArrow">
            <a:avLst>
              <a:gd name="adj1" fmla="val 29525"/>
              <a:gd name="adj2" fmla="val 72471"/>
            </a:avLst>
          </a:prstGeom>
          <a:gradFill>
            <a:gsLst>
              <a:gs pos="0">
                <a:srgbClr val="FFEAC2"/>
              </a:gs>
              <a:gs pos="100000">
                <a:srgbClr val="FFC96C"/>
              </a:gs>
            </a:gsLst>
            <a:lin ang="2700000"/>
          </a:gradFill>
        </p:spPr>
        <p:txBody>
          <a:bodyPr lIns="50800" tIns="50800" rIns="50800" bIns="50800" anchor="ctr"/>
          <a:lstStyle/>
          <a:p>
            <a:endParaRPr/>
          </a:p>
        </p:txBody>
      </p:sp>
      <p:grpSp>
        <p:nvGrpSpPr>
          <p:cNvPr id="473" name="Group 473"/>
          <p:cNvGrpSpPr/>
          <p:nvPr/>
        </p:nvGrpSpPr>
        <p:grpSpPr>
          <a:xfrm>
            <a:off x="698500" y="1828800"/>
            <a:ext cx="2330234" cy="1656080"/>
            <a:chOff x="0" y="0"/>
            <a:chExt cx="2330233" cy="1656079"/>
          </a:xfrm>
        </p:grpSpPr>
        <p:grpSp>
          <p:nvGrpSpPr>
            <p:cNvPr id="470" name="Group 470"/>
            <p:cNvGrpSpPr/>
            <p:nvPr/>
          </p:nvGrpSpPr>
          <p:grpSpPr>
            <a:xfrm>
              <a:off x="279400" y="0"/>
              <a:ext cx="787400" cy="1041400"/>
              <a:chOff x="0" y="0"/>
              <a:chExt cx="787400" cy="1041400"/>
            </a:xfrm>
          </p:grpSpPr>
          <p:pic>
            <p:nvPicPr>
              <p:cNvPr id="468" name="droppedImage.png"/>
              <p:cNvPicPr>
                <a:picLocks noChangeAspect="1"/>
              </p:cNvPicPr>
              <p:nvPr/>
            </p:nvPicPr>
            <p:blipFill>
              <a:blip r:embed="rId7">
                <a:extLst/>
              </a:blip>
              <a:srcRect r="12000" b="32542"/>
              <a:stretch>
                <a:fillRect/>
              </a:stretch>
            </p:blipFill>
            <p:spPr>
              <a:xfrm>
                <a:off x="355600" y="390429"/>
                <a:ext cx="431800" cy="650971"/>
              </a:xfrm>
              <a:prstGeom prst="rect">
                <a:avLst/>
              </a:prstGeom>
              <a:ln w="9525" cap="flat">
                <a:noFill/>
                <a:round/>
              </a:ln>
              <a:effectLst/>
            </p:spPr>
          </p:pic>
          <p:sp>
            <p:nvSpPr>
              <p:cNvPr id="469" name="Shape 469"/>
              <p:cNvSpPr/>
              <p:nvPr/>
            </p:nvSpPr>
            <p:spPr>
              <a:xfrm>
                <a:off x="0" y="0"/>
                <a:ext cx="546100" cy="355600"/>
              </a:xfrm>
              <a:prstGeom prst="wedgeEllipseCallout">
                <a:avLst>
                  <a:gd name="adj1" fmla="val 45004"/>
                  <a:gd name="adj2" fmla="val 69355"/>
                </a:avLst>
              </a:prstGeom>
              <a:gradFill flip="none" rotWithShape="1">
                <a:gsLst>
                  <a:gs pos="0">
                    <a:srgbClr val="78A9A9"/>
                  </a:gs>
                  <a:gs pos="100000">
                    <a:srgbClr val="000000"/>
                  </a:gs>
                </a:gsLst>
                <a:lin ang="479999" scaled="0"/>
              </a:gradFill>
              <a:ln w="9525" cap="flat">
                <a:noFill/>
                <a:round/>
              </a:ln>
              <a:effectLst/>
            </p:spPr>
            <p:txBody>
              <a:bodyPr wrap="square" lIns="50800" tIns="50800" rIns="50800" bIns="50800" numCol="1" anchor="ctr">
                <a:noAutofit/>
              </a:bodyPr>
              <a:lstStyle/>
              <a:p>
                <a:endParaRPr/>
              </a:p>
            </p:txBody>
          </p:sp>
        </p:grpSp>
        <p:sp>
          <p:nvSpPr>
            <p:cNvPr id="471" name="Shape 471"/>
            <p:cNvSpPr/>
            <p:nvPr/>
          </p:nvSpPr>
          <p:spPr>
            <a:xfrm rot="21231557">
              <a:off x="1371830" y="962246"/>
              <a:ext cx="927101" cy="635001"/>
            </a:xfrm>
            <a:prstGeom prst="rightArrow">
              <a:avLst>
                <a:gd name="adj1" fmla="val 27202"/>
                <a:gd name="adj2" fmla="val 70446"/>
              </a:avLst>
            </a:prstGeom>
            <a:gradFill flip="none" rotWithShape="1">
              <a:gsLst>
                <a:gs pos="0">
                  <a:srgbClr val="FFEAC2"/>
                </a:gs>
                <a:gs pos="100000">
                  <a:srgbClr val="FFC96C"/>
                </a:gs>
              </a:gsLst>
              <a:lin ang="2700000" scaled="0"/>
            </a:gradFill>
            <a:ln w="9525" cap="flat">
              <a:noFill/>
              <a:round/>
            </a:ln>
            <a:effectLst/>
          </p:spPr>
          <p:txBody>
            <a:bodyPr wrap="square" lIns="50800" tIns="50800" rIns="50800" bIns="50800" numCol="1" anchor="ctr">
              <a:noAutofit/>
            </a:bodyPr>
            <a:lstStyle/>
            <a:p>
              <a:endParaRPr/>
            </a:p>
          </p:txBody>
        </p:sp>
        <p:sp>
          <p:nvSpPr>
            <p:cNvPr id="472" name="Shape 472"/>
            <p:cNvSpPr/>
            <p:nvPr/>
          </p:nvSpPr>
          <p:spPr>
            <a:xfrm>
              <a:off x="0" y="1016000"/>
              <a:ext cx="1460500" cy="640080"/>
            </a:xfrm>
            <a:prstGeom prst="rect">
              <a:avLst/>
            </a:prstGeom>
            <a:solidFill>
              <a:srgbClr val="FFCC72"/>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a:solidFill>
                    <a:srgbClr val="0D2B78"/>
                  </a:solidFill>
                  <a:uFill>
                    <a:solidFill>
                      <a:srgbClr val="0D2B78"/>
                    </a:solidFill>
                  </a:uFill>
                  <a:latin typeface="Myriad Pro Semibold"/>
                  <a:ea typeface="Myriad Pro Semibold"/>
                  <a:cs typeface="Myriad Pro Semibold"/>
                  <a:sym typeface="Myriad Pro Semibold"/>
                </a:defRPr>
              </a:lvl1pPr>
            </a:lstStyle>
            <a:p>
              <a:r>
                <a:t>Imagery/Visualization</a:t>
              </a:r>
            </a:p>
          </p:txBody>
        </p:sp>
      </p:grpSp>
      <p:grpSp>
        <p:nvGrpSpPr>
          <p:cNvPr id="477" name="Group 477"/>
          <p:cNvGrpSpPr/>
          <p:nvPr/>
        </p:nvGrpSpPr>
        <p:grpSpPr>
          <a:xfrm>
            <a:off x="653303" y="4152900"/>
            <a:ext cx="2519793" cy="1643380"/>
            <a:chOff x="0" y="0"/>
            <a:chExt cx="2519792" cy="1643379"/>
          </a:xfrm>
        </p:grpSpPr>
        <p:pic>
          <p:nvPicPr>
            <p:cNvPr id="474" name="droppedImage.pdf"/>
            <p:cNvPicPr>
              <a:picLocks noChangeAspect="1"/>
            </p:cNvPicPr>
            <p:nvPr/>
          </p:nvPicPr>
          <p:blipFill>
            <a:blip r:embed="rId8">
              <a:extLst/>
            </a:blip>
            <a:stretch>
              <a:fillRect/>
            </a:stretch>
          </p:blipFill>
          <p:spPr>
            <a:xfrm>
              <a:off x="0" y="0"/>
              <a:ext cx="1439583" cy="1041400"/>
            </a:xfrm>
            <a:prstGeom prst="rect">
              <a:avLst/>
            </a:prstGeom>
            <a:ln w="9525" cap="flat">
              <a:noFill/>
              <a:round/>
            </a:ln>
            <a:effectLst/>
          </p:spPr>
        </p:pic>
        <p:sp>
          <p:nvSpPr>
            <p:cNvPr id="475" name="Shape 475"/>
            <p:cNvSpPr/>
            <p:nvPr/>
          </p:nvSpPr>
          <p:spPr>
            <a:xfrm rot="19551932">
              <a:off x="925694" y="501751"/>
              <a:ext cx="1549401" cy="635001"/>
            </a:xfrm>
            <a:prstGeom prst="rightArrow">
              <a:avLst>
                <a:gd name="adj1" fmla="val 29525"/>
                <a:gd name="adj2" fmla="val 72471"/>
              </a:avLst>
            </a:prstGeom>
            <a:gradFill flip="none" rotWithShape="1">
              <a:gsLst>
                <a:gs pos="0">
                  <a:srgbClr val="FFEAC2"/>
                </a:gs>
                <a:gs pos="100000">
                  <a:srgbClr val="FFC96C"/>
                </a:gs>
              </a:gsLst>
              <a:lin ang="2700000" scaled="0"/>
            </a:gradFill>
            <a:ln w="9525" cap="flat">
              <a:noFill/>
              <a:round/>
            </a:ln>
            <a:effectLst/>
          </p:spPr>
          <p:txBody>
            <a:bodyPr wrap="square" lIns="50800" tIns="50800" rIns="50800" bIns="50800" numCol="1" anchor="ctr">
              <a:noAutofit/>
            </a:bodyPr>
            <a:lstStyle/>
            <a:p>
              <a:endParaRPr/>
            </a:p>
          </p:txBody>
        </p:sp>
        <p:sp>
          <p:nvSpPr>
            <p:cNvPr id="476" name="Shape 476"/>
            <p:cNvSpPr/>
            <p:nvPr/>
          </p:nvSpPr>
          <p:spPr>
            <a:xfrm>
              <a:off x="45196" y="1003300"/>
              <a:ext cx="1339775" cy="640080"/>
            </a:xfrm>
            <a:prstGeom prst="rect">
              <a:avLst/>
            </a:prstGeom>
            <a:solidFill>
              <a:srgbClr val="FFCC72"/>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a:solidFill>
                    <a:srgbClr val="0D2B78"/>
                  </a:solidFill>
                  <a:uFill>
                    <a:solidFill>
                      <a:srgbClr val="0D2B78"/>
                    </a:solidFill>
                  </a:uFill>
                  <a:latin typeface="Myriad Pro Semibold"/>
                  <a:ea typeface="Myriad Pro Semibold"/>
                  <a:cs typeface="Myriad Pro Semibold"/>
                  <a:sym typeface="Myriad Pro Semibold"/>
                </a:defRPr>
              </a:pPr>
              <a:r>
                <a:t>Structured</a:t>
              </a:r>
            </a:p>
            <a:p>
              <a:pPr>
                <a:defRPr>
                  <a:solidFill>
                    <a:srgbClr val="0D2B78"/>
                  </a:solidFill>
                  <a:uFill>
                    <a:solidFill>
                      <a:srgbClr val="0D2B78"/>
                    </a:solidFill>
                  </a:uFill>
                  <a:latin typeface="Myriad Pro Semibold"/>
                  <a:ea typeface="Myriad Pro Semibold"/>
                  <a:cs typeface="Myriad Pro Semibold"/>
                  <a:sym typeface="Myriad Pro Semibold"/>
                </a:defRPr>
              </a:pPr>
              <a:r>
                <a:t>Experiences</a:t>
              </a:r>
            </a:p>
          </p:txBody>
        </p:sp>
      </p:grpSp>
      <p:sp>
        <p:nvSpPr>
          <p:cNvPr id="478" name="Shape 478"/>
          <p:cNvSpPr/>
          <p:nvPr/>
        </p:nvSpPr>
        <p:spPr>
          <a:xfrm>
            <a:off x="6540500" y="4978400"/>
            <a:ext cx="1955800" cy="347980"/>
          </a:xfrm>
          <a:prstGeom prst="rect">
            <a:avLst/>
          </a:prstGeom>
          <a:solidFill>
            <a:srgbClr val="FFCC7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a:solidFill>
                  <a:srgbClr val="0D2B78"/>
                </a:solidFill>
                <a:uFill>
                  <a:solidFill>
                    <a:srgbClr val="0D2B78"/>
                  </a:solidFill>
                </a:uFill>
                <a:latin typeface="Myriad Pro Semibold"/>
                <a:ea typeface="Myriad Pro Semibold"/>
                <a:cs typeface="Myriad Pro Semibold"/>
                <a:sym typeface="Myriad Pro Semibold"/>
              </a:defRPr>
            </a:lvl1pPr>
          </a:lstStyle>
          <a:p>
            <a:r>
              <a:t>Assessment Tools</a:t>
            </a:r>
          </a:p>
        </p:txBody>
      </p:sp>
      <p:grpSp>
        <p:nvGrpSpPr>
          <p:cNvPr id="482" name="Group 482"/>
          <p:cNvGrpSpPr/>
          <p:nvPr/>
        </p:nvGrpSpPr>
        <p:grpSpPr>
          <a:xfrm>
            <a:off x="3009900" y="4584779"/>
            <a:ext cx="2580153" cy="1427401"/>
            <a:chOff x="0" y="0"/>
            <a:chExt cx="2580152" cy="1427400"/>
          </a:xfrm>
        </p:grpSpPr>
        <p:sp>
          <p:nvSpPr>
            <p:cNvPr id="479" name="Shape 479"/>
            <p:cNvSpPr/>
            <p:nvPr/>
          </p:nvSpPr>
          <p:spPr>
            <a:xfrm rot="16746443">
              <a:off x="519900" y="315860"/>
              <a:ext cx="1181101" cy="635001"/>
            </a:xfrm>
            <a:prstGeom prst="rightArrow">
              <a:avLst>
                <a:gd name="adj1" fmla="val 29525"/>
                <a:gd name="adj2" fmla="val 72471"/>
              </a:avLst>
            </a:prstGeom>
            <a:gradFill flip="none" rotWithShape="1">
              <a:gsLst>
                <a:gs pos="0">
                  <a:srgbClr val="FFEAC2"/>
                </a:gs>
                <a:gs pos="100000">
                  <a:srgbClr val="FFC96C"/>
                </a:gs>
              </a:gsLst>
              <a:lin ang="2700000" scaled="0"/>
            </a:gradFill>
            <a:ln w="9525" cap="flat">
              <a:noFill/>
              <a:round/>
            </a:ln>
            <a:effectLst/>
          </p:spPr>
          <p:txBody>
            <a:bodyPr wrap="square" lIns="50800" tIns="50800" rIns="50800" bIns="50800" numCol="1" anchor="ctr">
              <a:noAutofit/>
            </a:bodyPr>
            <a:lstStyle/>
            <a:p>
              <a:endParaRPr/>
            </a:p>
          </p:txBody>
        </p:sp>
        <p:sp>
          <p:nvSpPr>
            <p:cNvPr id="480" name="Shape 480"/>
            <p:cNvSpPr/>
            <p:nvPr/>
          </p:nvSpPr>
          <p:spPr>
            <a:xfrm>
              <a:off x="0" y="1079420"/>
              <a:ext cx="1666672" cy="347981"/>
            </a:xfrm>
            <a:prstGeom prst="rect">
              <a:avLst/>
            </a:prstGeom>
            <a:solidFill>
              <a:srgbClr val="FFCC72"/>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a:solidFill>
                    <a:srgbClr val="0D2B78"/>
                  </a:solidFill>
                  <a:uFill>
                    <a:solidFill>
                      <a:srgbClr val="0D2B78"/>
                    </a:solidFill>
                  </a:uFill>
                  <a:latin typeface="Myriad Pro Semibold"/>
                  <a:ea typeface="Myriad Pro Semibold"/>
                  <a:cs typeface="Myriad Pro Semibold"/>
                  <a:sym typeface="Myriad Pro Semibold"/>
                </a:defRPr>
              </a:lvl1pPr>
            </a:lstStyle>
            <a:p>
              <a:r>
                <a:t>Self-Perception</a:t>
              </a:r>
            </a:p>
          </p:txBody>
        </p:sp>
        <p:pic>
          <p:nvPicPr>
            <p:cNvPr id="481" name="man_mirror.pdf"/>
            <p:cNvPicPr>
              <a:picLocks noChangeAspect="1"/>
            </p:cNvPicPr>
            <p:nvPr/>
          </p:nvPicPr>
          <p:blipFill>
            <a:blip r:embed="rId9">
              <a:extLst/>
            </a:blip>
            <a:stretch>
              <a:fillRect/>
            </a:stretch>
          </p:blipFill>
          <p:spPr>
            <a:xfrm>
              <a:off x="1701800" y="368220"/>
              <a:ext cx="878353" cy="1041401"/>
            </a:xfrm>
            <a:prstGeom prst="rect">
              <a:avLst/>
            </a:prstGeom>
            <a:ln w="9525" cap="flat">
              <a:noFill/>
              <a:round/>
            </a:ln>
            <a:effectLst>
              <a:reflection stA="24809" endPos="40000" dir="5400000" sy="-100000" algn="bl" rotWithShape="0"/>
            </a:effectLst>
          </p:spPr>
        </p:pic>
      </p:grpSp>
      <p:grpSp>
        <p:nvGrpSpPr>
          <p:cNvPr id="486" name="Group 486"/>
          <p:cNvGrpSpPr/>
          <p:nvPr/>
        </p:nvGrpSpPr>
        <p:grpSpPr>
          <a:xfrm>
            <a:off x="6001425" y="1168400"/>
            <a:ext cx="2124162" cy="1636296"/>
            <a:chOff x="0" y="0"/>
            <a:chExt cx="2124161" cy="1636295"/>
          </a:xfrm>
        </p:grpSpPr>
        <p:sp>
          <p:nvSpPr>
            <p:cNvPr id="483" name="Shape 483"/>
            <p:cNvSpPr/>
            <p:nvPr/>
          </p:nvSpPr>
          <p:spPr>
            <a:xfrm rot="11383934">
              <a:off x="45720" y="912476"/>
              <a:ext cx="1104901" cy="635001"/>
            </a:xfrm>
            <a:prstGeom prst="rightArrow">
              <a:avLst>
                <a:gd name="adj1" fmla="val 29525"/>
                <a:gd name="adj2" fmla="val 72471"/>
              </a:avLst>
            </a:prstGeom>
            <a:gradFill flip="none" rotWithShape="1">
              <a:gsLst>
                <a:gs pos="0">
                  <a:srgbClr val="FFEAC2"/>
                </a:gs>
                <a:gs pos="100000">
                  <a:srgbClr val="FFC96C"/>
                </a:gs>
              </a:gsLst>
              <a:lin ang="2700000" scaled="0"/>
            </a:gradFill>
            <a:ln w="9525" cap="flat">
              <a:noFill/>
              <a:round/>
            </a:ln>
            <a:effectLst/>
          </p:spPr>
          <p:txBody>
            <a:bodyPr wrap="square" lIns="50800" tIns="50800" rIns="50800" bIns="50800" numCol="1" anchor="ctr">
              <a:noAutofit/>
            </a:bodyPr>
            <a:lstStyle/>
            <a:p>
              <a:endParaRPr/>
            </a:p>
          </p:txBody>
        </p:sp>
        <p:pic>
          <p:nvPicPr>
            <p:cNvPr id="484" name="droppedImage.png"/>
            <p:cNvPicPr>
              <a:picLocks noChangeAspect="1"/>
            </p:cNvPicPr>
            <p:nvPr/>
          </p:nvPicPr>
          <p:blipFill>
            <a:blip r:embed="rId10">
              <a:extLst/>
            </a:blip>
            <a:srcRect l="46954" t="2631"/>
            <a:stretch>
              <a:fillRect/>
            </a:stretch>
          </p:blipFill>
          <p:spPr>
            <a:xfrm>
              <a:off x="1055312" y="0"/>
              <a:ext cx="917839" cy="1299911"/>
            </a:xfrm>
            <a:prstGeom prst="rect">
              <a:avLst/>
            </a:prstGeom>
            <a:ln w="9525" cap="flat">
              <a:noFill/>
              <a:round/>
            </a:ln>
            <a:effectLst/>
          </p:spPr>
        </p:pic>
        <p:sp>
          <p:nvSpPr>
            <p:cNvPr id="485" name="Shape 485"/>
            <p:cNvSpPr/>
            <p:nvPr/>
          </p:nvSpPr>
          <p:spPr>
            <a:xfrm>
              <a:off x="1021674" y="1130300"/>
              <a:ext cx="1102488" cy="347980"/>
            </a:xfrm>
            <a:prstGeom prst="rect">
              <a:avLst/>
            </a:prstGeom>
            <a:solidFill>
              <a:srgbClr val="FFCC72"/>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a:solidFill>
                    <a:srgbClr val="0D2B78"/>
                  </a:solidFill>
                  <a:uFill>
                    <a:solidFill>
                      <a:srgbClr val="0D2B78"/>
                    </a:solidFill>
                  </a:uFill>
                  <a:latin typeface="Myriad Pro Semibold"/>
                  <a:ea typeface="Myriad Pro Semibold"/>
                  <a:cs typeface="Myriad Pro Semibold"/>
                  <a:sym typeface="Myriad Pro Semibold"/>
                </a:defRPr>
              </a:lvl1pPr>
            </a:lstStyle>
            <a:p>
              <a:r>
                <a:t>Feedback</a:t>
              </a:r>
            </a:p>
          </p:txBody>
        </p:sp>
      </p:grpSp>
      <p:pic>
        <p:nvPicPr>
          <p:cNvPr id="487" name="image.png"/>
          <p:cNvPicPr>
            <a:picLocks/>
          </p:cNvPicPr>
          <p:nvPr/>
        </p:nvPicPr>
        <p:blipFill>
          <a:blip r:embed="rId11">
            <a:extLst/>
          </a:blip>
          <a:stretch>
            <a:fillRect/>
          </a:stretch>
        </p:blipFill>
        <p:spPr>
          <a:xfrm>
            <a:off x="3454400" y="431800"/>
            <a:ext cx="2222500" cy="1219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p:nvPr/>
        </p:nvSpPr>
        <p:spPr>
          <a:xfrm>
            <a:off x="3733800" y="1765300"/>
            <a:ext cx="4953000" cy="449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0" algn="ctr">
              <a:spcBef>
                <a:spcPts val="400"/>
              </a:spcBef>
              <a:buClr>
                <a:srgbClr val="FF7D41"/>
              </a:buClr>
              <a:tabLst>
                <a:tab pos="2781300" algn="l"/>
                <a:tab pos="5524500" algn="l"/>
              </a:tabLst>
              <a:defRPr sz="3600"/>
            </a:pPr>
            <a:r>
              <a:rPr dirty="0"/>
              <a:t>Maximize potential</a:t>
            </a:r>
          </a:p>
          <a:p>
            <a:pPr marL="0" algn="ctr">
              <a:spcBef>
                <a:spcPts val="400"/>
              </a:spcBef>
              <a:buClr>
                <a:srgbClr val="FF7D41"/>
              </a:buClr>
              <a:tabLst>
                <a:tab pos="2781300" algn="l"/>
                <a:tab pos="5524500" algn="l"/>
              </a:tabLst>
              <a:defRPr sz="3600"/>
            </a:pPr>
            <a:endParaRPr dirty="0"/>
          </a:p>
          <a:p>
            <a:pPr marL="0" algn="ctr">
              <a:spcBef>
                <a:spcPts val="400"/>
              </a:spcBef>
              <a:buClr>
                <a:srgbClr val="FF7D41"/>
              </a:buClr>
              <a:tabLst>
                <a:tab pos="2781300" algn="l"/>
                <a:tab pos="5524500" algn="l"/>
              </a:tabLst>
              <a:defRPr sz="3600"/>
            </a:pPr>
            <a:r>
              <a:rPr dirty="0"/>
              <a:t>Individuals</a:t>
            </a:r>
          </a:p>
          <a:p>
            <a:pPr marL="0" algn="ctr">
              <a:spcBef>
                <a:spcPts val="400"/>
              </a:spcBef>
              <a:buClr>
                <a:srgbClr val="FF7D41"/>
              </a:buClr>
              <a:tabLst>
                <a:tab pos="2781300" algn="l"/>
                <a:tab pos="5524500" algn="l"/>
              </a:tabLst>
              <a:defRPr sz="3600"/>
            </a:pPr>
            <a:r>
              <a:rPr dirty="0"/>
              <a:t>Teams</a:t>
            </a:r>
          </a:p>
          <a:p>
            <a:pPr marL="0" algn="ctr">
              <a:spcBef>
                <a:spcPts val="400"/>
              </a:spcBef>
              <a:buClr>
                <a:srgbClr val="FF7D41"/>
              </a:buClr>
              <a:tabLst>
                <a:tab pos="2781300" algn="l"/>
                <a:tab pos="5524500" algn="l"/>
              </a:tabLst>
              <a:defRPr sz="3600"/>
            </a:pPr>
            <a:r>
              <a:rPr dirty="0"/>
              <a:t>Organizations</a:t>
            </a:r>
          </a:p>
        </p:txBody>
      </p:sp>
      <p:pic>
        <p:nvPicPr>
          <p:cNvPr id="490" name="image.png"/>
          <p:cNvPicPr>
            <a:picLocks/>
          </p:cNvPicPr>
          <p:nvPr/>
        </p:nvPicPr>
        <p:blipFill>
          <a:blip r:embed="rId3">
            <a:extLst/>
          </a:blip>
          <a:stretch>
            <a:fillRect/>
          </a:stretch>
        </p:blipFill>
        <p:spPr>
          <a:xfrm>
            <a:off x="3454400" y="431800"/>
            <a:ext cx="2222500" cy="1219200"/>
          </a:xfrm>
          <a:prstGeom prst="rect">
            <a:avLst/>
          </a:prstGeom>
          <a:ln w="12700">
            <a:miter lim="400000"/>
          </a:ln>
        </p:spPr>
      </p:pic>
      <p:pic>
        <p:nvPicPr>
          <p:cNvPr id="491" name="TheHumanElementfrontcover.jpg"/>
          <p:cNvPicPr>
            <a:picLocks noChangeAspect="1"/>
          </p:cNvPicPr>
          <p:nvPr/>
        </p:nvPicPr>
        <p:blipFill>
          <a:blip r:embed="rId4">
            <a:extLst/>
          </a:blip>
          <a:stretch>
            <a:fillRect/>
          </a:stretch>
        </p:blipFill>
        <p:spPr>
          <a:xfrm>
            <a:off x="825500" y="2146300"/>
            <a:ext cx="2464305" cy="3721100"/>
          </a:xfrm>
          <a:prstGeom prst="rect">
            <a:avLst/>
          </a:prstGeom>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9">
                                            <p:txEl>
                                              <p:pRg st="2" end="2"/>
                                            </p:txEl>
                                          </p:spTgt>
                                        </p:tgtEl>
                                        <p:attrNameLst>
                                          <p:attrName>style.visibility</p:attrName>
                                        </p:attrNameLst>
                                      </p:cBhvr>
                                      <p:to>
                                        <p:strVal val="visible"/>
                                      </p:to>
                                    </p:set>
                                    <p:animEffect transition="in" filter="fade">
                                      <p:cBhvr>
                                        <p:cTn id="7" dur="500"/>
                                        <p:tgtEl>
                                          <p:spTgt spid="489">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9">
                                            <p:txEl>
                                              <p:pRg st="3" end="3"/>
                                            </p:txEl>
                                          </p:spTgt>
                                        </p:tgtEl>
                                        <p:attrNameLst>
                                          <p:attrName>style.visibility</p:attrName>
                                        </p:attrNameLst>
                                      </p:cBhvr>
                                      <p:to>
                                        <p:strVal val="visible"/>
                                      </p:to>
                                    </p:set>
                                    <p:animEffect transition="in" filter="fade">
                                      <p:cBhvr>
                                        <p:cTn id="11" dur="500"/>
                                        <p:tgtEl>
                                          <p:spTgt spid="489">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9">
                                            <p:txEl>
                                              <p:pRg st="4" end="4"/>
                                            </p:txEl>
                                          </p:spTgt>
                                        </p:tgtEl>
                                        <p:attrNameLst>
                                          <p:attrName>style.visibility</p:attrName>
                                        </p:attrNameLst>
                                      </p:cBhvr>
                                      <p:to>
                                        <p:strVal val="visible"/>
                                      </p:to>
                                    </p:set>
                                    <p:animEffect transition="in" filter="fade">
                                      <p:cBhvr>
                                        <p:cTn id="15" dur="500"/>
                                        <p:tgtEl>
                                          <p:spTgt spid="4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icture 494"/>
          <p:cNvPicPr>
            <a:picLocks/>
          </p:cNvPicPr>
          <p:nvPr/>
        </p:nvPicPr>
        <p:blipFill>
          <a:blip r:embed="rId2">
            <a:extLst/>
          </a:blip>
          <a:stretch>
            <a:fillRect/>
          </a:stretch>
        </p:blipFill>
        <p:spPr>
          <a:xfrm>
            <a:off x="1924049" y="762000"/>
            <a:ext cx="5295901" cy="5334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95"/>
                                        </p:tgtEl>
                                        <p:attrNameLst>
                                          <p:attrName>style.visibility</p:attrName>
                                        </p:attrNameLst>
                                      </p:cBhvr>
                                      <p:to>
                                        <p:strVal val="visible"/>
                                      </p:to>
                                    </p:set>
                                    <p:anim calcmode="lin" valueType="num">
                                      <p:cBhvr>
                                        <p:cTn id="7" dur="1000" fill="hold"/>
                                        <p:tgtEl>
                                          <p:spTgt spid="495"/>
                                        </p:tgtEl>
                                        <p:attrNameLst>
                                          <p:attrName>ppt_w</p:attrName>
                                        </p:attrNameLst>
                                      </p:cBhvr>
                                      <p:tavLst>
                                        <p:tav tm="0">
                                          <p:val>
                                            <p:fltVal val="0"/>
                                          </p:val>
                                        </p:tav>
                                        <p:tav tm="100000">
                                          <p:val>
                                            <p:strVal val="#ppt_w"/>
                                          </p:val>
                                        </p:tav>
                                      </p:tavLst>
                                    </p:anim>
                                    <p:anim calcmode="lin" valueType="num">
                                      <p:cBhvr>
                                        <p:cTn id="8" dur="1000" fill="hold"/>
                                        <p:tgtEl>
                                          <p:spTgt spid="4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truth_awareness_choice.pdf"/>
          <p:cNvPicPr>
            <a:picLocks noChangeAspect="1"/>
          </p:cNvPicPr>
          <p:nvPr/>
        </p:nvPicPr>
        <p:blipFill>
          <a:blip r:embed="rId2">
            <a:extLst/>
          </a:blip>
          <a:srcRect r="8908"/>
          <a:stretch>
            <a:fillRect/>
          </a:stretch>
        </p:blipFill>
        <p:spPr>
          <a:xfrm rot="21567415">
            <a:off x="1984814" y="853293"/>
            <a:ext cx="5164587" cy="5168900"/>
          </a:xfrm>
          <a:prstGeom prst="rect">
            <a:avLst/>
          </a:prstGeom>
        </p:spPr>
      </p:pic>
      <p:sp>
        <p:nvSpPr>
          <p:cNvPr id="499" name="Shape 499"/>
          <p:cNvSpPr/>
          <p:nvPr/>
        </p:nvSpPr>
        <p:spPr>
          <a:xfrm>
            <a:off x="4413845" y="916136"/>
            <a:ext cx="3506598" cy="4353819"/>
          </a:xfrm>
          <a:custGeom>
            <a:avLst/>
            <a:gdLst/>
            <a:ahLst/>
            <a:cxnLst>
              <a:cxn ang="0">
                <a:pos x="wd2" y="hd2"/>
              </a:cxn>
              <a:cxn ang="5400000">
                <a:pos x="wd2" y="hd2"/>
              </a:cxn>
              <a:cxn ang="10800000">
                <a:pos x="wd2" y="hd2"/>
              </a:cxn>
              <a:cxn ang="16200000">
                <a:pos x="wd2" y="hd2"/>
              </a:cxn>
            </a:cxnLst>
            <a:rect l="0" t="0" r="r" b="b"/>
            <a:pathLst>
              <a:path w="21600" h="21600" extrusionOk="0">
                <a:moveTo>
                  <a:pt x="4209" y="0"/>
                </a:moveTo>
                <a:lnTo>
                  <a:pt x="3835" y="376"/>
                </a:lnTo>
                <a:lnTo>
                  <a:pt x="3368" y="825"/>
                </a:lnTo>
                <a:lnTo>
                  <a:pt x="2936" y="1283"/>
                </a:lnTo>
                <a:lnTo>
                  <a:pt x="2377" y="1889"/>
                </a:lnTo>
                <a:lnTo>
                  <a:pt x="1745" y="2742"/>
                </a:lnTo>
                <a:lnTo>
                  <a:pt x="1206" y="3665"/>
                </a:lnTo>
                <a:lnTo>
                  <a:pt x="764" y="4564"/>
                </a:lnTo>
                <a:lnTo>
                  <a:pt x="347" y="5653"/>
                </a:lnTo>
                <a:lnTo>
                  <a:pt x="79" y="6952"/>
                </a:lnTo>
                <a:lnTo>
                  <a:pt x="0" y="8055"/>
                </a:lnTo>
                <a:lnTo>
                  <a:pt x="58" y="8879"/>
                </a:lnTo>
                <a:lnTo>
                  <a:pt x="175" y="9850"/>
                </a:lnTo>
                <a:lnTo>
                  <a:pt x="426" y="10716"/>
                </a:lnTo>
                <a:lnTo>
                  <a:pt x="645" y="11368"/>
                </a:lnTo>
                <a:lnTo>
                  <a:pt x="878" y="11942"/>
                </a:lnTo>
                <a:lnTo>
                  <a:pt x="1121" y="12533"/>
                </a:lnTo>
                <a:lnTo>
                  <a:pt x="1012" y="12779"/>
                </a:lnTo>
                <a:lnTo>
                  <a:pt x="7775" y="21600"/>
                </a:lnTo>
                <a:lnTo>
                  <a:pt x="21600" y="20491"/>
                </a:lnTo>
                <a:lnTo>
                  <a:pt x="20730" y="7"/>
                </a:lnTo>
                <a:lnTo>
                  <a:pt x="4209" y="0"/>
                </a:lnTo>
                <a:close/>
              </a:path>
            </a:pathLst>
          </a:custGeom>
          <a:solidFill>
            <a:srgbClr val="FFFFFF"/>
          </a:solidFill>
        </p:spPr>
        <p:txBody>
          <a:bodyPr lIns="50800" tIns="50800" rIns="50800" bIns="50800" anchor="ctr"/>
          <a:lstStyle/>
          <a:p>
            <a:pPr marL="0" marR="0" algn="ctr" defTabSz="584200">
              <a:defRPr sz="4200">
                <a:uFillTx/>
                <a:latin typeface="Gill Sans"/>
                <a:ea typeface="Gill Sans"/>
                <a:cs typeface="Gill Sans"/>
                <a:sym typeface="Gill Sans"/>
              </a:defRPr>
            </a:pPr>
            <a:endParaRPr/>
          </a:p>
        </p:txBody>
      </p:sp>
      <p:sp>
        <p:nvSpPr>
          <p:cNvPr id="500" name="Shape 500"/>
          <p:cNvSpPr/>
          <p:nvPr/>
        </p:nvSpPr>
        <p:spPr>
          <a:xfrm>
            <a:off x="2247900" y="3475566"/>
            <a:ext cx="4262041" cy="2645834"/>
          </a:xfrm>
          <a:custGeom>
            <a:avLst/>
            <a:gdLst/>
            <a:ahLst/>
            <a:cxnLst>
              <a:cxn ang="0">
                <a:pos x="wd2" y="hd2"/>
              </a:cxn>
              <a:cxn ang="5400000">
                <a:pos x="wd2" y="hd2"/>
              </a:cxn>
              <a:cxn ang="10800000">
                <a:pos x="wd2" y="hd2"/>
              </a:cxn>
              <a:cxn ang="16200000">
                <a:pos x="wd2" y="hd2"/>
              </a:cxn>
            </a:cxnLst>
            <a:rect l="0" t="0" r="r" b="b"/>
            <a:pathLst>
              <a:path w="21600" h="21600" extrusionOk="0">
                <a:moveTo>
                  <a:pt x="0" y="8951"/>
                </a:moveTo>
                <a:lnTo>
                  <a:pt x="515" y="8882"/>
                </a:lnTo>
                <a:lnTo>
                  <a:pt x="1352" y="8744"/>
                </a:lnTo>
                <a:lnTo>
                  <a:pt x="2317" y="8536"/>
                </a:lnTo>
                <a:lnTo>
                  <a:pt x="3411" y="8191"/>
                </a:lnTo>
                <a:lnTo>
                  <a:pt x="4334" y="7880"/>
                </a:lnTo>
                <a:lnTo>
                  <a:pt x="5173" y="7537"/>
                </a:lnTo>
                <a:lnTo>
                  <a:pt x="6072" y="7085"/>
                </a:lnTo>
                <a:lnTo>
                  <a:pt x="6973" y="6497"/>
                </a:lnTo>
                <a:lnTo>
                  <a:pt x="7831" y="5875"/>
                </a:lnTo>
                <a:lnTo>
                  <a:pt x="8646" y="5115"/>
                </a:lnTo>
                <a:lnTo>
                  <a:pt x="9473" y="4268"/>
                </a:lnTo>
                <a:lnTo>
                  <a:pt x="10191" y="3249"/>
                </a:lnTo>
                <a:lnTo>
                  <a:pt x="10835" y="2212"/>
                </a:lnTo>
                <a:lnTo>
                  <a:pt x="11328" y="1244"/>
                </a:lnTo>
                <a:lnTo>
                  <a:pt x="11821" y="0"/>
                </a:lnTo>
                <a:lnTo>
                  <a:pt x="12615" y="138"/>
                </a:lnTo>
                <a:lnTo>
                  <a:pt x="13302" y="380"/>
                </a:lnTo>
                <a:lnTo>
                  <a:pt x="13838" y="691"/>
                </a:lnTo>
                <a:lnTo>
                  <a:pt x="14502" y="1131"/>
                </a:lnTo>
                <a:lnTo>
                  <a:pt x="15104" y="1659"/>
                </a:lnTo>
                <a:lnTo>
                  <a:pt x="15833" y="2385"/>
                </a:lnTo>
                <a:lnTo>
                  <a:pt x="16541" y="3214"/>
                </a:lnTo>
                <a:lnTo>
                  <a:pt x="17292" y="4216"/>
                </a:lnTo>
                <a:lnTo>
                  <a:pt x="17893" y="5149"/>
                </a:lnTo>
                <a:cubicBezTo>
                  <a:pt x="17893" y="5149"/>
                  <a:pt x="18389" y="6032"/>
                  <a:pt x="18429" y="6083"/>
                </a:cubicBezTo>
                <a:cubicBezTo>
                  <a:pt x="18470" y="6133"/>
                  <a:pt x="19009" y="7223"/>
                  <a:pt x="19009" y="7223"/>
                </a:cubicBezTo>
                <a:lnTo>
                  <a:pt x="19652" y="8433"/>
                </a:lnTo>
                <a:lnTo>
                  <a:pt x="20232" y="9780"/>
                </a:lnTo>
                <a:lnTo>
                  <a:pt x="20725" y="11025"/>
                </a:lnTo>
                <a:lnTo>
                  <a:pt x="21154" y="12165"/>
                </a:lnTo>
                <a:lnTo>
                  <a:pt x="21600" y="13460"/>
                </a:lnTo>
                <a:lnTo>
                  <a:pt x="21476" y="21600"/>
                </a:lnTo>
                <a:lnTo>
                  <a:pt x="172" y="21531"/>
                </a:lnTo>
                <a:lnTo>
                  <a:pt x="0" y="8951"/>
                </a:lnTo>
                <a:close/>
              </a:path>
            </a:pathLst>
          </a:custGeom>
          <a:solidFill>
            <a:srgbClr val="FFFFFF"/>
          </a:solidFill>
        </p:spPr>
        <p:txBody>
          <a:bodyPr lIns="50800" tIns="50800" rIns="50800" bIns="50800" anchor="ctr"/>
          <a:lstStyle/>
          <a:p>
            <a:pPr marL="0" marR="0" algn="ctr" defTabSz="584200">
              <a:defRPr sz="4200">
                <a:uFillTx/>
                <a:latin typeface="Gill Sans"/>
                <a:ea typeface="Gill Sans"/>
                <a:cs typeface="Gill Sans"/>
                <a:sym typeface="Gill Sans"/>
              </a:defRPr>
            </a:pPr>
            <a:endParaRPr/>
          </a:p>
        </p:txBody>
      </p:sp>
      <p:sp>
        <p:nvSpPr>
          <p:cNvPr id="501" name="Shape 501"/>
          <p:cNvSpPr/>
          <p:nvPr/>
        </p:nvSpPr>
        <p:spPr>
          <a:xfrm>
            <a:off x="2006600" y="857250"/>
            <a:ext cx="5105400" cy="5143500"/>
          </a:xfrm>
          <a:prstGeom prst="ellipse">
            <a:avLst/>
          </a:prstGeom>
          <a:ln w="63500">
            <a:solidFill>
              <a:srgbClr val="C4B599"/>
            </a:solidFill>
          </a:ln>
        </p:spPr>
        <p:txBody>
          <a:bodyPr lIns="50800" tIns="50800" rIns="50800" bIns="50800" anchor="ctr"/>
          <a:lstStyle/>
          <a:p>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750" fill="hold"/>
                                        <p:tgtEl>
                                          <p:spTgt spid="499"/>
                                        </p:tgtEl>
                                      </p:cBhvr>
                                    </p:animEffect>
                                    <p:set>
                                      <p:cBhvr>
                                        <p:cTn id="7" fill="hold">
                                          <p:stCondLst>
                                            <p:cond delay="749"/>
                                          </p:stCondLst>
                                        </p:cTn>
                                        <p:tgtEl>
                                          <p:spTgt spid="49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750" fill="hold"/>
                                        <p:tgtEl>
                                          <p:spTgt spid="500"/>
                                        </p:tgtEl>
                                      </p:cBhvr>
                                    </p:animEffect>
                                    <p:set>
                                      <p:cBhvr>
                                        <p:cTn id="12" fill="hold">
                                          <p:stCondLst>
                                            <p:cond delay="749"/>
                                          </p:stCondLst>
                                        </p:cTn>
                                        <p:tgtEl>
                                          <p:spTgt spid="500"/>
                                        </p:tgtEl>
                                        <p:attrNameLst>
                                          <p:attrName>style.visibility</p:attrName>
                                        </p:attrNameLst>
                                      </p:cBhvr>
                                      <p:to>
                                        <p:strVal val="hidden"/>
                                      </p:to>
                                    </p:set>
                                  </p:childTnLst>
                                </p:cTn>
                              </p:par>
                            </p:childTnLst>
                          </p:cTn>
                        </p:par>
                        <p:par>
                          <p:cTn id="13" fill="hold">
                            <p:stCondLst>
                              <p:cond delay="750"/>
                            </p:stCondLst>
                            <p:childTnLst>
                              <p:par>
                                <p:cTn id="14" presetID="9" presetClass="exit" fill="hold" grpId="3" nodeType="afterEffect">
                                  <p:stCondLst>
                                    <p:cond delay="0"/>
                                  </p:stCondLst>
                                  <p:iterate>
                                    <p:tmAbs val="0"/>
                                  </p:iterate>
                                  <p:childTnLst>
                                    <p:animEffect transition="out" filter="dissolve">
                                      <p:cBhvr>
                                        <p:cTn id="15" dur="750" fill="hold"/>
                                        <p:tgtEl>
                                          <p:spTgt spid="501"/>
                                        </p:tgtEl>
                                      </p:cBhvr>
                                    </p:animEffect>
                                    <p:set>
                                      <p:cBhvr>
                                        <p:cTn id="16" fill="hold">
                                          <p:stCondLst>
                                            <p:cond delay="749"/>
                                          </p:stCondLst>
                                        </p:cTn>
                                        <p:tgtEl>
                                          <p:spTgt spid="5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P spid="500" grpId="2" animBg="1" advAuto="0"/>
      <p:bldP spid="501"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sp>
        <p:nvSpPr>
          <p:cNvPr id="141" name="Shape 141"/>
          <p:cNvSpPr/>
          <p:nvPr/>
        </p:nvSpPr>
        <p:spPr>
          <a:xfrm>
            <a:off x="275664"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200"/>
            </a:pPr>
            <a:r>
              <a:rPr sz="1600"/>
              <a:t>Accountability</a:t>
            </a:r>
            <a:r>
              <a:t> </a:t>
            </a:r>
          </a:p>
        </p:txBody>
      </p:sp>
      <p:sp>
        <p:nvSpPr>
          <p:cNvPr id="142" name="Shape 142"/>
          <p:cNvSpPr/>
          <p:nvPr/>
        </p:nvSpPr>
        <p:spPr>
          <a:xfrm>
            <a:off x="2637159" y="427572"/>
            <a:ext cx="386968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57200" defTabSz="457200">
              <a:defRPr sz="2400" b="1">
                <a:uFillTx/>
              </a:defRPr>
            </a:lvl1pPr>
          </a:lstStyle>
          <a:p>
            <a:r>
              <a:t>An ideal organization</a:t>
            </a:r>
          </a:p>
        </p:txBody>
      </p:sp>
      <p:sp>
        <p:nvSpPr>
          <p:cNvPr id="143" name="Shape 143"/>
          <p:cNvSpPr/>
          <p:nvPr/>
        </p:nvSpPr>
        <p:spPr>
          <a:xfrm>
            <a:off x="6829971"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Job Fit</a:t>
            </a:r>
          </a:p>
        </p:txBody>
      </p:sp>
      <p:sp>
        <p:nvSpPr>
          <p:cNvPr id="144" name="Shape 144"/>
          <p:cNvSpPr/>
          <p:nvPr/>
        </p:nvSpPr>
        <p:spPr>
          <a:xfrm>
            <a:off x="4640464"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Self-regard</a:t>
            </a:r>
          </a:p>
        </p:txBody>
      </p:sp>
      <p:sp>
        <p:nvSpPr>
          <p:cNvPr id="145" name="Shape 145"/>
          <p:cNvSpPr/>
          <p:nvPr/>
        </p:nvSpPr>
        <p:spPr>
          <a:xfrm>
            <a:off x="2458064"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Openness</a:t>
            </a:r>
          </a:p>
        </p:txBody>
      </p:sp>
      <p:sp>
        <p:nvSpPr>
          <p:cNvPr id="146" name="Shape 146"/>
          <p:cNvSpPr/>
          <p:nvPr/>
        </p:nvSpPr>
        <p:spPr>
          <a:xfrm>
            <a:off x="261451"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Decision Making</a:t>
            </a:r>
          </a:p>
        </p:txBody>
      </p:sp>
      <p:sp>
        <p:nvSpPr>
          <p:cNvPr id="147" name="Shape 147"/>
          <p:cNvSpPr/>
          <p:nvPr/>
        </p:nvSpPr>
        <p:spPr>
          <a:xfrm>
            <a:off x="6829971"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Productivity</a:t>
            </a:r>
          </a:p>
        </p:txBody>
      </p:sp>
      <p:sp>
        <p:nvSpPr>
          <p:cNvPr id="148" name="Shape 148"/>
          <p:cNvSpPr/>
          <p:nvPr/>
        </p:nvSpPr>
        <p:spPr>
          <a:xfrm>
            <a:off x="4640464"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Leadership</a:t>
            </a:r>
          </a:p>
        </p:txBody>
      </p:sp>
      <p:sp>
        <p:nvSpPr>
          <p:cNvPr id="149" name="Shape 149"/>
          <p:cNvSpPr/>
          <p:nvPr/>
        </p:nvSpPr>
        <p:spPr>
          <a:xfrm>
            <a:off x="2450958"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Personal Development</a:t>
            </a:r>
          </a:p>
        </p:txBody>
      </p:sp>
      <p:sp>
        <p:nvSpPr>
          <p:cNvPr id="150" name="Shape 150"/>
          <p:cNvSpPr/>
          <p:nvPr/>
        </p:nvSpPr>
        <p:spPr>
          <a:xfrm>
            <a:off x="261451" y="4729444"/>
            <a:ext cx="8621098"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lgn="ctr">
              <a:defRPr sz="1600"/>
            </a:lvl1pPr>
          </a:lstStyle>
          <a:p>
            <a:r>
              <a:t>Results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141"/>
                                        </p:tgtEl>
                                        <p:attrNameLst>
                                          <p:attrName>style.visibility</p:attrName>
                                        </p:attrNameLst>
                                      </p:cBhvr>
                                      <p:to>
                                        <p:strVal val="visible"/>
                                      </p:to>
                                    </p:set>
                                    <p:anim calcmode="lin" valueType="num">
                                      <p:cBhvr>
                                        <p:cTn id="7" dur="1500" fill="hold"/>
                                        <p:tgtEl>
                                          <p:spTgt spid="141"/>
                                        </p:tgtEl>
                                        <p:attrNameLst>
                                          <p:attrName>ppt_w</p:attrName>
                                        </p:attrNameLst>
                                      </p:cBhvr>
                                      <p:tavLst>
                                        <p:tav tm="0" fmla="#ppt_w*sin(2.5*pi*$)">
                                          <p:val>
                                            <p:fltVal val="0"/>
                                          </p:val>
                                        </p:tav>
                                        <p:tav tm="100000">
                                          <p:val>
                                            <p:fltVal val="1"/>
                                          </p:val>
                                        </p:tav>
                                      </p:tavLst>
                                    </p:anim>
                                    <p:anim calcmode="lin" valueType="num">
                                      <p:cBhvr>
                                        <p:cTn id="8" dur="1500" fill="hold"/>
                                        <p:tgtEl>
                                          <p:spTgt spid="14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5" fill="hold" grpId="2" nodeType="clickEffect">
                                  <p:stCondLst>
                                    <p:cond delay="0"/>
                                  </p:stCondLst>
                                  <p:iterate>
                                    <p:tmAbs val="0"/>
                                  </p:iterate>
                                  <p:childTnLst>
                                    <p:set>
                                      <p:cBhvr>
                                        <p:cTn id="12" fill="hold"/>
                                        <p:tgtEl>
                                          <p:spTgt spid="145"/>
                                        </p:tgtEl>
                                        <p:attrNameLst>
                                          <p:attrName>style.visibility</p:attrName>
                                        </p:attrNameLst>
                                      </p:cBhvr>
                                      <p:to>
                                        <p:strVal val="visible"/>
                                      </p:to>
                                    </p:set>
                                    <p:anim calcmode="lin" valueType="num">
                                      <p:cBhvr>
                                        <p:cTn id="13" dur="1500" fill="hold"/>
                                        <p:tgtEl>
                                          <p:spTgt spid="145"/>
                                        </p:tgtEl>
                                        <p:attrNameLst>
                                          <p:attrName>ppt_w</p:attrName>
                                        </p:attrNameLst>
                                      </p:cBhvr>
                                      <p:tavLst>
                                        <p:tav tm="0">
                                          <p:val>
                                            <p:strVal val="#ppt_w"/>
                                          </p:val>
                                        </p:tav>
                                        <p:tav tm="100000">
                                          <p:val>
                                            <p:strVal val="#ppt_w"/>
                                          </p:val>
                                        </p:tav>
                                      </p:tavLst>
                                    </p:anim>
                                    <p:anim calcmode="lin" valueType="num">
                                      <p:cBhvr>
                                        <p:cTn id="14" dur="1500" fill="hold"/>
                                        <p:tgtEl>
                                          <p:spTgt spid="145"/>
                                        </p:tgtEl>
                                        <p:attrNameLst>
                                          <p:attrName>ppt_h</p:attrName>
                                        </p:attrNameLst>
                                      </p:cBhvr>
                                      <p:tavLst>
                                        <p:tav tm="0" fmla="#ppt_h*sin(2.5*pi*$)">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3" nodeType="clickEffect">
                                  <p:stCondLst>
                                    <p:cond delay="0"/>
                                  </p:stCondLst>
                                  <p:iterate>
                                    <p:tmAbs val="0"/>
                                  </p:iterate>
                                  <p:childTnLst>
                                    <p:set>
                                      <p:cBhvr>
                                        <p:cTn id="18" fill="hold"/>
                                        <p:tgtEl>
                                          <p:spTgt spid="144"/>
                                        </p:tgtEl>
                                        <p:attrNameLst>
                                          <p:attrName>style.visibility</p:attrName>
                                        </p:attrNameLst>
                                      </p:cBhvr>
                                      <p:to>
                                        <p:strVal val="visible"/>
                                      </p:to>
                                    </p:set>
                                    <p:anim calcmode="lin" valueType="num">
                                      <p:cBhvr>
                                        <p:cTn id="19" dur="1500" fill="hold"/>
                                        <p:tgtEl>
                                          <p:spTgt spid="144"/>
                                        </p:tgtEl>
                                        <p:attrNameLst>
                                          <p:attrName>ppt_w</p:attrName>
                                        </p:attrNameLst>
                                      </p:cBhvr>
                                      <p:tavLst>
                                        <p:tav tm="0" fmla="#ppt_w*sin(2.5*pi*$)">
                                          <p:val>
                                            <p:fltVal val="0"/>
                                          </p:val>
                                        </p:tav>
                                        <p:tav tm="100000">
                                          <p:val>
                                            <p:fltVal val="1"/>
                                          </p:val>
                                        </p:tav>
                                      </p:tavLst>
                                    </p:anim>
                                    <p:anim calcmode="lin" valueType="num">
                                      <p:cBhvr>
                                        <p:cTn id="20" dur="1500" fill="hold"/>
                                        <p:tgtEl>
                                          <p:spTgt spid="14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5" fill="hold" grpId="4" nodeType="clickEffect">
                                  <p:stCondLst>
                                    <p:cond delay="0"/>
                                  </p:stCondLst>
                                  <p:iterate>
                                    <p:tmAbs val="0"/>
                                  </p:iterate>
                                  <p:childTnLst>
                                    <p:set>
                                      <p:cBhvr>
                                        <p:cTn id="24" fill="hold"/>
                                        <p:tgtEl>
                                          <p:spTgt spid="143"/>
                                        </p:tgtEl>
                                        <p:attrNameLst>
                                          <p:attrName>style.visibility</p:attrName>
                                        </p:attrNameLst>
                                      </p:cBhvr>
                                      <p:to>
                                        <p:strVal val="visible"/>
                                      </p:to>
                                    </p:set>
                                    <p:anim calcmode="lin" valueType="num">
                                      <p:cBhvr>
                                        <p:cTn id="25" dur="1500" fill="hold"/>
                                        <p:tgtEl>
                                          <p:spTgt spid="143"/>
                                        </p:tgtEl>
                                        <p:attrNameLst>
                                          <p:attrName>ppt_w</p:attrName>
                                        </p:attrNameLst>
                                      </p:cBhvr>
                                      <p:tavLst>
                                        <p:tav tm="0">
                                          <p:val>
                                            <p:strVal val="#ppt_w"/>
                                          </p:val>
                                        </p:tav>
                                        <p:tav tm="100000">
                                          <p:val>
                                            <p:strVal val="#ppt_w"/>
                                          </p:val>
                                        </p:tav>
                                      </p:tavLst>
                                    </p:anim>
                                    <p:anim calcmode="lin" valueType="num">
                                      <p:cBhvr>
                                        <p:cTn id="26" dur="1500" fill="hold"/>
                                        <p:tgtEl>
                                          <p:spTgt spid="143"/>
                                        </p:tgtEl>
                                        <p:attrNameLst>
                                          <p:attrName>ppt_h</p:attrName>
                                        </p:attrNameLst>
                                      </p:cBhvr>
                                      <p:tavLst>
                                        <p:tav tm="0" fmla="#ppt_h*sin(2.5*pi*$)">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5" nodeType="clickEffect">
                                  <p:stCondLst>
                                    <p:cond delay="0"/>
                                  </p:stCondLst>
                                  <p:iterate>
                                    <p:tmAbs val="0"/>
                                  </p:iterate>
                                  <p:childTnLst>
                                    <p:set>
                                      <p:cBhvr>
                                        <p:cTn id="30" fill="hold"/>
                                        <p:tgtEl>
                                          <p:spTgt spid="146"/>
                                        </p:tgtEl>
                                        <p:attrNameLst>
                                          <p:attrName>style.visibility</p:attrName>
                                        </p:attrNameLst>
                                      </p:cBhvr>
                                      <p:to>
                                        <p:strVal val="visible"/>
                                      </p:to>
                                    </p:set>
                                    <p:anim calcmode="lin" valueType="num">
                                      <p:cBhvr>
                                        <p:cTn id="31" dur="1500" fill="hold"/>
                                        <p:tgtEl>
                                          <p:spTgt spid="146"/>
                                        </p:tgtEl>
                                        <p:attrNameLst>
                                          <p:attrName>ppt_w</p:attrName>
                                        </p:attrNameLst>
                                      </p:cBhvr>
                                      <p:tavLst>
                                        <p:tav tm="0" fmla="#ppt_w*sin(2.5*pi*$)">
                                          <p:val>
                                            <p:fltVal val="0"/>
                                          </p:val>
                                        </p:tav>
                                        <p:tav tm="100000">
                                          <p:val>
                                            <p:fltVal val="1"/>
                                          </p:val>
                                        </p:tav>
                                      </p:tavLst>
                                    </p:anim>
                                    <p:anim calcmode="lin" valueType="num">
                                      <p:cBhvr>
                                        <p:cTn id="32" dur="1500" fill="hold"/>
                                        <p:tgtEl>
                                          <p:spTgt spid="14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5" fill="hold" grpId="6" nodeType="clickEffect">
                                  <p:stCondLst>
                                    <p:cond delay="0"/>
                                  </p:stCondLst>
                                  <p:iterate>
                                    <p:tmAbs val="0"/>
                                  </p:iterate>
                                  <p:childTnLst>
                                    <p:set>
                                      <p:cBhvr>
                                        <p:cTn id="36" fill="hold"/>
                                        <p:tgtEl>
                                          <p:spTgt spid="149"/>
                                        </p:tgtEl>
                                        <p:attrNameLst>
                                          <p:attrName>style.visibility</p:attrName>
                                        </p:attrNameLst>
                                      </p:cBhvr>
                                      <p:to>
                                        <p:strVal val="visible"/>
                                      </p:to>
                                    </p:set>
                                    <p:anim calcmode="lin" valueType="num">
                                      <p:cBhvr>
                                        <p:cTn id="37" dur="1500" fill="hold"/>
                                        <p:tgtEl>
                                          <p:spTgt spid="149"/>
                                        </p:tgtEl>
                                        <p:attrNameLst>
                                          <p:attrName>ppt_w</p:attrName>
                                        </p:attrNameLst>
                                      </p:cBhvr>
                                      <p:tavLst>
                                        <p:tav tm="0">
                                          <p:val>
                                            <p:strVal val="#ppt_w"/>
                                          </p:val>
                                        </p:tav>
                                        <p:tav tm="100000">
                                          <p:val>
                                            <p:strVal val="#ppt_w"/>
                                          </p:val>
                                        </p:tav>
                                      </p:tavLst>
                                    </p:anim>
                                    <p:anim calcmode="lin" valueType="num">
                                      <p:cBhvr>
                                        <p:cTn id="38" dur="1500" fill="hold"/>
                                        <p:tgtEl>
                                          <p:spTgt spid="149"/>
                                        </p:tgtEl>
                                        <p:attrNameLst>
                                          <p:attrName>ppt_h</p:attrName>
                                        </p:attrNameLst>
                                      </p:cBhvr>
                                      <p:tavLst>
                                        <p:tav tm="0" fmla="#ppt_h*sin(2.5*pi*$)">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grpId="7" nodeType="clickEffect">
                                  <p:stCondLst>
                                    <p:cond delay="0"/>
                                  </p:stCondLst>
                                  <p:iterate>
                                    <p:tmAbs val="0"/>
                                  </p:iterate>
                                  <p:childTnLst>
                                    <p:set>
                                      <p:cBhvr>
                                        <p:cTn id="42" fill="hold"/>
                                        <p:tgtEl>
                                          <p:spTgt spid="148"/>
                                        </p:tgtEl>
                                        <p:attrNameLst>
                                          <p:attrName>style.visibility</p:attrName>
                                        </p:attrNameLst>
                                      </p:cBhvr>
                                      <p:to>
                                        <p:strVal val="visible"/>
                                      </p:to>
                                    </p:set>
                                    <p:anim calcmode="lin" valueType="num">
                                      <p:cBhvr>
                                        <p:cTn id="43" dur="1500" fill="hold"/>
                                        <p:tgtEl>
                                          <p:spTgt spid="148"/>
                                        </p:tgtEl>
                                        <p:attrNameLst>
                                          <p:attrName>ppt_w</p:attrName>
                                        </p:attrNameLst>
                                      </p:cBhvr>
                                      <p:tavLst>
                                        <p:tav tm="0" fmla="#ppt_w*sin(2.5*pi*$)">
                                          <p:val>
                                            <p:fltVal val="0"/>
                                          </p:val>
                                        </p:tav>
                                        <p:tav tm="100000">
                                          <p:val>
                                            <p:fltVal val="1"/>
                                          </p:val>
                                        </p:tav>
                                      </p:tavLst>
                                    </p:anim>
                                    <p:anim calcmode="lin" valueType="num">
                                      <p:cBhvr>
                                        <p:cTn id="44" dur="1500" fill="hold"/>
                                        <p:tgtEl>
                                          <p:spTgt spid="148"/>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ntr" presetSubtype="5" fill="hold" grpId="8" nodeType="clickEffect">
                                  <p:stCondLst>
                                    <p:cond delay="0"/>
                                  </p:stCondLst>
                                  <p:iterate>
                                    <p:tmAbs val="0"/>
                                  </p:iterate>
                                  <p:childTnLst>
                                    <p:set>
                                      <p:cBhvr>
                                        <p:cTn id="48" fill="hold"/>
                                        <p:tgtEl>
                                          <p:spTgt spid="147"/>
                                        </p:tgtEl>
                                        <p:attrNameLst>
                                          <p:attrName>style.visibility</p:attrName>
                                        </p:attrNameLst>
                                      </p:cBhvr>
                                      <p:to>
                                        <p:strVal val="visible"/>
                                      </p:to>
                                    </p:set>
                                    <p:anim calcmode="lin" valueType="num">
                                      <p:cBhvr>
                                        <p:cTn id="49" dur="1500" fill="hold"/>
                                        <p:tgtEl>
                                          <p:spTgt spid="147"/>
                                        </p:tgtEl>
                                        <p:attrNameLst>
                                          <p:attrName>ppt_w</p:attrName>
                                        </p:attrNameLst>
                                      </p:cBhvr>
                                      <p:tavLst>
                                        <p:tav tm="0">
                                          <p:val>
                                            <p:strVal val="#ppt_w"/>
                                          </p:val>
                                        </p:tav>
                                        <p:tav tm="100000">
                                          <p:val>
                                            <p:strVal val="#ppt_w"/>
                                          </p:val>
                                        </p:tav>
                                      </p:tavLst>
                                    </p:anim>
                                    <p:anim calcmode="lin" valueType="num">
                                      <p:cBhvr>
                                        <p:cTn id="50" dur="1500" fill="hold"/>
                                        <p:tgtEl>
                                          <p:spTgt spid="147"/>
                                        </p:tgtEl>
                                        <p:attrNameLst>
                                          <p:attrName>ppt_h</p:attrName>
                                        </p:attrNameLst>
                                      </p:cBhvr>
                                      <p:tavLst>
                                        <p:tav tm="0" fmla="#ppt_h*sin(2.5*pi*$)">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9" presetClass="entr" presetSubtype="5" fill="hold" grpId="9" nodeType="clickEffect">
                                  <p:stCondLst>
                                    <p:cond delay="0"/>
                                  </p:stCondLst>
                                  <p:iterate>
                                    <p:tmAbs val="0"/>
                                  </p:iterate>
                                  <p:childTnLst>
                                    <p:set>
                                      <p:cBhvr>
                                        <p:cTn id="54" fill="hold"/>
                                        <p:tgtEl>
                                          <p:spTgt spid="150"/>
                                        </p:tgtEl>
                                        <p:attrNameLst>
                                          <p:attrName>style.visibility</p:attrName>
                                        </p:attrNameLst>
                                      </p:cBhvr>
                                      <p:to>
                                        <p:strVal val="visible"/>
                                      </p:to>
                                    </p:set>
                                    <p:anim calcmode="lin" valueType="num">
                                      <p:cBhvr>
                                        <p:cTn id="55" dur="1500" fill="hold"/>
                                        <p:tgtEl>
                                          <p:spTgt spid="150"/>
                                        </p:tgtEl>
                                        <p:attrNameLst>
                                          <p:attrName>ppt_w</p:attrName>
                                        </p:attrNameLst>
                                      </p:cBhvr>
                                      <p:tavLst>
                                        <p:tav tm="0">
                                          <p:val>
                                            <p:strVal val="#ppt_w"/>
                                          </p:val>
                                        </p:tav>
                                        <p:tav tm="100000">
                                          <p:val>
                                            <p:strVal val="#ppt_w"/>
                                          </p:val>
                                        </p:tav>
                                      </p:tavLst>
                                    </p:anim>
                                    <p:anim calcmode="lin" valueType="num">
                                      <p:cBhvr>
                                        <p:cTn id="56" dur="1500" fill="hold"/>
                                        <p:tgtEl>
                                          <p:spTgt spid="150"/>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animBg="1" advAuto="0"/>
      <p:bldP spid="143" grpId="4" animBg="1" advAuto="0"/>
      <p:bldP spid="144" grpId="3" animBg="1" advAuto="0"/>
      <p:bldP spid="145" grpId="2" animBg="1" advAuto="0"/>
      <p:bldP spid="146" grpId="5" animBg="1" advAuto="0"/>
      <p:bldP spid="147" grpId="8" animBg="1" advAuto="0"/>
      <p:bldP spid="148" grpId="7" animBg="1" advAuto="0"/>
      <p:bldP spid="149" grpId="6" animBg="1" advAuto="0"/>
      <p:bldP spid="150" grpId="9"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504" name="Shape 504"/>
          <p:cNvSpPr/>
          <p:nvPr/>
        </p:nvSpPr>
        <p:spPr>
          <a:xfrm>
            <a:off x="457200" y="1473200"/>
            <a:ext cx="8229600" cy="3911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383540" indent="-342900" algn="ctr">
              <a:spcBef>
                <a:spcPts val="400"/>
              </a:spcBef>
              <a:buClr>
                <a:srgbClr val="7B1142"/>
              </a:buClr>
              <a:defRPr sz="4800"/>
            </a:pPr>
            <a:r>
              <a:rPr dirty="0"/>
              <a:t>Transformation happens</a:t>
            </a:r>
          </a:p>
          <a:p>
            <a:pPr marL="383540" indent="-342900" algn="ctr">
              <a:spcBef>
                <a:spcPts val="400"/>
              </a:spcBef>
              <a:buClr>
                <a:srgbClr val="7B1142"/>
              </a:buClr>
              <a:defRPr sz="4800"/>
            </a:pPr>
            <a:r>
              <a:rPr dirty="0"/>
              <a:t>from the inside out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04"/>
                                        </p:tgtEl>
                                        <p:attrNameLst>
                                          <p:attrName>style.visibility</p:attrName>
                                        </p:attrNameLst>
                                      </p:cBhvr>
                                      <p:to>
                                        <p:strVal val="visible"/>
                                      </p:to>
                                    </p:set>
                                    <p:anim calcmode="lin" valueType="num">
                                      <p:cBhvr>
                                        <p:cTn id="7" dur="500" fill="hold"/>
                                        <p:tgtEl>
                                          <p:spTgt spid="504"/>
                                        </p:tgtEl>
                                        <p:attrNameLst>
                                          <p:attrName>ppt_w</p:attrName>
                                        </p:attrNameLst>
                                      </p:cBhvr>
                                      <p:tavLst>
                                        <p:tav tm="0">
                                          <p:val>
                                            <p:fltVal val="0"/>
                                          </p:val>
                                        </p:tav>
                                        <p:tav tm="100000">
                                          <p:val>
                                            <p:strVal val="#ppt_w"/>
                                          </p:val>
                                        </p:tav>
                                      </p:tavLst>
                                    </p:anim>
                                    <p:anim calcmode="lin" valueType="num">
                                      <p:cBhvr>
                                        <p:cTn id="8" dur="500" fill="hold"/>
                                        <p:tgtEl>
                                          <p:spTgt spid="5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sp>
        <p:nvSpPr>
          <p:cNvPr id="507" name="Shape 507"/>
          <p:cNvSpPr/>
          <p:nvPr/>
        </p:nvSpPr>
        <p:spPr>
          <a:xfrm>
            <a:off x="31750" y="368300"/>
            <a:ext cx="9080500"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4800" b="1"/>
            </a:pPr>
            <a:r>
              <a:t>Truth</a:t>
            </a:r>
          </a:p>
          <a:p>
            <a:pPr>
              <a:defRPr sz="2400"/>
            </a:pPr>
            <a:endParaRPr/>
          </a:p>
          <a:p>
            <a:pPr algn="ctr">
              <a:defRPr sz="3000"/>
            </a:pPr>
            <a:r>
              <a:t>Personal truth = Sum total of my experience:</a:t>
            </a:r>
          </a:p>
        </p:txBody>
      </p:sp>
      <p:sp>
        <p:nvSpPr>
          <p:cNvPr id="508" name="Shape 508"/>
          <p:cNvSpPr/>
          <p:nvPr/>
        </p:nvSpPr>
        <p:spPr>
          <a:xfrm>
            <a:off x="2552700" y="2222500"/>
            <a:ext cx="4025900" cy="4025900"/>
          </a:xfrm>
          <a:prstGeom prst="ellipse">
            <a:avLst/>
          </a:prstGeom>
          <a:solidFill>
            <a:srgbClr val="D4E3FE"/>
          </a:solidFill>
          <a:ln w="25400"/>
        </p:spPr>
        <p:txBody>
          <a:bodyPr lIns="50800" tIns="50800" rIns="50800" bIns="50800" anchor="ctr"/>
          <a:lstStyle/>
          <a:p>
            <a:endParaRPr/>
          </a:p>
        </p:txBody>
      </p:sp>
      <p:sp>
        <p:nvSpPr>
          <p:cNvPr id="509" name="Shape 509"/>
          <p:cNvSpPr/>
          <p:nvPr/>
        </p:nvSpPr>
        <p:spPr>
          <a:xfrm>
            <a:off x="3722968" y="2330450"/>
            <a:ext cx="1394680"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002E7A"/>
                </a:solidFill>
                <a:uFill>
                  <a:solidFill>
                    <a:srgbClr val="002E7A"/>
                  </a:solidFill>
                </a:uFill>
              </a:defRPr>
            </a:lvl1pPr>
          </a:lstStyle>
          <a:p>
            <a:r>
              <a:t>Feelings</a:t>
            </a:r>
          </a:p>
        </p:txBody>
      </p:sp>
      <p:sp>
        <p:nvSpPr>
          <p:cNvPr id="510" name="Shape 510"/>
          <p:cNvSpPr/>
          <p:nvPr/>
        </p:nvSpPr>
        <p:spPr>
          <a:xfrm>
            <a:off x="4054163" y="4699000"/>
            <a:ext cx="1820030"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004D65"/>
                </a:solidFill>
                <a:uFill>
                  <a:solidFill>
                    <a:srgbClr val="004D65"/>
                  </a:solidFill>
                </a:uFill>
              </a:defRPr>
            </a:lvl1pPr>
          </a:lstStyle>
          <a:p>
            <a:r>
              <a:t>Sensations</a:t>
            </a:r>
          </a:p>
        </p:txBody>
      </p:sp>
      <p:sp>
        <p:nvSpPr>
          <p:cNvPr id="511" name="Shape 511"/>
          <p:cNvSpPr/>
          <p:nvPr/>
        </p:nvSpPr>
        <p:spPr>
          <a:xfrm>
            <a:off x="4176574" y="2784475"/>
            <a:ext cx="1575208"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38571A"/>
                </a:solidFill>
                <a:uFill>
                  <a:solidFill>
                    <a:srgbClr val="38571A"/>
                  </a:solidFill>
                </a:uFill>
              </a:defRPr>
            </a:lvl1pPr>
          </a:lstStyle>
          <a:p>
            <a:r>
              <a:t>Thoughts</a:t>
            </a:r>
          </a:p>
        </p:txBody>
      </p:sp>
      <p:sp>
        <p:nvSpPr>
          <p:cNvPr id="512" name="Shape 512"/>
          <p:cNvSpPr/>
          <p:nvPr/>
        </p:nvSpPr>
        <p:spPr>
          <a:xfrm>
            <a:off x="3563774" y="3708400"/>
            <a:ext cx="2800808"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561029"/>
                </a:solidFill>
                <a:uFill>
                  <a:solidFill>
                    <a:srgbClr val="561029"/>
                  </a:solidFill>
                </a:uFill>
              </a:defRPr>
            </a:lvl1pPr>
          </a:lstStyle>
          <a:p>
            <a:r>
              <a:t>State of my body</a:t>
            </a:r>
          </a:p>
        </p:txBody>
      </p:sp>
      <p:sp>
        <p:nvSpPr>
          <p:cNvPr id="513" name="Shape 513"/>
          <p:cNvSpPr/>
          <p:nvPr/>
        </p:nvSpPr>
        <p:spPr>
          <a:xfrm>
            <a:off x="2993646" y="4203700"/>
            <a:ext cx="1628935"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7C2A00"/>
                </a:solidFill>
                <a:uFill>
                  <a:solidFill>
                    <a:srgbClr val="7C2A00"/>
                  </a:solidFill>
                </a:uFill>
              </a:defRPr>
            </a:lvl1pPr>
          </a:lstStyle>
          <a:p>
            <a:r>
              <a:t>Memories</a:t>
            </a:r>
          </a:p>
        </p:txBody>
      </p:sp>
      <p:sp>
        <p:nvSpPr>
          <p:cNvPr id="514" name="Shape 514"/>
          <p:cNvSpPr/>
          <p:nvPr/>
        </p:nvSpPr>
        <p:spPr>
          <a:xfrm>
            <a:off x="4156485" y="5622925"/>
            <a:ext cx="1160275"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chemeClr val="accent4">
                    <a:hueOff val="46120"/>
                    <a:satOff val="4178"/>
                    <a:lumOff val="-16732"/>
                  </a:schemeClr>
                </a:solidFill>
                <a:uFill>
                  <a:solidFill>
                    <a:srgbClr val="2C1376"/>
                  </a:solidFill>
                </a:uFill>
              </a:defRPr>
            </a:lvl1pPr>
          </a:lstStyle>
          <a:p>
            <a:r>
              <a:t>Beliefs</a:t>
            </a:r>
          </a:p>
        </p:txBody>
      </p:sp>
      <p:sp>
        <p:nvSpPr>
          <p:cNvPr id="515" name="Shape 515"/>
          <p:cNvSpPr/>
          <p:nvPr/>
        </p:nvSpPr>
        <p:spPr>
          <a:xfrm>
            <a:off x="3370022" y="5194300"/>
            <a:ext cx="2100572"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450E59"/>
                </a:solidFill>
                <a:uFill>
                  <a:solidFill>
                    <a:srgbClr val="450E59"/>
                  </a:solidFill>
                </a:uFill>
              </a:defRPr>
            </a:lvl1pPr>
          </a:lstStyle>
          <a:p>
            <a:r>
              <a:t>Assumptions</a:t>
            </a:r>
          </a:p>
        </p:txBody>
      </p:sp>
      <p:sp>
        <p:nvSpPr>
          <p:cNvPr id="516" name="Shape 516"/>
          <p:cNvSpPr/>
          <p:nvPr/>
        </p:nvSpPr>
        <p:spPr>
          <a:xfrm>
            <a:off x="3302170" y="3213100"/>
            <a:ext cx="1820030"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chemeClr val="accent4">
                    <a:satOff val="1488"/>
                    <a:lumOff val="-7242"/>
                  </a:schemeClr>
                </a:solidFill>
                <a:uFill>
                  <a:solidFill>
                    <a:srgbClr val="004D65"/>
                  </a:solidFill>
                </a:uFill>
              </a:defRPr>
            </a:lvl1pPr>
          </a:lstStyle>
          <a:p>
            <a:r>
              <a:t>Self-talk</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08"/>
                                        </p:tgtEl>
                                        <p:attrNameLst>
                                          <p:attrName>style.visibility</p:attrName>
                                        </p:attrNameLst>
                                      </p:cBhvr>
                                      <p:to>
                                        <p:strVal val="visible"/>
                                      </p:to>
                                    </p:set>
                                    <p:animEffect transition="in" filter="dissolve">
                                      <p:cBhvr>
                                        <p:cTn id="7" dur="250"/>
                                        <p:tgtEl>
                                          <p:spTgt spid="508"/>
                                        </p:tgtEl>
                                      </p:cBhvr>
                                    </p:animEffect>
                                  </p:childTnLst>
                                </p:cTn>
                              </p:par>
                            </p:childTnLst>
                          </p:cTn>
                        </p:par>
                        <p:par>
                          <p:cTn id="8" fill="hold">
                            <p:stCondLst>
                              <p:cond delay="250"/>
                            </p:stCondLst>
                            <p:childTnLst>
                              <p:par>
                                <p:cTn id="9" presetID="9" presetClass="entr" fill="hold" grpId="2" nodeType="afterEffect">
                                  <p:stCondLst>
                                    <p:cond delay="0"/>
                                  </p:stCondLst>
                                  <p:iterate>
                                    <p:tmAbs val="0"/>
                                  </p:iterate>
                                  <p:childTnLst>
                                    <p:set>
                                      <p:cBhvr>
                                        <p:cTn id="10" fill="hold"/>
                                        <p:tgtEl>
                                          <p:spTgt spid="509"/>
                                        </p:tgtEl>
                                        <p:attrNameLst>
                                          <p:attrName>style.visibility</p:attrName>
                                        </p:attrNameLst>
                                      </p:cBhvr>
                                      <p:to>
                                        <p:strVal val="visible"/>
                                      </p:to>
                                    </p:set>
                                    <p:animEffect transition="in" filter="dissolve">
                                      <p:cBhvr>
                                        <p:cTn id="11" dur="250"/>
                                        <p:tgtEl>
                                          <p:spTgt spid="509"/>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510"/>
                                        </p:tgtEl>
                                        <p:attrNameLst>
                                          <p:attrName>style.visibility</p:attrName>
                                        </p:attrNameLst>
                                      </p:cBhvr>
                                      <p:to>
                                        <p:strVal val="visible"/>
                                      </p:to>
                                    </p:set>
                                    <p:animEffect transition="in" filter="dissolve">
                                      <p:cBhvr>
                                        <p:cTn id="15" dur="250"/>
                                        <p:tgtEl>
                                          <p:spTgt spid="510"/>
                                        </p:tgtEl>
                                      </p:cBhvr>
                                    </p:animEffect>
                                  </p:childTnLst>
                                </p:cTn>
                              </p:par>
                            </p:childTnLst>
                          </p:cTn>
                        </p:par>
                        <p:par>
                          <p:cTn id="16" fill="hold">
                            <p:stCondLst>
                              <p:cond delay="750"/>
                            </p:stCondLst>
                            <p:childTnLst>
                              <p:par>
                                <p:cTn id="17" presetID="9" presetClass="entr" fill="hold" grpId="4" nodeType="afterEffect">
                                  <p:stCondLst>
                                    <p:cond delay="0"/>
                                  </p:stCondLst>
                                  <p:iterate>
                                    <p:tmAbs val="0"/>
                                  </p:iterate>
                                  <p:childTnLst>
                                    <p:set>
                                      <p:cBhvr>
                                        <p:cTn id="18" fill="hold"/>
                                        <p:tgtEl>
                                          <p:spTgt spid="511"/>
                                        </p:tgtEl>
                                        <p:attrNameLst>
                                          <p:attrName>style.visibility</p:attrName>
                                        </p:attrNameLst>
                                      </p:cBhvr>
                                      <p:to>
                                        <p:strVal val="visible"/>
                                      </p:to>
                                    </p:set>
                                    <p:animEffect transition="in" filter="dissolve">
                                      <p:cBhvr>
                                        <p:cTn id="19" dur="250"/>
                                        <p:tgtEl>
                                          <p:spTgt spid="511"/>
                                        </p:tgtEl>
                                      </p:cBhvr>
                                    </p:animEffect>
                                  </p:childTnLst>
                                </p:cTn>
                              </p:par>
                            </p:childTnLst>
                          </p:cTn>
                        </p:par>
                        <p:par>
                          <p:cTn id="20" fill="hold">
                            <p:stCondLst>
                              <p:cond delay="1000"/>
                            </p:stCondLst>
                            <p:childTnLst>
                              <p:par>
                                <p:cTn id="21" presetID="9" presetClass="entr" fill="hold" grpId="5" nodeType="afterEffect">
                                  <p:stCondLst>
                                    <p:cond delay="0"/>
                                  </p:stCondLst>
                                  <p:iterate>
                                    <p:tmAbs val="0"/>
                                  </p:iterate>
                                  <p:childTnLst>
                                    <p:set>
                                      <p:cBhvr>
                                        <p:cTn id="22" fill="hold"/>
                                        <p:tgtEl>
                                          <p:spTgt spid="516"/>
                                        </p:tgtEl>
                                        <p:attrNameLst>
                                          <p:attrName>style.visibility</p:attrName>
                                        </p:attrNameLst>
                                      </p:cBhvr>
                                      <p:to>
                                        <p:strVal val="visible"/>
                                      </p:to>
                                    </p:set>
                                    <p:animEffect transition="in" filter="dissolve">
                                      <p:cBhvr>
                                        <p:cTn id="23" dur="250"/>
                                        <p:tgtEl>
                                          <p:spTgt spid="516"/>
                                        </p:tgtEl>
                                      </p:cBhvr>
                                    </p:animEffect>
                                  </p:childTnLst>
                                </p:cTn>
                              </p:par>
                            </p:childTnLst>
                          </p:cTn>
                        </p:par>
                        <p:par>
                          <p:cTn id="24" fill="hold">
                            <p:stCondLst>
                              <p:cond delay="1250"/>
                            </p:stCondLst>
                            <p:childTnLst>
                              <p:par>
                                <p:cTn id="25" presetID="9" presetClass="entr" fill="hold" grpId="6" nodeType="afterEffect">
                                  <p:stCondLst>
                                    <p:cond delay="0"/>
                                  </p:stCondLst>
                                  <p:iterate>
                                    <p:tmAbs val="0"/>
                                  </p:iterate>
                                  <p:childTnLst>
                                    <p:set>
                                      <p:cBhvr>
                                        <p:cTn id="26" fill="hold"/>
                                        <p:tgtEl>
                                          <p:spTgt spid="512"/>
                                        </p:tgtEl>
                                        <p:attrNameLst>
                                          <p:attrName>style.visibility</p:attrName>
                                        </p:attrNameLst>
                                      </p:cBhvr>
                                      <p:to>
                                        <p:strVal val="visible"/>
                                      </p:to>
                                    </p:set>
                                    <p:animEffect transition="in" filter="dissolve">
                                      <p:cBhvr>
                                        <p:cTn id="27" dur="250"/>
                                        <p:tgtEl>
                                          <p:spTgt spid="512"/>
                                        </p:tgtEl>
                                      </p:cBhvr>
                                    </p:animEffect>
                                  </p:childTnLst>
                                </p:cTn>
                              </p:par>
                            </p:childTnLst>
                          </p:cTn>
                        </p:par>
                        <p:par>
                          <p:cTn id="28" fill="hold">
                            <p:stCondLst>
                              <p:cond delay="1500"/>
                            </p:stCondLst>
                            <p:childTnLst>
                              <p:par>
                                <p:cTn id="29" presetID="9" presetClass="entr" fill="hold" grpId="7" nodeType="afterEffect">
                                  <p:stCondLst>
                                    <p:cond delay="0"/>
                                  </p:stCondLst>
                                  <p:iterate>
                                    <p:tmAbs val="0"/>
                                  </p:iterate>
                                  <p:childTnLst>
                                    <p:set>
                                      <p:cBhvr>
                                        <p:cTn id="30" fill="hold"/>
                                        <p:tgtEl>
                                          <p:spTgt spid="513"/>
                                        </p:tgtEl>
                                        <p:attrNameLst>
                                          <p:attrName>style.visibility</p:attrName>
                                        </p:attrNameLst>
                                      </p:cBhvr>
                                      <p:to>
                                        <p:strVal val="visible"/>
                                      </p:to>
                                    </p:set>
                                    <p:animEffect transition="in" filter="dissolve">
                                      <p:cBhvr>
                                        <p:cTn id="31" dur="250"/>
                                        <p:tgtEl>
                                          <p:spTgt spid="513"/>
                                        </p:tgtEl>
                                      </p:cBhvr>
                                    </p:animEffect>
                                  </p:childTnLst>
                                </p:cTn>
                              </p:par>
                            </p:childTnLst>
                          </p:cTn>
                        </p:par>
                        <p:par>
                          <p:cTn id="32" fill="hold">
                            <p:stCondLst>
                              <p:cond delay="1750"/>
                            </p:stCondLst>
                            <p:childTnLst>
                              <p:par>
                                <p:cTn id="33" presetID="9" presetClass="entr" fill="hold" grpId="8" nodeType="afterEffect">
                                  <p:stCondLst>
                                    <p:cond delay="0"/>
                                  </p:stCondLst>
                                  <p:iterate>
                                    <p:tmAbs val="0"/>
                                  </p:iterate>
                                  <p:childTnLst>
                                    <p:set>
                                      <p:cBhvr>
                                        <p:cTn id="34" fill="hold"/>
                                        <p:tgtEl>
                                          <p:spTgt spid="514"/>
                                        </p:tgtEl>
                                        <p:attrNameLst>
                                          <p:attrName>style.visibility</p:attrName>
                                        </p:attrNameLst>
                                      </p:cBhvr>
                                      <p:to>
                                        <p:strVal val="visible"/>
                                      </p:to>
                                    </p:set>
                                    <p:animEffect transition="in" filter="dissolve">
                                      <p:cBhvr>
                                        <p:cTn id="35" dur="250"/>
                                        <p:tgtEl>
                                          <p:spTgt spid="514"/>
                                        </p:tgtEl>
                                      </p:cBhvr>
                                    </p:animEffect>
                                  </p:childTnLst>
                                </p:cTn>
                              </p:par>
                            </p:childTnLst>
                          </p:cTn>
                        </p:par>
                        <p:par>
                          <p:cTn id="36" fill="hold">
                            <p:stCondLst>
                              <p:cond delay="2000"/>
                            </p:stCondLst>
                            <p:childTnLst>
                              <p:par>
                                <p:cTn id="37" presetID="9" presetClass="entr" fill="hold" grpId="9" nodeType="afterEffect">
                                  <p:stCondLst>
                                    <p:cond delay="0"/>
                                  </p:stCondLst>
                                  <p:iterate>
                                    <p:tmAbs val="0"/>
                                  </p:iterate>
                                  <p:childTnLst>
                                    <p:set>
                                      <p:cBhvr>
                                        <p:cTn id="38" fill="hold"/>
                                        <p:tgtEl>
                                          <p:spTgt spid="515"/>
                                        </p:tgtEl>
                                        <p:attrNameLst>
                                          <p:attrName>style.visibility</p:attrName>
                                        </p:attrNameLst>
                                      </p:cBhvr>
                                      <p:to>
                                        <p:strVal val="visible"/>
                                      </p:to>
                                    </p:set>
                                    <p:animEffect transition="in" filter="dissolve">
                                      <p:cBhvr>
                                        <p:cTn id="39" dur="25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1" animBg="1" advAuto="0"/>
      <p:bldP spid="509" grpId="2" animBg="1" advAuto="0"/>
      <p:bldP spid="510" grpId="3" animBg="1" advAuto="0"/>
      <p:bldP spid="511" grpId="4" animBg="1" advAuto="0"/>
      <p:bldP spid="512" grpId="6" animBg="1" advAuto="0"/>
      <p:bldP spid="513" grpId="7" animBg="1" advAuto="0"/>
      <p:bldP spid="514" grpId="8" animBg="1" advAuto="0"/>
      <p:bldP spid="515" grpId="9" animBg="1" advAuto="0"/>
      <p:bldP spid="516" grpId="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p:nvPr/>
        </p:nvSpPr>
        <p:spPr>
          <a:xfrm>
            <a:off x="1054041" y="3306433"/>
            <a:ext cx="5105401" cy="2997201"/>
          </a:xfrm>
          <a:custGeom>
            <a:avLst/>
            <a:gdLst/>
            <a:ahLst/>
            <a:cxnLst>
              <a:cxn ang="0">
                <a:pos x="wd2" y="hd2"/>
              </a:cxn>
              <a:cxn ang="5400000">
                <a:pos x="wd2" y="hd2"/>
              </a:cxn>
              <a:cxn ang="10800000">
                <a:pos x="wd2" y="hd2"/>
              </a:cxn>
              <a:cxn ang="16200000">
                <a:pos x="wd2" y="hd2"/>
              </a:cxn>
            </a:cxnLst>
            <a:rect l="0" t="0" r="r" b="b"/>
            <a:pathLst>
              <a:path w="21348" h="19484" extrusionOk="0">
                <a:moveTo>
                  <a:pt x="12370" y="0"/>
                </a:moveTo>
                <a:cubicBezTo>
                  <a:pt x="12370" y="0"/>
                  <a:pt x="12163" y="4215"/>
                  <a:pt x="9474" y="4007"/>
                </a:cubicBezTo>
                <a:cubicBezTo>
                  <a:pt x="6784" y="3798"/>
                  <a:pt x="-252" y="876"/>
                  <a:pt x="7" y="4424"/>
                </a:cubicBezTo>
                <a:cubicBezTo>
                  <a:pt x="266" y="7972"/>
                  <a:pt x="4676" y="6595"/>
                  <a:pt x="6241" y="8327"/>
                </a:cubicBezTo>
                <a:cubicBezTo>
                  <a:pt x="7806" y="10059"/>
                  <a:pt x="162" y="12230"/>
                  <a:pt x="796" y="14839"/>
                </a:cubicBezTo>
                <a:cubicBezTo>
                  <a:pt x="1429" y="17448"/>
                  <a:pt x="13238" y="8055"/>
                  <a:pt x="13445" y="12187"/>
                </a:cubicBezTo>
                <a:cubicBezTo>
                  <a:pt x="13653" y="16319"/>
                  <a:pt x="7949" y="14754"/>
                  <a:pt x="9190" y="18177"/>
                </a:cubicBezTo>
                <a:cubicBezTo>
                  <a:pt x="10432" y="21600"/>
                  <a:pt x="21348" y="17216"/>
                  <a:pt x="21348" y="17216"/>
                </a:cubicBezTo>
              </a:path>
            </a:pathLst>
          </a:custGeom>
          <a:ln w="50800">
            <a:solidFill>
              <a:srgbClr val="E32400"/>
            </a:solidFill>
            <a:tailEnd type="stealth"/>
          </a:ln>
        </p:spPr>
        <p:txBody>
          <a:bodyPr lIns="50800" tIns="50800" rIns="50800" bIns="50800" anchor="ctr"/>
          <a:lstStyle/>
          <a:p>
            <a:pPr marL="0" marR="0" algn="ctr" defTabSz="584200">
              <a:defRPr sz="4200">
                <a:uFillTx/>
                <a:latin typeface="Gill Sans"/>
                <a:ea typeface="Gill Sans"/>
                <a:cs typeface="Gill Sans"/>
                <a:sym typeface="Gill Sans"/>
              </a:defRPr>
            </a:pPr>
            <a:endParaRPr/>
          </a:p>
        </p:txBody>
      </p:sp>
      <p:sp>
        <p:nvSpPr>
          <p:cNvPr id="519" name="Shape 519"/>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20" name="Shape 520"/>
          <p:cNvSpPr/>
          <p:nvPr/>
        </p:nvSpPr>
        <p:spPr>
          <a:xfrm>
            <a:off x="31750" y="368300"/>
            <a:ext cx="90805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4800" b="1"/>
            </a:lvl1pPr>
          </a:lstStyle>
          <a:p>
            <a:r>
              <a:t>Openness</a:t>
            </a:r>
          </a:p>
        </p:txBody>
      </p:sp>
      <p:sp>
        <p:nvSpPr>
          <p:cNvPr id="521" name="Shape 521"/>
          <p:cNvSpPr/>
          <p:nvPr/>
        </p:nvSpPr>
        <p:spPr>
          <a:xfrm>
            <a:off x="228600" y="1587500"/>
            <a:ext cx="236131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lvl1pPr>
          </a:lstStyle>
          <a:p>
            <a:r>
              <a:t>My experience</a:t>
            </a:r>
          </a:p>
        </p:txBody>
      </p:sp>
      <p:sp>
        <p:nvSpPr>
          <p:cNvPr id="522" name="Shape 522"/>
          <p:cNvSpPr/>
          <p:nvPr/>
        </p:nvSpPr>
        <p:spPr>
          <a:xfrm>
            <a:off x="6819900" y="5969000"/>
            <a:ext cx="700991"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lvl1pPr>
          </a:lstStyle>
          <a:p>
            <a:r>
              <a:t>You</a:t>
            </a:r>
          </a:p>
        </p:txBody>
      </p:sp>
      <p:sp>
        <p:nvSpPr>
          <p:cNvPr id="523" name="Shape 523"/>
          <p:cNvSpPr/>
          <p:nvPr/>
        </p:nvSpPr>
        <p:spPr>
          <a:xfrm flipH="1" flipV="1">
            <a:off x="4197563" y="3089955"/>
            <a:ext cx="1992356" cy="2470759"/>
          </a:xfrm>
          <a:prstGeom prst="line">
            <a:avLst/>
          </a:prstGeom>
          <a:ln w="50800">
            <a:solidFill>
              <a:srgbClr val="4F7A28"/>
            </a:solidFill>
            <a:head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524" name="Shape 524"/>
          <p:cNvSpPr/>
          <p:nvPr/>
        </p:nvSpPr>
        <p:spPr>
          <a:xfrm>
            <a:off x="5486400" y="4394200"/>
            <a:ext cx="140122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38571A"/>
                </a:solidFill>
                <a:uFill>
                  <a:solidFill>
                    <a:srgbClr val="38571A"/>
                  </a:solidFill>
                </a:uFill>
              </a:defRPr>
            </a:lvl1pPr>
          </a:lstStyle>
          <a:p>
            <a:r>
              <a:t>Honesty</a:t>
            </a:r>
          </a:p>
        </p:txBody>
      </p:sp>
      <p:sp>
        <p:nvSpPr>
          <p:cNvPr id="525" name="Shape 525"/>
          <p:cNvSpPr/>
          <p:nvPr/>
        </p:nvSpPr>
        <p:spPr>
          <a:xfrm>
            <a:off x="3022600" y="4572000"/>
            <a:ext cx="1758861"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B51A00"/>
                </a:solidFill>
                <a:uFill>
                  <a:solidFill>
                    <a:srgbClr val="B51A00"/>
                  </a:solidFill>
                </a:uFill>
              </a:defRPr>
            </a:lvl1pPr>
          </a:lstStyle>
          <a:p>
            <a:r>
              <a:t>Misleading</a:t>
            </a:r>
          </a:p>
        </p:txBody>
      </p:sp>
      <p:sp>
        <p:nvSpPr>
          <p:cNvPr id="526" name="Shape 526"/>
          <p:cNvSpPr/>
          <p:nvPr/>
        </p:nvSpPr>
        <p:spPr>
          <a:xfrm>
            <a:off x="4953000" y="3035300"/>
            <a:ext cx="1970792"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002E7A"/>
                </a:solidFill>
                <a:uFill>
                  <a:solidFill>
                    <a:srgbClr val="002E7A"/>
                  </a:solidFill>
                </a:uFill>
              </a:defRPr>
            </a:lvl1pPr>
          </a:lstStyle>
          <a:p>
            <a:r>
              <a:t>Withholding</a:t>
            </a:r>
          </a:p>
        </p:txBody>
      </p:sp>
      <p:sp>
        <p:nvSpPr>
          <p:cNvPr id="527" name="Shape 527"/>
          <p:cNvSpPr/>
          <p:nvPr/>
        </p:nvSpPr>
        <p:spPr>
          <a:xfrm>
            <a:off x="3467100" y="5715000"/>
            <a:ext cx="1649324"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B51A00"/>
                </a:solidFill>
                <a:uFill>
                  <a:solidFill>
                    <a:srgbClr val="B51A00"/>
                  </a:solidFill>
                </a:uFill>
              </a:defRPr>
            </a:lvl1pPr>
          </a:lstStyle>
          <a:p>
            <a:r>
              <a:t>White lies</a:t>
            </a:r>
          </a:p>
        </p:txBody>
      </p:sp>
      <p:sp>
        <p:nvSpPr>
          <p:cNvPr id="528" name="Shape 528"/>
          <p:cNvSpPr/>
          <p:nvPr/>
        </p:nvSpPr>
        <p:spPr>
          <a:xfrm>
            <a:off x="660400" y="4724400"/>
            <a:ext cx="955040"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B51A00"/>
                </a:solidFill>
                <a:uFill>
                  <a:solidFill>
                    <a:srgbClr val="B51A00"/>
                  </a:solidFill>
                </a:uFill>
              </a:defRPr>
            </a:lvl1pPr>
          </a:lstStyle>
          <a:p>
            <a:r>
              <a:t>Lying</a:t>
            </a:r>
          </a:p>
        </p:txBody>
      </p:sp>
      <p:sp>
        <p:nvSpPr>
          <p:cNvPr id="529" name="Shape 529"/>
          <p:cNvSpPr/>
          <p:nvPr/>
        </p:nvSpPr>
        <p:spPr>
          <a:xfrm>
            <a:off x="1816100" y="5562600"/>
            <a:ext cx="82972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B51A00"/>
                </a:solidFill>
                <a:uFill>
                  <a:solidFill>
                    <a:srgbClr val="B51A00"/>
                  </a:solidFill>
                </a:uFill>
              </a:defRPr>
            </a:lvl1pPr>
          </a:lstStyle>
          <a:p>
            <a:r>
              <a:t>Spin</a:t>
            </a:r>
          </a:p>
        </p:txBody>
      </p:sp>
      <p:sp>
        <p:nvSpPr>
          <p:cNvPr id="530" name="Shape 530"/>
          <p:cNvSpPr/>
          <p:nvPr/>
        </p:nvSpPr>
        <p:spPr>
          <a:xfrm>
            <a:off x="1409700" y="3937000"/>
            <a:ext cx="165393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400">
                <a:solidFill>
                  <a:srgbClr val="B51A00"/>
                </a:solidFill>
                <a:uFill>
                  <a:solidFill>
                    <a:srgbClr val="B51A00"/>
                  </a:solidFill>
                </a:uFill>
              </a:defRPr>
            </a:lvl1pPr>
          </a:lstStyle>
          <a:p>
            <a:r>
              <a:t>Distorting</a:t>
            </a:r>
          </a:p>
        </p:txBody>
      </p:sp>
      <p:sp>
        <p:nvSpPr>
          <p:cNvPr id="531" name="Shape 531"/>
          <p:cNvSpPr/>
          <p:nvPr/>
        </p:nvSpPr>
        <p:spPr>
          <a:xfrm flipH="1" flipV="1">
            <a:off x="4475722" y="2881730"/>
            <a:ext cx="523234" cy="241510"/>
          </a:xfrm>
          <a:prstGeom prst="line">
            <a:avLst/>
          </a:prstGeom>
          <a:ln w="50800">
            <a:solidFill>
              <a:srgbClr val="002E7A"/>
            </a:solidFill>
            <a:headEnd type="triangle" len="sm"/>
          </a:ln>
        </p:spPr>
        <p:txBody>
          <a:bodyPr lIns="0" tIns="0" rIns="0" bIns="0"/>
          <a:lstStyle/>
          <a:p>
            <a:pPr marL="0" marR="0" defTabSz="457200">
              <a:defRPr sz="1200">
                <a:uFillTx/>
                <a:latin typeface="Helvetica"/>
                <a:ea typeface="Helvetica"/>
                <a:cs typeface="Helvetica"/>
                <a:sym typeface="Helvetica"/>
              </a:defRPr>
            </a:pPr>
            <a:endParaRPr/>
          </a:p>
        </p:txBody>
      </p:sp>
      <p:sp>
        <p:nvSpPr>
          <p:cNvPr id="532" name="Shape 532"/>
          <p:cNvSpPr/>
          <p:nvPr/>
        </p:nvSpPr>
        <p:spPr>
          <a:xfrm>
            <a:off x="4320099" y="1889411"/>
            <a:ext cx="3662989" cy="3602638"/>
          </a:xfrm>
          <a:custGeom>
            <a:avLst/>
            <a:gdLst/>
            <a:ahLst/>
            <a:cxnLst>
              <a:cxn ang="0">
                <a:pos x="wd2" y="hd2"/>
              </a:cxn>
              <a:cxn ang="5400000">
                <a:pos x="wd2" y="hd2"/>
              </a:cxn>
              <a:cxn ang="10800000">
                <a:pos x="wd2" y="hd2"/>
              </a:cxn>
              <a:cxn ang="16200000">
                <a:pos x="wd2" y="hd2"/>
              </a:cxn>
            </a:cxnLst>
            <a:rect l="0" t="0" r="r" b="b"/>
            <a:pathLst>
              <a:path w="20041" h="19885" extrusionOk="0">
                <a:moveTo>
                  <a:pt x="0" y="214"/>
                </a:moveTo>
                <a:cubicBezTo>
                  <a:pt x="0" y="214"/>
                  <a:pt x="17941" y="-1715"/>
                  <a:pt x="19771" y="5991"/>
                </a:cubicBezTo>
                <a:cubicBezTo>
                  <a:pt x="21600" y="13698"/>
                  <a:pt x="13536" y="19885"/>
                  <a:pt x="13536" y="19885"/>
                </a:cubicBezTo>
              </a:path>
            </a:pathLst>
          </a:custGeom>
          <a:ln w="50800">
            <a:solidFill>
              <a:srgbClr val="FF6A00"/>
            </a:solidFill>
            <a:custDash>
              <a:ds d="200000" sp="200000"/>
            </a:custDash>
            <a:tailEnd type="stealth"/>
          </a:ln>
        </p:spPr>
        <p:txBody>
          <a:bodyPr lIns="50800" tIns="50800" rIns="50800" bIns="50800" anchor="ctr"/>
          <a:lstStyle/>
          <a:p>
            <a:pPr marL="0" marR="0" algn="ctr" defTabSz="584200">
              <a:defRPr sz="4200">
                <a:uFillTx/>
                <a:latin typeface="Gill Sans"/>
                <a:ea typeface="Gill Sans"/>
                <a:cs typeface="Gill Sans"/>
                <a:sym typeface="Gill Sans"/>
              </a:defRPr>
            </a:pPr>
            <a:endParaRPr/>
          </a:p>
        </p:txBody>
      </p:sp>
      <p:sp>
        <p:nvSpPr>
          <p:cNvPr id="533" name="Shape 533"/>
          <p:cNvSpPr/>
          <p:nvPr/>
        </p:nvSpPr>
        <p:spPr>
          <a:xfrm>
            <a:off x="2654300" y="1600200"/>
            <a:ext cx="1905000" cy="1905000"/>
          </a:xfrm>
          <a:prstGeom prst="ellipse">
            <a:avLst/>
          </a:prstGeom>
          <a:solidFill>
            <a:srgbClr val="D4E3FE"/>
          </a:solidFill>
          <a:ln w="25400"/>
        </p:spPr>
        <p:txBody>
          <a:bodyPr lIns="50800" tIns="50800" rIns="50800" bIns="50800" anchor="ctr"/>
          <a:lstStyle/>
          <a:p>
            <a:endParaRPr/>
          </a:p>
        </p:txBody>
      </p:sp>
      <p:sp>
        <p:nvSpPr>
          <p:cNvPr id="534" name="Shape 534"/>
          <p:cNvSpPr/>
          <p:nvPr/>
        </p:nvSpPr>
        <p:spPr>
          <a:xfrm flipH="1">
            <a:off x="3615780" y="2561617"/>
            <a:ext cx="934479" cy="934604"/>
          </a:xfrm>
          <a:prstGeom prst="line">
            <a:avLst/>
          </a:prstGeom>
          <a:ln w="25400">
            <a:solidFill>
              <a:srgbClr val="74A7FE"/>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535" name="Shape 535"/>
          <p:cNvSpPr/>
          <p:nvPr/>
        </p:nvSpPr>
        <p:spPr>
          <a:xfrm>
            <a:off x="3022600" y="2362200"/>
            <a:ext cx="1158972"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Unaware</a:t>
            </a:r>
          </a:p>
        </p:txBody>
      </p:sp>
      <p:sp>
        <p:nvSpPr>
          <p:cNvPr id="536" name="Shape 536"/>
          <p:cNvSpPr/>
          <p:nvPr/>
        </p:nvSpPr>
        <p:spPr>
          <a:xfrm>
            <a:off x="2567301" y="1598387"/>
            <a:ext cx="510879" cy="276123"/>
          </a:xfrm>
          <a:custGeom>
            <a:avLst/>
            <a:gdLst/>
            <a:ahLst/>
            <a:cxnLst>
              <a:cxn ang="0">
                <a:pos x="wd2" y="hd2"/>
              </a:cxn>
              <a:cxn ang="5400000">
                <a:pos x="wd2" y="hd2"/>
              </a:cxn>
              <a:cxn ang="10800000">
                <a:pos x="wd2" y="hd2"/>
              </a:cxn>
              <a:cxn ang="16200000">
                <a:pos x="wd2" y="hd2"/>
              </a:cxn>
            </a:cxnLst>
            <a:rect l="0" t="0" r="r" b="b"/>
            <a:pathLst>
              <a:path w="21600" h="10820" extrusionOk="0">
                <a:moveTo>
                  <a:pt x="0" y="10820"/>
                </a:moveTo>
                <a:cubicBezTo>
                  <a:pt x="0" y="10820"/>
                  <a:pt x="12829" y="-10780"/>
                  <a:pt x="21600" y="7057"/>
                </a:cubicBezTo>
              </a:path>
            </a:pathLst>
          </a:custGeom>
          <a:ln w="15875">
            <a:solidFill>
              <a:srgbClr val="000000"/>
            </a:solidFill>
            <a:tailEnd type="stealth"/>
          </a:ln>
        </p:spPr>
        <p:txBody>
          <a:bodyPr lIns="50800" tIns="50800" rIns="50800" bIns="50800" anchor="ctr"/>
          <a:lstStyle/>
          <a:p>
            <a:pPr marL="0" marR="0" algn="ctr" defTabSz="584200">
              <a:defRPr sz="4200">
                <a:uFillTx/>
                <a:latin typeface="Gill Sans"/>
                <a:ea typeface="Gill Sans"/>
                <a:cs typeface="Gill Sans"/>
                <a:sym typeface="Gill Sans"/>
              </a:defRPr>
            </a:pPr>
            <a:endParaRPr/>
          </a:p>
        </p:txBody>
      </p:sp>
      <p:sp>
        <p:nvSpPr>
          <p:cNvPr id="537" name="Shape 537"/>
          <p:cNvSpPr/>
          <p:nvPr/>
        </p:nvSpPr>
        <p:spPr>
          <a:xfrm>
            <a:off x="6192043" y="1536700"/>
            <a:ext cx="2530387" cy="1206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a:defRPr sz="2400">
                <a:solidFill>
                  <a:srgbClr val="D95000"/>
                </a:solidFill>
                <a:uFill>
                  <a:solidFill>
                    <a:srgbClr val="D95000"/>
                  </a:solidFill>
                </a:uFill>
              </a:defRPr>
            </a:pPr>
            <a:r>
              <a:t>Body language</a:t>
            </a:r>
          </a:p>
          <a:p>
            <a:pPr algn="r">
              <a:defRPr sz="2400">
                <a:solidFill>
                  <a:srgbClr val="D95000"/>
                </a:solidFill>
                <a:uFill>
                  <a:solidFill>
                    <a:srgbClr val="D95000"/>
                  </a:solidFill>
                </a:uFill>
              </a:defRPr>
            </a:pPr>
            <a:r>
              <a:t>Slips</a:t>
            </a:r>
          </a:p>
          <a:p>
            <a:pPr algn="r">
              <a:defRPr sz="2400">
                <a:solidFill>
                  <a:srgbClr val="D95000"/>
                </a:solidFill>
                <a:uFill>
                  <a:solidFill>
                    <a:srgbClr val="D95000"/>
                  </a:solidFill>
                </a:uFill>
              </a:defRPr>
            </a:pPr>
            <a:r>
              <a:t>Tone</a:t>
            </a:r>
          </a:p>
        </p:txBody>
      </p:sp>
      <p:sp>
        <p:nvSpPr>
          <p:cNvPr id="538" name="Shape 538"/>
          <p:cNvSpPr/>
          <p:nvPr/>
        </p:nvSpPr>
        <p:spPr>
          <a:xfrm>
            <a:off x="1143000" y="2692400"/>
            <a:ext cx="863734"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Aware</a:t>
            </a:r>
          </a:p>
        </p:txBody>
      </p:sp>
      <p:sp>
        <p:nvSpPr>
          <p:cNvPr id="539" name="Shape 539"/>
          <p:cNvSpPr/>
          <p:nvPr/>
        </p:nvSpPr>
        <p:spPr>
          <a:xfrm>
            <a:off x="2007839" y="2900743"/>
            <a:ext cx="2108600" cy="330321"/>
          </a:xfrm>
          <a:custGeom>
            <a:avLst/>
            <a:gdLst/>
            <a:ahLst/>
            <a:cxnLst>
              <a:cxn ang="0">
                <a:pos x="wd2" y="hd2"/>
              </a:cxn>
              <a:cxn ang="5400000">
                <a:pos x="wd2" y="hd2"/>
              </a:cxn>
              <a:cxn ang="10800000">
                <a:pos x="wd2" y="hd2"/>
              </a:cxn>
              <a:cxn ang="16200000">
                <a:pos x="wd2" y="hd2"/>
              </a:cxn>
            </a:cxnLst>
            <a:rect l="0" t="0" r="r" b="b"/>
            <a:pathLst>
              <a:path w="21600" h="17326" extrusionOk="0">
                <a:moveTo>
                  <a:pt x="0" y="434"/>
                </a:moveTo>
                <a:cubicBezTo>
                  <a:pt x="0" y="434"/>
                  <a:pt x="18397" y="-4274"/>
                  <a:pt x="21600" y="17326"/>
                </a:cubicBezTo>
              </a:path>
            </a:pathLst>
          </a:custGeom>
          <a:ln w="15875">
            <a:solidFill>
              <a:srgbClr val="000000"/>
            </a:solidFill>
            <a:tailEnd type="oval"/>
          </a:ln>
        </p:spPr>
        <p:txBody>
          <a:bodyPr lIns="50800" tIns="50800" rIns="50800" bIns="50800" anchor="ctr"/>
          <a:lstStyle/>
          <a:p>
            <a:pPr marL="0" marR="0" algn="ctr" defTabSz="584200">
              <a:defRPr sz="4200">
                <a:uFillTx/>
                <a:latin typeface="Gill Sans"/>
                <a:ea typeface="Gill Sans"/>
                <a:cs typeface="Gill Sans"/>
                <a:sym typeface="Gill Sans"/>
              </a:defRPr>
            </a:pPr>
            <a:endParaRPr/>
          </a:p>
        </p:txBody>
      </p:sp>
      <p:sp>
        <p:nvSpPr>
          <p:cNvPr id="540" name="Shape 540"/>
          <p:cNvSpPr/>
          <p:nvPr/>
        </p:nvSpPr>
        <p:spPr>
          <a:xfrm>
            <a:off x="6096000" y="5384800"/>
            <a:ext cx="812800" cy="812800"/>
          </a:xfrm>
          <a:prstGeom prst="ellipse">
            <a:avLst/>
          </a:prstGeom>
          <a:solidFill>
            <a:srgbClr val="CCE8B5"/>
          </a:solidFill>
          <a:ln w="25400"/>
        </p:spPr>
        <p:txBody>
          <a:bodyPr lIns="50800" tIns="50800" rIns="50800" bIns="50800" anchor="ctr"/>
          <a:lstStyle/>
          <a:p>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34"/>
                                        </p:tgtEl>
                                        <p:attrNameLst>
                                          <p:attrName>style.visibility</p:attrName>
                                        </p:attrNameLst>
                                      </p:cBhvr>
                                      <p:to>
                                        <p:strVal val="visible"/>
                                      </p:to>
                                    </p:set>
                                    <p:animEffect transition="in" filter="dissolve">
                                      <p:cBhvr>
                                        <p:cTn id="7" dur="250"/>
                                        <p:tgtEl>
                                          <p:spTgt spid="534"/>
                                        </p:tgtEl>
                                      </p:cBhvr>
                                    </p:animEffect>
                                  </p:childTnLst>
                                </p:cTn>
                              </p:par>
                            </p:childTnLst>
                          </p:cTn>
                        </p:par>
                        <p:par>
                          <p:cTn id="8" fill="hold">
                            <p:stCondLst>
                              <p:cond delay="250"/>
                            </p:stCondLst>
                            <p:childTnLst>
                              <p:par>
                                <p:cTn id="9" presetID="9" presetClass="entr" fill="hold" grpId="2" nodeType="afterEffect">
                                  <p:stCondLst>
                                    <p:cond delay="0"/>
                                  </p:stCondLst>
                                  <p:iterate>
                                    <p:tmAbs val="0"/>
                                  </p:iterate>
                                  <p:childTnLst>
                                    <p:set>
                                      <p:cBhvr>
                                        <p:cTn id="10" fill="hold"/>
                                        <p:tgtEl>
                                          <p:spTgt spid="538"/>
                                        </p:tgtEl>
                                        <p:attrNameLst>
                                          <p:attrName>style.visibility</p:attrName>
                                        </p:attrNameLst>
                                      </p:cBhvr>
                                      <p:to>
                                        <p:strVal val="visible"/>
                                      </p:to>
                                    </p:set>
                                    <p:animEffect transition="in" filter="dissolve">
                                      <p:cBhvr>
                                        <p:cTn id="11" dur="250"/>
                                        <p:tgtEl>
                                          <p:spTgt spid="538"/>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539"/>
                                        </p:tgtEl>
                                        <p:attrNameLst>
                                          <p:attrName>style.visibility</p:attrName>
                                        </p:attrNameLst>
                                      </p:cBhvr>
                                      <p:to>
                                        <p:strVal val="visible"/>
                                      </p:to>
                                    </p:set>
                                    <p:animEffect transition="in" filter="dissolve">
                                      <p:cBhvr>
                                        <p:cTn id="15" dur="250"/>
                                        <p:tgtEl>
                                          <p:spTgt spid="53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535"/>
                                        </p:tgtEl>
                                        <p:attrNameLst>
                                          <p:attrName>style.visibility</p:attrName>
                                        </p:attrNameLst>
                                      </p:cBhvr>
                                      <p:to>
                                        <p:strVal val="visible"/>
                                      </p:to>
                                    </p:set>
                                    <p:animEffect transition="in" filter="dissolve">
                                      <p:cBhvr>
                                        <p:cTn id="20" dur="250"/>
                                        <p:tgtEl>
                                          <p:spTgt spid="53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522"/>
                                        </p:tgtEl>
                                        <p:attrNameLst>
                                          <p:attrName>style.visibility</p:attrName>
                                        </p:attrNameLst>
                                      </p:cBhvr>
                                      <p:to>
                                        <p:strVal val="visible"/>
                                      </p:to>
                                    </p:set>
                                    <p:animEffect transition="in" filter="dissolve">
                                      <p:cBhvr>
                                        <p:cTn id="25" dur="250"/>
                                        <p:tgtEl>
                                          <p:spTgt spid="522"/>
                                        </p:tgtEl>
                                      </p:cBhvr>
                                    </p:animEffect>
                                  </p:childTnLst>
                                </p:cTn>
                              </p:par>
                            </p:childTnLst>
                          </p:cTn>
                        </p:par>
                        <p:par>
                          <p:cTn id="26" fill="hold">
                            <p:stCondLst>
                              <p:cond delay="250"/>
                            </p:stCondLst>
                            <p:childTnLst>
                              <p:par>
                                <p:cTn id="27" presetID="9" presetClass="entr" fill="hold" grpId="6" nodeType="afterEffect">
                                  <p:stCondLst>
                                    <p:cond delay="0"/>
                                  </p:stCondLst>
                                  <p:iterate>
                                    <p:tmAbs val="0"/>
                                  </p:iterate>
                                  <p:childTnLst>
                                    <p:set>
                                      <p:cBhvr>
                                        <p:cTn id="28" fill="hold"/>
                                        <p:tgtEl>
                                          <p:spTgt spid="540"/>
                                        </p:tgtEl>
                                        <p:attrNameLst>
                                          <p:attrName>style.visibility</p:attrName>
                                        </p:attrNameLst>
                                      </p:cBhvr>
                                      <p:to>
                                        <p:strVal val="visible"/>
                                      </p:to>
                                    </p:set>
                                    <p:animEffect transition="in" filter="dissolve">
                                      <p:cBhvr>
                                        <p:cTn id="29" dur="250"/>
                                        <p:tgtEl>
                                          <p:spTgt spid="540"/>
                                        </p:tgtEl>
                                      </p:cBhvr>
                                    </p:animEffect>
                                  </p:childTnLst>
                                </p:cTn>
                              </p:par>
                            </p:childTnLst>
                          </p:cTn>
                        </p:par>
                        <p:par>
                          <p:cTn id="30" fill="hold">
                            <p:stCondLst>
                              <p:cond delay="500"/>
                            </p:stCondLst>
                            <p:childTnLst>
                              <p:par>
                                <p:cTn id="31" presetID="9" presetClass="entr" fill="hold" grpId="7" nodeType="afterEffect">
                                  <p:stCondLst>
                                    <p:cond delay="0"/>
                                  </p:stCondLst>
                                  <p:iterate>
                                    <p:tmAbs val="0"/>
                                  </p:iterate>
                                  <p:childTnLst>
                                    <p:set>
                                      <p:cBhvr>
                                        <p:cTn id="32" fill="hold"/>
                                        <p:tgtEl>
                                          <p:spTgt spid="531"/>
                                        </p:tgtEl>
                                        <p:attrNameLst>
                                          <p:attrName>style.visibility</p:attrName>
                                        </p:attrNameLst>
                                      </p:cBhvr>
                                      <p:to>
                                        <p:strVal val="visible"/>
                                      </p:to>
                                    </p:set>
                                    <p:animEffect transition="in" filter="dissolve">
                                      <p:cBhvr>
                                        <p:cTn id="33" dur="250"/>
                                        <p:tgtEl>
                                          <p:spTgt spid="531"/>
                                        </p:tgtEl>
                                      </p:cBhvr>
                                    </p:animEffect>
                                  </p:childTnLst>
                                </p:cTn>
                              </p:par>
                            </p:childTnLst>
                          </p:cTn>
                        </p:par>
                        <p:par>
                          <p:cTn id="34" fill="hold">
                            <p:stCondLst>
                              <p:cond delay="750"/>
                            </p:stCondLst>
                            <p:childTnLst>
                              <p:par>
                                <p:cTn id="35" presetID="9" presetClass="entr" fill="hold" grpId="8" nodeType="afterEffect">
                                  <p:stCondLst>
                                    <p:cond delay="0"/>
                                  </p:stCondLst>
                                  <p:iterate>
                                    <p:tmAbs val="0"/>
                                  </p:iterate>
                                  <p:childTnLst>
                                    <p:set>
                                      <p:cBhvr>
                                        <p:cTn id="36" fill="hold"/>
                                        <p:tgtEl>
                                          <p:spTgt spid="526"/>
                                        </p:tgtEl>
                                        <p:attrNameLst>
                                          <p:attrName>style.visibility</p:attrName>
                                        </p:attrNameLst>
                                      </p:cBhvr>
                                      <p:to>
                                        <p:strVal val="visible"/>
                                      </p:to>
                                    </p:set>
                                    <p:animEffect transition="in" filter="dissolve">
                                      <p:cBhvr>
                                        <p:cTn id="37" dur="250"/>
                                        <p:tgtEl>
                                          <p:spTgt spid="52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9" nodeType="clickEffect">
                                  <p:stCondLst>
                                    <p:cond delay="0"/>
                                  </p:stCondLst>
                                  <p:iterate>
                                    <p:tmAbs val="0"/>
                                  </p:iterate>
                                  <p:childTnLst>
                                    <p:set>
                                      <p:cBhvr>
                                        <p:cTn id="41" fill="hold"/>
                                        <p:tgtEl>
                                          <p:spTgt spid="523"/>
                                        </p:tgtEl>
                                        <p:attrNameLst>
                                          <p:attrName>style.visibility</p:attrName>
                                        </p:attrNameLst>
                                      </p:cBhvr>
                                      <p:to>
                                        <p:strVal val="visible"/>
                                      </p:to>
                                    </p:set>
                                    <p:animEffect transition="in" filter="dissolve">
                                      <p:cBhvr>
                                        <p:cTn id="42" dur="250"/>
                                        <p:tgtEl>
                                          <p:spTgt spid="523"/>
                                        </p:tgtEl>
                                      </p:cBhvr>
                                    </p:animEffect>
                                  </p:childTnLst>
                                </p:cTn>
                              </p:par>
                            </p:childTnLst>
                          </p:cTn>
                        </p:par>
                        <p:par>
                          <p:cTn id="43" fill="hold">
                            <p:stCondLst>
                              <p:cond delay="250"/>
                            </p:stCondLst>
                            <p:childTnLst>
                              <p:par>
                                <p:cTn id="44" presetID="9" presetClass="entr" fill="hold" grpId="10" nodeType="afterEffect">
                                  <p:stCondLst>
                                    <p:cond delay="0"/>
                                  </p:stCondLst>
                                  <p:iterate>
                                    <p:tmAbs val="0"/>
                                  </p:iterate>
                                  <p:childTnLst>
                                    <p:set>
                                      <p:cBhvr>
                                        <p:cTn id="45" fill="hold"/>
                                        <p:tgtEl>
                                          <p:spTgt spid="524"/>
                                        </p:tgtEl>
                                        <p:attrNameLst>
                                          <p:attrName>style.visibility</p:attrName>
                                        </p:attrNameLst>
                                      </p:cBhvr>
                                      <p:to>
                                        <p:strVal val="visible"/>
                                      </p:to>
                                    </p:set>
                                    <p:animEffect transition="in" filter="dissolve">
                                      <p:cBhvr>
                                        <p:cTn id="46" dur="250"/>
                                        <p:tgtEl>
                                          <p:spTgt spid="52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fill="hold" grpId="11" nodeType="clickEffect">
                                  <p:stCondLst>
                                    <p:cond delay="0"/>
                                  </p:stCondLst>
                                  <p:iterate>
                                    <p:tmAbs val="0"/>
                                  </p:iterate>
                                  <p:childTnLst>
                                    <p:set>
                                      <p:cBhvr>
                                        <p:cTn id="50" fill="hold"/>
                                        <p:tgtEl>
                                          <p:spTgt spid="518"/>
                                        </p:tgtEl>
                                        <p:attrNameLst>
                                          <p:attrName>style.visibility</p:attrName>
                                        </p:attrNameLst>
                                      </p:cBhvr>
                                      <p:to>
                                        <p:strVal val="visible"/>
                                      </p:to>
                                    </p:set>
                                    <p:animEffect transition="in" filter="dissolve">
                                      <p:cBhvr>
                                        <p:cTn id="51" dur="250"/>
                                        <p:tgtEl>
                                          <p:spTgt spid="518"/>
                                        </p:tgtEl>
                                      </p:cBhvr>
                                    </p:animEffect>
                                  </p:childTnLst>
                                </p:cTn>
                              </p:par>
                            </p:childTnLst>
                          </p:cTn>
                        </p:par>
                        <p:par>
                          <p:cTn id="52" fill="hold">
                            <p:stCondLst>
                              <p:cond delay="250"/>
                            </p:stCondLst>
                            <p:childTnLst>
                              <p:par>
                                <p:cTn id="53" presetID="9" presetClass="entr" fill="hold" grpId="12" nodeType="afterEffect">
                                  <p:stCondLst>
                                    <p:cond delay="0"/>
                                  </p:stCondLst>
                                  <p:iterate>
                                    <p:tmAbs val="0"/>
                                  </p:iterate>
                                  <p:childTnLst>
                                    <p:set>
                                      <p:cBhvr>
                                        <p:cTn id="54" fill="hold"/>
                                        <p:tgtEl>
                                          <p:spTgt spid="525"/>
                                        </p:tgtEl>
                                        <p:attrNameLst>
                                          <p:attrName>style.visibility</p:attrName>
                                        </p:attrNameLst>
                                      </p:cBhvr>
                                      <p:to>
                                        <p:strVal val="visible"/>
                                      </p:to>
                                    </p:set>
                                    <p:animEffect transition="in" filter="dissolve">
                                      <p:cBhvr>
                                        <p:cTn id="55" dur="250"/>
                                        <p:tgtEl>
                                          <p:spTgt spid="525"/>
                                        </p:tgtEl>
                                      </p:cBhvr>
                                    </p:animEffect>
                                  </p:childTnLst>
                                </p:cTn>
                              </p:par>
                            </p:childTnLst>
                          </p:cTn>
                        </p:par>
                        <p:par>
                          <p:cTn id="56" fill="hold">
                            <p:stCondLst>
                              <p:cond delay="500"/>
                            </p:stCondLst>
                            <p:childTnLst>
                              <p:par>
                                <p:cTn id="57" presetID="9" presetClass="entr" fill="hold" grpId="13" nodeType="afterEffect">
                                  <p:stCondLst>
                                    <p:cond delay="0"/>
                                  </p:stCondLst>
                                  <p:iterate>
                                    <p:tmAbs val="0"/>
                                  </p:iterate>
                                  <p:childTnLst>
                                    <p:set>
                                      <p:cBhvr>
                                        <p:cTn id="58" fill="hold"/>
                                        <p:tgtEl>
                                          <p:spTgt spid="527"/>
                                        </p:tgtEl>
                                        <p:attrNameLst>
                                          <p:attrName>style.visibility</p:attrName>
                                        </p:attrNameLst>
                                      </p:cBhvr>
                                      <p:to>
                                        <p:strVal val="visible"/>
                                      </p:to>
                                    </p:set>
                                    <p:animEffect transition="in" filter="dissolve">
                                      <p:cBhvr>
                                        <p:cTn id="59" dur="250"/>
                                        <p:tgtEl>
                                          <p:spTgt spid="527"/>
                                        </p:tgtEl>
                                      </p:cBhvr>
                                    </p:animEffect>
                                  </p:childTnLst>
                                </p:cTn>
                              </p:par>
                            </p:childTnLst>
                          </p:cTn>
                        </p:par>
                        <p:par>
                          <p:cTn id="60" fill="hold">
                            <p:stCondLst>
                              <p:cond delay="750"/>
                            </p:stCondLst>
                            <p:childTnLst>
                              <p:par>
                                <p:cTn id="61" presetID="9" presetClass="entr" fill="hold" grpId="14" nodeType="afterEffect">
                                  <p:stCondLst>
                                    <p:cond delay="0"/>
                                  </p:stCondLst>
                                  <p:iterate>
                                    <p:tmAbs val="0"/>
                                  </p:iterate>
                                  <p:childTnLst>
                                    <p:set>
                                      <p:cBhvr>
                                        <p:cTn id="62" fill="hold"/>
                                        <p:tgtEl>
                                          <p:spTgt spid="528"/>
                                        </p:tgtEl>
                                        <p:attrNameLst>
                                          <p:attrName>style.visibility</p:attrName>
                                        </p:attrNameLst>
                                      </p:cBhvr>
                                      <p:to>
                                        <p:strVal val="visible"/>
                                      </p:to>
                                    </p:set>
                                    <p:animEffect transition="in" filter="dissolve">
                                      <p:cBhvr>
                                        <p:cTn id="63" dur="250"/>
                                        <p:tgtEl>
                                          <p:spTgt spid="528"/>
                                        </p:tgtEl>
                                      </p:cBhvr>
                                    </p:animEffect>
                                  </p:childTnLst>
                                </p:cTn>
                              </p:par>
                            </p:childTnLst>
                          </p:cTn>
                        </p:par>
                        <p:par>
                          <p:cTn id="64" fill="hold">
                            <p:stCondLst>
                              <p:cond delay="1000"/>
                            </p:stCondLst>
                            <p:childTnLst>
                              <p:par>
                                <p:cTn id="65" presetID="9" presetClass="entr" fill="hold" grpId="15" nodeType="afterEffect">
                                  <p:stCondLst>
                                    <p:cond delay="0"/>
                                  </p:stCondLst>
                                  <p:iterate>
                                    <p:tmAbs val="0"/>
                                  </p:iterate>
                                  <p:childTnLst>
                                    <p:set>
                                      <p:cBhvr>
                                        <p:cTn id="66" fill="hold"/>
                                        <p:tgtEl>
                                          <p:spTgt spid="529"/>
                                        </p:tgtEl>
                                        <p:attrNameLst>
                                          <p:attrName>style.visibility</p:attrName>
                                        </p:attrNameLst>
                                      </p:cBhvr>
                                      <p:to>
                                        <p:strVal val="visible"/>
                                      </p:to>
                                    </p:set>
                                    <p:animEffect transition="in" filter="dissolve">
                                      <p:cBhvr>
                                        <p:cTn id="67" dur="250"/>
                                        <p:tgtEl>
                                          <p:spTgt spid="529"/>
                                        </p:tgtEl>
                                      </p:cBhvr>
                                    </p:animEffect>
                                  </p:childTnLst>
                                </p:cTn>
                              </p:par>
                            </p:childTnLst>
                          </p:cTn>
                        </p:par>
                        <p:par>
                          <p:cTn id="68" fill="hold">
                            <p:stCondLst>
                              <p:cond delay="1250"/>
                            </p:stCondLst>
                            <p:childTnLst>
                              <p:par>
                                <p:cTn id="69" presetID="9" presetClass="entr" fill="hold" grpId="16" nodeType="afterEffect">
                                  <p:stCondLst>
                                    <p:cond delay="0"/>
                                  </p:stCondLst>
                                  <p:iterate>
                                    <p:tmAbs val="0"/>
                                  </p:iterate>
                                  <p:childTnLst>
                                    <p:set>
                                      <p:cBhvr>
                                        <p:cTn id="70" fill="hold"/>
                                        <p:tgtEl>
                                          <p:spTgt spid="530"/>
                                        </p:tgtEl>
                                        <p:attrNameLst>
                                          <p:attrName>style.visibility</p:attrName>
                                        </p:attrNameLst>
                                      </p:cBhvr>
                                      <p:to>
                                        <p:strVal val="visible"/>
                                      </p:to>
                                    </p:set>
                                    <p:animEffect transition="in" filter="dissolve">
                                      <p:cBhvr>
                                        <p:cTn id="71" dur="250"/>
                                        <p:tgtEl>
                                          <p:spTgt spid="530"/>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fill="hold" grpId="17" nodeType="clickEffect">
                                  <p:stCondLst>
                                    <p:cond delay="0"/>
                                  </p:stCondLst>
                                  <p:iterate>
                                    <p:tmAbs val="0"/>
                                  </p:iterate>
                                  <p:childTnLst>
                                    <p:set>
                                      <p:cBhvr>
                                        <p:cTn id="75" fill="hold"/>
                                        <p:tgtEl>
                                          <p:spTgt spid="532"/>
                                        </p:tgtEl>
                                        <p:attrNameLst>
                                          <p:attrName>style.visibility</p:attrName>
                                        </p:attrNameLst>
                                      </p:cBhvr>
                                      <p:to>
                                        <p:strVal val="visible"/>
                                      </p:to>
                                    </p:set>
                                    <p:animEffect transition="in" filter="dissolve">
                                      <p:cBhvr>
                                        <p:cTn id="76" dur="250"/>
                                        <p:tgtEl>
                                          <p:spTgt spid="532"/>
                                        </p:tgtEl>
                                      </p:cBhvr>
                                    </p:animEffect>
                                  </p:childTnLst>
                                </p:cTn>
                              </p:par>
                            </p:childTnLst>
                          </p:cTn>
                        </p:par>
                        <p:par>
                          <p:cTn id="77" fill="hold">
                            <p:stCondLst>
                              <p:cond delay="250"/>
                            </p:stCondLst>
                            <p:childTnLst>
                              <p:par>
                                <p:cTn id="78" presetID="9" presetClass="entr" fill="hold" grpId="18" nodeType="afterEffect">
                                  <p:stCondLst>
                                    <p:cond delay="0"/>
                                  </p:stCondLst>
                                  <p:iterate>
                                    <p:tmAbs val="0"/>
                                  </p:iterate>
                                  <p:childTnLst>
                                    <p:set>
                                      <p:cBhvr>
                                        <p:cTn id="79" fill="hold"/>
                                        <p:tgtEl>
                                          <p:spTgt spid="537"/>
                                        </p:tgtEl>
                                        <p:attrNameLst>
                                          <p:attrName>style.visibility</p:attrName>
                                        </p:attrNameLst>
                                      </p:cBhvr>
                                      <p:to>
                                        <p:strVal val="visible"/>
                                      </p:to>
                                    </p:set>
                                    <p:animEffect transition="in" filter="dissolve">
                                      <p:cBhvr>
                                        <p:cTn id="80" dur="250"/>
                                        <p:tgtEl>
                                          <p:spTgt spid="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1" animBg="1" advAuto="0"/>
      <p:bldP spid="522" grpId="5" animBg="1" advAuto="0"/>
      <p:bldP spid="523" grpId="9" animBg="1" advAuto="0"/>
      <p:bldP spid="524" grpId="10" animBg="1" advAuto="0"/>
      <p:bldP spid="525" grpId="12" animBg="1" advAuto="0"/>
      <p:bldP spid="526" grpId="8" animBg="1" advAuto="0"/>
      <p:bldP spid="527" grpId="13" animBg="1" advAuto="0"/>
      <p:bldP spid="528" grpId="14" animBg="1" advAuto="0"/>
      <p:bldP spid="529" grpId="15" animBg="1" advAuto="0"/>
      <p:bldP spid="530" grpId="16" animBg="1" advAuto="0"/>
      <p:bldP spid="531" grpId="7" animBg="1" advAuto="0"/>
      <p:bldP spid="532" grpId="17" animBg="1" advAuto="0"/>
      <p:bldP spid="534" grpId="1" animBg="1" advAuto="0"/>
      <p:bldP spid="535" grpId="4" animBg="1" advAuto="0"/>
      <p:bldP spid="537" grpId="18" animBg="1" advAuto="0"/>
      <p:bldP spid="538" grpId="2" animBg="1" advAuto="0"/>
      <p:bldP spid="539" grpId="3" animBg="1" advAuto="0"/>
      <p:bldP spid="540" grpId="6"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43" name="Shape 543"/>
          <p:cNvSpPr>
            <a:spLocks noGrp="1"/>
          </p:cNvSpPr>
          <p:nvPr>
            <p:ph type="body" idx="1"/>
          </p:nvPr>
        </p:nvSpPr>
        <p:spPr>
          <a:xfrm>
            <a:off x="533400" y="1600200"/>
            <a:ext cx="8153400" cy="5257800"/>
          </a:xfrm>
          <a:prstGeom prst="rect">
            <a:avLst/>
          </a:prstGeom>
        </p:spPr>
        <p:txBody>
          <a:bodyPr/>
          <a:lstStyle/>
          <a:p>
            <a:pPr algn="ctr">
              <a:spcBef>
                <a:spcPts val="1100"/>
              </a:spcBef>
              <a:buSzTx/>
              <a:buNone/>
              <a:defRPr>
                <a:solidFill>
                  <a:srgbClr val="B51A00"/>
                </a:solidFill>
                <a:uFill>
                  <a:solidFill>
                    <a:srgbClr val="B51A00"/>
                  </a:solidFill>
                </a:uFill>
              </a:defRPr>
            </a:pPr>
            <a:r>
              <a:rPr sz="2800" b="1" i="1"/>
              <a:t>“Please Lie to Me”</a:t>
            </a:r>
            <a:r>
              <a:rPr sz="2800"/>
              <a:t> </a:t>
            </a:r>
          </a:p>
          <a:p>
            <a:pPr>
              <a:spcBef>
                <a:spcPts val="1100"/>
              </a:spcBef>
              <a:buSzTx/>
              <a:buNone/>
              <a:defRPr sz="2800"/>
            </a:pPr>
            <a:r>
              <a:t>I won’t…</a:t>
            </a:r>
          </a:p>
          <a:p>
            <a:pPr algn="ctr">
              <a:buSzTx/>
              <a:buNone/>
              <a:defRPr sz="1000" b="1" i="1"/>
            </a:pPr>
            <a:r>
              <a:t> </a:t>
            </a:r>
          </a:p>
          <a:p>
            <a:pPr>
              <a:spcBef>
                <a:spcPts val="2400"/>
              </a:spcBef>
              <a:buSzTx/>
              <a:buNone/>
              <a:defRPr sz="2800"/>
            </a:pPr>
            <a:r>
              <a:t>…say what I see if you won’t say what you see. </a:t>
            </a:r>
          </a:p>
          <a:p>
            <a:pPr>
              <a:spcBef>
                <a:spcPts val="2400"/>
              </a:spcBef>
              <a:buSzTx/>
              <a:buNone/>
              <a:defRPr sz="2800"/>
            </a:pPr>
            <a:r>
              <a:t>…say what I’m thinking if you won’t say what you’re thinking.</a:t>
            </a:r>
          </a:p>
        </p:txBody>
      </p:sp>
      <p:sp>
        <p:nvSpPr>
          <p:cNvPr id="544" name="Shape 544"/>
          <p:cNvSpPr/>
          <p:nvPr/>
        </p:nvSpPr>
        <p:spPr>
          <a:xfrm>
            <a:off x="0" y="-2382"/>
            <a:ext cx="9144000"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300"/>
              </a:spcBef>
              <a:buClr>
                <a:srgbClr val="000000"/>
              </a:buClr>
              <a:buFont typeface="Verdana"/>
              <a:defRPr sz="2800" b="1"/>
            </a:lvl1pPr>
          </a:lstStyle>
          <a:p>
            <a:r>
              <a:t>Our Unspoken Working Agreement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3">
                                            <p:txEl>
                                              <p:pRg st="2" end="2"/>
                                            </p:txEl>
                                          </p:spTgt>
                                        </p:tgtEl>
                                        <p:attrNameLst>
                                          <p:attrName>style.visibility</p:attrName>
                                        </p:attrNameLst>
                                      </p:cBhvr>
                                      <p:to>
                                        <p:strVal val="visible"/>
                                      </p:to>
                                    </p:set>
                                    <p:animEffect transition="in" filter="dissolve">
                                      <p:cBhvr>
                                        <p:cTn id="7" dur="100"/>
                                        <p:tgtEl>
                                          <p:spTgt spid="543">
                                            <p:txEl>
                                              <p:pRg st="2" end="2"/>
                                            </p:txEl>
                                          </p:spTgt>
                                        </p:tgtEl>
                                      </p:cBhvr>
                                    </p:animEffect>
                                  </p:childTnLst>
                                </p:cTn>
                              </p:par>
                            </p:childTnLst>
                          </p:cTn>
                        </p:par>
                        <p:par>
                          <p:cTn id="8" fill="hold">
                            <p:stCondLst>
                              <p:cond delay="100"/>
                            </p:stCondLst>
                            <p:childTnLst>
                              <p:par>
                                <p:cTn id="9" presetID="9" presetClass="entr" fill="hold" grpId="1" nodeType="afterEffect">
                                  <p:stCondLst>
                                    <p:cond delay="0"/>
                                  </p:stCondLst>
                                  <p:iterate>
                                    <p:tmAbs val="0"/>
                                  </p:iterate>
                                  <p:childTnLst>
                                    <p:set>
                                      <p:cBhvr>
                                        <p:cTn id="10" fill="hold"/>
                                        <p:tgtEl>
                                          <p:spTgt spid="543">
                                            <p:txEl>
                                              <p:pRg st="3" end="3"/>
                                            </p:txEl>
                                          </p:spTgt>
                                        </p:tgtEl>
                                        <p:attrNameLst>
                                          <p:attrName>style.visibility</p:attrName>
                                        </p:attrNameLst>
                                      </p:cBhvr>
                                      <p:to>
                                        <p:strVal val="visible"/>
                                      </p:to>
                                    </p:set>
                                    <p:animEffect transition="in" filter="dissolve">
                                      <p:cBhvr>
                                        <p:cTn id="11" dur="100"/>
                                        <p:tgtEl>
                                          <p:spTgt spid="543">
                                            <p:txEl>
                                              <p:pRg st="3" end="3"/>
                                            </p:txEl>
                                          </p:spTgt>
                                        </p:tgtEl>
                                      </p:cBhvr>
                                    </p:animEffect>
                                  </p:childTnLst>
                                </p:cTn>
                              </p:par>
                            </p:childTnLst>
                          </p:cTn>
                        </p:par>
                        <p:par>
                          <p:cTn id="12" fill="hold">
                            <p:stCondLst>
                              <p:cond delay="200"/>
                            </p:stCondLst>
                            <p:childTnLst>
                              <p:par>
                                <p:cTn id="13" presetID="9" presetClass="entr" fill="hold" grpId="1" nodeType="afterEffect">
                                  <p:stCondLst>
                                    <p:cond delay="0"/>
                                  </p:stCondLst>
                                  <p:iterate>
                                    <p:tmAbs val="0"/>
                                  </p:iterate>
                                  <p:childTnLst>
                                    <p:set>
                                      <p:cBhvr>
                                        <p:cTn id="14" fill="hold"/>
                                        <p:tgtEl>
                                          <p:spTgt spid="543">
                                            <p:txEl>
                                              <p:pRg st="4" end="4"/>
                                            </p:txEl>
                                          </p:spTgt>
                                        </p:tgtEl>
                                        <p:attrNameLst>
                                          <p:attrName>style.visibility</p:attrName>
                                        </p:attrNameLst>
                                      </p:cBhvr>
                                      <p:to>
                                        <p:strVal val="visible"/>
                                      </p:to>
                                    </p:set>
                                    <p:animEffect transition="in" filter="dissolve">
                                      <p:cBhvr>
                                        <p:cTn id="15" dur="100"/>
                                        <p:tgtEl>
                                          <p:spTgt spid="5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1" build="p"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47" name="Shape 547"/>
          <p:cNvSpPr>
            <a:spLocks noGrp="1"/>
          </p:cNvSpPr>
          <p:nvPr>
            <p:ph type="body" idx="1"/>
          </p:nvPr>
        </p:nvSpPr>
        <p:spPr>
          <a:xfrm>
            <a:off x="533400" y="1600200"/>
            <a:ext cx="8153400" cy="5257800"/>
          </a:xfrm>
          <a:prstGeom prst="rect">
            <a:avLst/>
          </a:prstGeom>
        </p:spPr>
        <p:txBody>
          <a:bodyPr/>
          <a:lstStyle/>
          <a:p>
            <a:pPr algn="ctr">
              <a:spcBef>
                <a:spcPts val="1100"/>
              </a:spcBef>
              <a:buSzTx/>
              <a:buNone/>
              <a:defRPr>
                <a:solidFill>
                  <a:srgbClr val="B51A00"/>
                </a:solidFill>
                <a:uFill>
                  <a:solidFill>
                    <a:srgbClr val="B51A00"/>
                  </a:solidFill>
                </a:uFill>
              </a:defRPr>
            </a:pPr>
            <a:r>
              <a:rPr sz="2800" b="1" i="1"/>
              <a:t>“Please Lie to Me”</a:t>
            </a:r>
            <a:r>
              <a:rPr sz="2800"/>
              <a:t> </a:t>
            </a:r>
          </a:p>
          <a:p>
            <a:pPr>
              <a:spcBef>
                <a:spcPts val="1100"/>
              </a:spcBef>
              <a:buSzTx/>
              <a:buNone/>
              <a:defRPr sz="2800"/>
            </a:pPr>
            <a:r>
              <a:t>I won’t…</a:t>
            </a:r>
          </a:p>
          <a:p>
            <a:pPr algn="ctr">
              <a:buSzTx/>
              <a:buNone/>
              <a:defRPr sz="1000" b="1" i="1"/>
            </a:pPr>
            <a:r>
              <a:t> </a:t>
            </a:r>
          </a:p>
          <a:p>
            <a:pPr>
              <a:spcBef>
                <a:spcPts val="2400"/>
              </a:spcBef>
              <a:buSzTx/>
              <a:buNone/>
              <a:defRPr sz="2800"/>
            </a:pPr>
            <a:r>
              <a:t>…say what I’m really feeling if you won’t say what you’re really feeling.</a:t>
            </a:r>
          </a:p>
          <a:p>
            <a:pPr>
              <a:spcBef>
                <a:spcPts val="2400"/>
              </a:spcBef>
              <a:buSzTx/>
              <a:buNone/>
              <a:defRPr sz="2800"/>
            </a:pPr>
            <a:r>
              <a:t>…say what I want if you won’t say what you want.</a:t>
            </a:r>
          </a:p>
          <a:p>
            <a:pPr>
              <a:spcBef>
                <a:spcPts val="2400"/>
              </a:spcBef>
              <a:buSzTx/>
              <a:buNone/>
              <a:defRPr sz="2800"/>
            </a:pPr>
            <a:r>
              <a:t>…question you if you won’t question me. </a:t>
            </a:r>
          </a:p>
        </p:txBody>
      </p:sp>
      <p:sp>
        <p:nvSpPr>
          <p:cNvPr id="548" name="Shape 548"/>
          <p:cNvSpPr/>
          <p:nvPr/>
        </p:nvSpPr>
        <p:spPr>
          <a:xfrm>
            <a:off x="0" y="-2382"/>
            <a:ext cx="9144000"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300"/>
              </a:spcBef>
              <a:buClr>
                <a:srgbClr val="000000"/>
              </a:buClr>
              <a:buFont typeface="Verdana"/>
              <a:defRPr sz="2800" b="1"/>
            </a:lvl1pPr>
          </a:lstStyle>
          <a:p>
            <a:r>
              <a:t>Our Unspoken Working Agreement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7">
                                            <p:txEl>
                                              <p:pRg st="2" end="2"/>
                                            </p:txEl>
                                          </p:spTgt>
                                        </p:tgtEl>
                                        <p:attrNameLst>
                                          <p:attrName>style.visibility</p:attrName>
                                        </p:attrNameLst>
                                      </p:cBhvr>
                                      <p:to>
                                        <p:strVal val="visible"/>
                                      </p:to>
                                    </p:set>
                                    <p:animEffect transition="in" filter="dissolve">
                                      <p:cBhvr>
                                        <p:cTn id="7" dur="100"/>
                                        <p:tgtEl>
                                          <p:spTgt spid="547">
                                            <p:txEl>
                                              <p:pRg st="2" end="2"/>
                                            </p:txEl>
                                          </p:spTgt>
                                        </p:tgtEl>
                                      </p:cBhvr>
                                    </p:animEffect>
                                  </p:childTnLst>
                                </p:cTn>
                              </p:par>
                            </p:childTnLst>
                          </p:cTn>
                        </p:par>
                        <p:par>
                          <p:cTn id="8" fill="hold">
                            <p:stCondLst>
                              <p:cond delay="100"/>
                            </p:stCondLst>
                            <p:childTnLst>
                              <p:par>
                                <p:cTn id="9" presetID="9" presetClass="entr" fill="hold" grpId="1" nodeType="afterEffect">
                                  <p:stCondLst>
                                    <p:cond delay="0"/>
                                  </p:stCondLst>
                                  <p:iterate>
                                    <p:tmAbs val="0"/>
                                  </p:iterate>
                                  <p:childTnLst>
                                    <p:set>
                                      <p:cBhvr>
                                        <p:cTn id="10" fill="hold"/>
                                        <p:tgtEl>
                                          <p:spTgt spid="547">
                                            <p:txEl>
                                              <p:pRg st="3" end="3"/>
                                            </p:txEl>
                                          </p:spTgt>
                                        </p:tgtEl>
                                        <p:attrNameLst>
                                          <p:attrName>style.visibility</p:attrName>
                                        </p:attrNameLst>
                                      </p:cBhvr>
                                      <p:to>
                                        <p:strVal val="visible"/>
                                      </p:to>
                                    </p:set>
                                    <p:animEffect transition="in" filter="dissolve">
                                      <p:cBhvr>
                                        <p:cTn id="11" dur="100"/>
                                        <p:tgtEl>
                                          <p:spTgt spid="547">
                                            <p:txEl>
                                              <p:pRg st="3" end="3"/>
                                            </p:txEl>
                                          </p:spTgt>
                                        </p:tgtEl>
                                      </p:cBhvr>
                                    </p:animEffect>
                                  </p:childTnLst>
                                </p:cTn>
                              </p:par>
                            </p:childTnLst>
                          </p:cTn>
                        </p:par>
                        <p:par>
                          <p:cTn id="12" fill="hold">
                            <p:stCondLst>
                              <p:cond delay="200"/>
                            </p:stCondLst>
                            <p:childTnLst>
                              <p:par>
                                <p:cTn id="13" presetID="9" presetClass="entr" fill="hold" grpId="1" nodeType="afterEffect">
                                  <p:stCondLst>
                                    <p:cond delay="0"/>
                                  </p:stCondLst>
                                  <p:iterate>
                                    <p:tmAbs val="0"/>
                                  </p:iterate>
                                  <p:childTnLst>
                                    <p:set>
                                      <p:cBhvr>
                                        <p:cTn id="14" fill="hold"/>
                                        <p:tgtEl>
                                          <p:spTgt spid="547">
                                            <p:txEl>
                                              <p:pRg st="4" end="4"/>
                                            </p:txEl>
                                          </p:spTgt>
                                        </p:tgtEl>
                                        <p:attrNameLst>
                                          <p:attrName>style.visibility</p:attrName>
                                        </p:attrNameLst>
                                      </p:cBhvr>
                                      <p:to>
                                        <p:strVal val="visible"/>
                                      </p:to>
                                    </p:set>
                                    <p:animEffect transition="in" filter="dissolve">
                                      <p:cBhvr>
                                        <p:cTn id="15" dur="100"/>
                                        <p:tgtEl>
                                          <p:spTgt spid="547">
                                            <p:txEl>
                                              <p:pRg st="4" end="4"/>
                                            </p:txEl>
                                          </p:spTgt>
                                        </p:tgtEl>
                                      </p:cBhvr>
                                    </p:animEffect>
                                  </p:childTnLst>
                                </p:cTn>
                              </p:par>
                            </p:childTnLst>
                          </p:cTn>
                        </p:par>
                        <p:par>
                          <p:cTn id="16" fill="hold">
                            <p:stCondLst>
                              <p:cond delay="300"/>
                            </p:stCondLst>
                            <p:childTnLst>
                              <p:par>
                                <p:cTn id="17" presetID="9" presetClass="entr" fill="hold" grpId="1" nodeType="afterEffect">
                                  <p:stCondLst>
                                    <p:cond delay="0"/>
                                  </p:stCondLst>
                                  <p:iterate>
                                    <p:tmAbs val="0"/>
                                  </p:iterate>
                                  <p:childTnLst>
                                    <p:set>
                                      <p:cBhvr>
                                        <p:cTn id="18" fill="hold"/>
                                        <p:tgtEl>
                                          <p:spTgt spid="547">
                                            <p:txEl>
                                              <p:pRg st="5" end="5"/>
                                            </p:txEl>
                                          </p:spTgt>
                                        </p:tgtEl>
                                        <p:attrNameLst>
                                          <p:attrName>style.visibility</p:attrName>
                                        </p:attrNameLst>
                                      </p:cBhvr>
                                      <p:to>
                                        <p:strVal val="visible"/>
                                      </p:to>
                                    </p:set>
                                    <p:animEffect transition="in" filter="dissolve">
                                      <p:cBhvr>
                                        <p:cTn id="19" dur="100"/>
                                        <p:tgtEl>
                                          <p:spTgt spid="5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1" build="p"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51" name="Shape 551"/>
          <p:cNvSpPr>
            <a:spLocks noGrp="1"/>
          </p:cNvSpPr>
          <p:nvPr>
            <p:ph type="body" idx="1"/>
          </p:nvPr>
        </p:nvSpPr>
        <p:spPr>
          <a:xfrm>
            <a:off x="495300" y="825500"/>
            <a:ext cx="8153400" cy="5715000"/>
          </a:xfrm>
          <a:prstGeom prst="rect">
            <a:avLst/>
          </a:prstGeom>
        </p:spPr>
        <p:txBody>
          <a:bodyPr/>
          <a:lstStyle/>
          <a:p>
            <a:pPr>
              <a:spcBef>
                <a:spcPts val="1000"/>
              </a:spcBef>
              <a:buSzTx/>
              <a:buNone/>
              <a:defRPr sz="2800" b="1" i="1"/>
            </a:pPr>
            <a:r>
              <a:t>I pretend…</a:t>
            </a:r>
          </a:p>
          <a:p>
            <a:pPr>
              <a:spcBef>
                <a:spcPts val="500"/>
              </a:spcBef>
              <a:buSzTx/>
              <a:buNone/>
              <a:defRPr sz="1400" i="1"/>
            </a:pPr>
            <a:endParaRPr/>
          </a:p>
          <a:p>
            <a:pPr>
              <a:spcBef>
                <a:spcPts val="1000"/>
              </a:spcBef>
              <a:buSzTx/>
              <a:buNone/>
              <a:defRPr sz="2800" i="1"/>
            </a:pPr>
            <a:r>
              <a:t>…to trust people who I don’t.</a:t>
            </a:r>
          </a:p>
          <a:p>
            <a:pPr>
              <a:spcBef>
                <a:spcPts val="1000"/>
              </a:spcBef>
              <a:buSzTx/>
              <a:buNone/>
              <a:defRPr sz="2800" i="1"/>
            </a:pPr>
            <a:r>
              <a:t>…to listen to people when I’m not.</a:t>
            </a:r>
          </a:p>
          <a:p>
            <a:pPr>
              <a:spcBef>
                <a:spcPts val="1000"/>
              </a:spcBef>
              <a:buSzTx/>
              <a:buNone/>
              <a:defRPr sz="2800" i="1"/>
            </a:pPr>
            <a:r>
              <a:t>…to respect certain people when I don’t.</a:t>
            </a:r>
          </a:p>
          <a:p>
            <a:pPr>
              <a:spcBef>
                <a:spcPts val="1000"/>
              </a:spcBef>
              <a:buSzTx/>
              <a:buNone/>
              <a:defRPr sz="2800" i="1"/>
            </a:pPr>
            <a:r>
              <a:t>…to agree when I don’t.</a:t>
            </a:r>
          </a:p>
          <a:p>
            <a:pPr>
              <a:spcBef>
                <a:spcPts val="1000"/>
              </a:spcBef>
              <a:buSzTx/>
              <a:buNone/>
              <a:defRPr sz="2800" i="1"/>
            </a:pPr>
            <a:r>
              <a:t>…I don’t have to be right or get my way.</a:t>
            </a:r>
          </a:p>
          <a:p>
            <a:pPr>
              <a:spcBef>
                <a:spcPts val="1000"/>
              </a:spcBef>
              <a:buSzTx/>
              <a:buNone/>
              <a:defRPr sz="2800" i="1"/>
            </a:pPr>
            <a:r>
              <a:t>…to be patient.</a:t>
            </a:r>
          </a:p>
          <a:p>
            <a:pPr>
              <a:spcBef>
                <a:spcPts val="1000"/>
              </a:spcBef>
              <a:buSzTx/>
              <a:buNone/>
              <a:defRPr sz="2800" i="1"/>
            </a:pPr>
            <a:r>
              <a:t>…I want to be collaborative.</a:t>
            </a:r>
          </a:p>
          <a:p>
            <a:pPr>
              <a:spcBef>
                <a:spcPts val="1000"/>
              </a:spcBef>
              <a:buSzTx/>
              <a:buNone/>
              <a:defRPr sz="2800" i="1"/>
            </a:pPr>
            <a:r>
              <a:t>…I’m not feeling critical.</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1">
                                            <p:txEl>
                                              <p:pRg st="2" end="2"/>
                                            </p:txEl>
                                          </p:spTgt>
                                        </p:tgtEl>
                                        <p:attrNameLst>
                                          <p:attrName>style.visibility</p:attrName>
                                        </p:attrNameLst>
                                      </p:cBhvr>
                                      <p:to>
                                        <p:strVal val="visible"/>
                                      </p:to>
                                    </p:set>
                                    <p:animEffect transition="in" filter="dissolve">
                                      <p:cBhvr>
                                        <p:cTn id="7" dur="100"/>
                                        <p:tgtEl>
                                          <p:spTgt spid="55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551">
                                            <p:txEl>
                                              <p:pRg st="3" end="3"/>
                                            </p:txEl>
                                          </p:spTgt>
                                        </p:tgtEl>
                                        <p:attrNameLst>
                                          <p:attrName>style.visibility</p:attrName>
                                        </p:attrNameLst>
                                      </p:cBhvr>
                                      <p:to>
                                        <p:strVal val="visible"/>
                                      </p:to>
                                    </p:set>
                                    <p:animEffect transition="in" filter="dissolve">
                                      <p:cBhvr>
                                        <p:cTn id="12" dur="100"/>
                                        <p:tgtEl>
                                          <p:spTgt spid="55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551">
                                            <p:txEl>
                                              <p:pRg st="4" end="4"/>
                                            </p:txEl>
                                          </p:spTgt>
                                        </p:tgtEl>
                                        <p:attrNameLst>
                                          <p:attrName>style.visibility</p:attrName>
                                        </p:attrNameLst>
                                      </p:cBhvr>
                                      <p:to>
                                        <p:strVal val="visible"/>
                                      </p:to>
                                    </p:set>
                                    <p:animEffect transition="in" filter="dissolve">
                                      <p:cBhvr>
                                        <p:cTn id="17" dur="100"/>
                                        <p:tgtEl>
                                          <p:spTgt spid="55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1" nodeType="clickEffect">
                                  <p:stCondLst>
                                    <p:cond delay="0"/>
                                  </p:stCondLst>
                                  <p:iterate>
                                    <p:tmAbs val="0"/>
                                  </p:iterate>
                                  <p:childTnLst>
                                    <p:set>
                                      <p:cBhvr>
                                        <p:cTn id="21" fill="hold"/>
                                        <p:tgtEl>
                                          <p:spTgt spid="551">
                                            <p:txEl>
                                              <p:pRg st="5" end="5"/>
                                            </p:txEl>
                                          </p:spTgt>
                                        </p:tgtEl>
                                        <p:attrNameLst>
                                          <p:attrName>style.visibility</p:attrName>
                                        </p:attrNameLst>
                                      </p:cBhvr>
                                      <p:to>
                                        <p:strVal val="visible"/>
                                      </p:to>
                                    </p:set>
                                    <p:animEffect transition="in" filter="dissolve">
                                      <p:cBhvr>
                                        <p:cTn id="22" dur="100"/>
                                        <p:tgtEl>
                                          <p:spTgt spid="55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1" nodeType="clickEffect">
                                  <p:stCondLst>
                                    <p:cond delay="0"/>
                                  </p:stCondLst>
                                  <p:iterate>
                                    <p:tmAbs val="0"/>
                                  </p:iterate>
                                  <p:childTnLst>
                                    <p:set>
                                      <p:cBhvr>
                                        <p:cTn id="26" fill="hold"/>
                                        <p:tgtEl>
                                          <p:spTgt spid="551">
                                            <p:txEl>
                                              <p:pRg st="6" end="6"/>
                                            </p:txEl>
                                          </p:spTgt>
                                        </p:tgtEl>
                                        <p:attrNameLst>
                                          <p:attrName>style.visibility</p:attrName>
                                        </p:attrNameLst>
                                      </p:cBhvr>
                                      <p:to>
                                        <p:strVal val="visible"/>
                                      </p:to>
                                    </p:set>
                                    <p:animEffect transition="in" filter="dissolve">
                                      <p:cBhvr>
                                        <p:cTn id="27" dur="100"/>
                                        <p:tgtEl>
                                          <p:spTgt spid="55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1" nodeType="clickEffect">
                                  <p:stCondLst>
                                    <p:cond delay="0"/>
                                  </p:stCondLst>
                                  <p:iterate>
                                    <p:tmAbs val="0"/>
                                  </p:iterate>
                                  <p:childTnLst>
                                    <p:set>
                                      <p:cBhvr>
                                        <p:cTn id="31" fill="hold"/>
                                        <p:tgtEl>
                                          <p:spTgt spid="551">
                                            <p:txEl>
                                              <p:pRg st="7" end="7"/>
                                            </p:txEl>
                                          </p:spTgt>
                                        </p:tgtEl>
                                        <p:attrNameLst>
                                          <p:attrName>style.visibility</p:attrName>
                                        </p:attrNameLst>
                                      </p:cBhvr>
                                      <p:to>
                                        <p:strVal val="visible"/>
                                      </p:to>
                                    </p:set>
                                    <p:animEffect transition="in" filter="dissolve">
                                      <p:cBhvr>
                                        <p:cTn id="32" dur="100"/>
                                        <p:tgtEl>
                                          <p:spTgt spid="55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1" nodeType="clickEffect">
                                  <p:stCondLst>
                                    <p:cond delay="0"/>
                                  </p:stCondLst>
                                  <p:iterate>
                                    <p:tmAbs val="0"/>
                                  </p:iterate>
                                  <p:childTnLst>
                                    <p:set>
                                      <p:cBhvr>
                                        <p:cTn id="36" fill="hold"/>
                                        <p:tgtEl>
                                          <p:spTgt spid="551">
                                            <p:txEl>
                                              <p:pRg st="8" end="8"/>
                                            </p:txEl>
                                          </p:spTgt>
                                        </p:tgtEl>
                                        <p:attrNameLst>
                                          <p:attrName>style.visibility</p:attrName>
                                        </p:attrNameLst>
                                      </p:cBhvr>
                                      <p:to>
                                        <p:strVal val="visible"/>
                                      </p:to>
                                    </p:set>
                                    <p:animEffect transition="in" filter="dissolve">
                                      <p:cBhvr>
                                        <p:cTn id="37" dur="100"/>
                                        <p:tgtEl>
                                          <p:spTgt spid="551">
                                            <p:txEl>
                                              <p:pRg st="8" end="8"/>
                                            </p:txEl>
                                          </p:spTgt>
                                        </p:tgtEl>
                                      </p:cBhvr>
                                    </p:animEffect>
                                  </p:childTnLst>
                                </p:cTn>
                              </p:par>
                            </p:childTnLst>
                          </p:cTn>
                        </p:par>
                        <p:par>
                          <p:cTn id="38" fill="hold">
                            <p:stCondLst>
                              <p:cond delay="100"/>
                            </p:stCondLst>
                            <p:childTnLst>
                              <p:par>
                                <p:cTn id="39" presetID="9" presetClass="entr" fill="hold" grpId="1" nodeType="afterEffect">
                                  <p:stCondLst>
                                    <p:cond delay="500"/>
                                  </p:stCondLst>
                                  <p:iterate>
                                    <p:tmAbs val="0"/>
                                  </p:iterate>
                                  <p:childTnLst>
                                    <p:set>
                                      <p:cBhvr>
                                        <p:cTn id="40" fill="hold"/>
                                        <p:tgtEl>
                                          <p:spTgt spid="551">
                                            <p:txEl>
                                              <p:pRg st="9" end="9"/>
                                            </p:txEl>
                                          </p:spTgt>
                                        </p:tgtEl>
                                        <p:attrNameLst>
                                          <p:attrName>style.visibility</p:attrName>
                                        </p:attrNameLst>
                                      </p:cBhvr>
                                      <p:to>
                                        <p:strVal val="visible"/>
                                      </p:to>
                                    </p:set>
                                    <p:animEffect transition="in" filter="dissolve">
                                      <p:cBhvr>
                                        <p:cTn id="41" dur="100"/>
                                        <p:tgtEl>
                                          <p:spTgt spid="5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1" build="p"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54" name="Shape 554"/>
          <p:cNvSpPr>
            <a:spLocks noGrp="1"/>
          </p:cNvSpPr>
          <p:nvPr>
            <p:ph type="body" idx="1"/>
          </p:nvPr>
        </p:nvSpPr>
        <p:spPr>
          <a:xfrm>
            <a:off x="495300" y="825500"/>
            <a:ext cx="8102600" cy="5689600"/>
          </a:xfrm>
          <a:prstGeom prst="rect">
            <a:avLst/>
          </a:prstGeom>
        </p:spPr>
        <p:txBody>
          <a:bodyPr/>
          <a:lstStyle/>
          <a:p>
            <a:pPr>
              <a:spcBef>
                <a:spcPts val="1000"/>
              </a:spcBef>
              <a:buSzTx/>
              <a:buNone/>
              <a:defRPr sz="2800" b="1" i="1"/>
            </a:pPr>
            <a:r>
              <a:t>I pretend…</a:t>
            </a:r>
          </a:p>
          <a:p>
            <a:pPr>
              <a:spcBef>
                <a:spcPts val="500"/>
              </a:spcBef>
              <a:buSzTx/>
              <a:buNone/>
              <a:defRPr sz="2800" b="1" i="1"/>
            </a:pPr>
            <a:endParaRPr sz="1400"/>
          </a:p>
          <a:p>
            <a:pPr>
              <a:spcBef>
                <a:spcPts val="1000"/>
              </a:spcBef>
              <a:buSzTx/>
              <a:buNone/>
              <a:defRPr sz="2800" i="1"/>
            </a:pPr>
            <a:r>
              <a:t>…not to be frustrated when I am.</a:t>
            </a:r>
          </a:p>
          <a:p>
            <a:pPr>
              <a:spcBef>
                <a:spcPts val="1000"/>
              </a:spcBef>
              <a:buSzTx/>
              <a:buNone/>
              <a:defRPr sz="2800" i="1"/>
            </a:pPr>
            <a:r>
              <a:t>…to know what I am doing when I don’t.</a:t>
            </a:r>
          </a:p>
          <a:p>
            <a:pPr>
              <a:spcBef>
                <a:spcPts val="1000"/>
              </a:spcBef>
              <a:buSzTx/>
              <a:buNone/>
              <a:defRPr sz="2800" i="1"/>
            </a:pPr>
            <a:r>
              <a:t>…not to be afraid when I am.</a:t>
            </a:r>
          </a:p>
          <a:p>
            <a:pPr>
              <a:spcBef>
                <a:spcPts val="1000"/>
              </a:spcBef>
              <a:buSzTx/>
              <a:buNone/>
              <a:defRPr sz="2800" i="1"/>
            </a:pPr>
            <a:r>
              <a:t>…I don’t want more recognition.</a:t>
            </a:r>
          </a:p>
          <a:p>
            <a:pPr>
              <a:spcBef>
                <a:spcPts val="1000"/>
              </a:spcBef>
              <a:buSzTx/>
              <a:buNone/>
              <a:defRPr sz="2800" i="1"/>
            </a:pPr>
            <a:r>
              <a:t>…to want other people’s opinions.</a:t>
            </a:r>
          </a:p>
          <a:p>
            <a:pPr>
              <a:spcBef>
                <a:spcPts val="1000"/>
              </a:spcBef>
              <a:buSzTx/>
              <a:buNone/>
              <a:defRPr sz="2800" i="1"/>
            </a:pPr>
            <a:r>
              <a:t>…I have things under control.</a:t>
            </a:r>
          </a:p>
          <a:p>
            <a:pPr>
              <a:spcBef>
                <a:spcPts val="1000"/>
              </a:spcBef>
              <a:buSzTx/>
              <a:buNone/>
              <a:defRPr sz="2800" i="1"/>
            </a:pPr>
            <a:r>
              <a:t>…I want feedback.</a:t>
            </a:r>
          </a:p>
          <a:p>
            <a:pPr>
              <a:spcBef>
                <a:spcPts val="1000"/>
              </a:spcBef>
              <a:buSzTx/>
              <a:buNone/>
              <a:defRPr sz="2800" i="1"/>
            </a:pPr>
            <a:r>
              <a:t>…to say what I think and feel.</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54">
                                            <p:txEl>
                                              <p:pRg st="2" end="2"/>
                                            </p:txEl>
                                          </p:spTgt>
                                        </p:tgtEl>
                                        <p:attrNameLst>
                                          <p:attrName>style.visibility</p:attrName>
                                        </p:attrNameLst>
                                      </p:cBhvr>
                                      <p:to>
                                        <p:strVal val="visible"/>
                                      </p:to>
                                    </p:set>
                                    <p:animEffect transition="in" filter="dissolve">
                                      <p:cBhvr>
                                        <p:cTn id="7" dur="100"/>
                                        <p:tgtEl>
                                          <p:spTgt spid="5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554">
                                            <p:txEl>
                                              <p:pRg st="3" end="3"/>
                                            </p:txEl>
                                          </p:spTgt>
                                        </p:tgtEl>
                                        <p:attrNameLst>
                                          <p:attrName>style.visibility</p:attrName>
                                        </p:attrNameLst>
                                      </p:cBhvr>
                                      <p:to>
                                        <p:strVal val="visible"/>
                                      </p:to>
                                    </p:set>
                                    <p:animEffect transition="in" filter="dissolve">
                                      <p:cBhvr>
                                        <p:cTn id="12" dur="100"/>
                                        <p:tgtEl>
                                          <p:spTgt spid="55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554">
                                            <p:txEl>
                                              <p:pRg st="4" end="4"/>
                                            </p:txEl>
                                          </p:spTgt>
                                        </p:tgtEl>
                                        <p:attrNameLst>
                                          <p:attrName>style.visibility</p:attrName>
                                        </p:attrNameLst>
                                      </p:cBhvr>
                                      <p:to>
                                        <p:strVal val="visible"/>
                                      </p:to>
                                    </p:set>
                                    <p:animEffect transition="in" filter="dissolve">
                                      <p:cBhvr>
                                        <p:cTn id="17" dur="100"/>
                                        <p:tgtEl>
                                          <p:spTgt spid="55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1" nodeType="clickEffect">
                                  <p:stCondLst>
                                    <p:cond delay="0"/>
                                  </p:stCondLst>
                                  <p:iterate>
                                    <p:tmAbs val="0"/>
                                  </p:iterate>
                                  <p:childTnLst>
                                    <p:set>
                                      <p:cBhvr>
                                        <p:cTn id="21" fill="hold"/>
                                        <p:tgtEl>
                                          <p:spTgt spid="554">
                                            <p:txEl>
                                              <p:pRg st="5" end="5"/>
                                            </p:txEl>
                                          </p:spTgt>
                                        </p:tgtEl>
                                        <p:attrNameLst>
                                          <p:attrName>style.visibility</p:attrName>
                                        </p:attrNameLst>
                                      </p:cBhvr>
                                      <p:to>
                                        <p:strVal val="visible"/>
                                      </p:to>
                                    </p:set>
                                    <p:animEffect transition="in" filter="dissolve">
                                      <p:cBhvr>
                                        <p:cTn id="22" dur="100"/>
                                        <p:tgtEl>
                                          <p:spTgt spid="55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1" nodeType="clickEffect">
                                  <p:stCondLst>
                                    <p:cond delay="0"/>
                                  </p:stCondLst>
                                  <p:iterate>
                                    <p:tmAbs val="0"/>
                                  </p:iterate>
                                  <p:childTnLst>
                                    <p:set>
                                      <p:cBhvr>
                                        <p:cTn id="26" fill="hold"/>
                                        <p:tgtEl>
                                          <p:spTgt spid="554">
                                            <p:txEl>
                                              <p:pRg st="6" end="6"/>
                                            </p:txEl>
                                          </p:spTgt>
                                        </p:tgtEl>
                                        <p:attrNameLst>
                                          <p:attrName>style.visibility</p:attrName>
                                        </p:attrNameLst>
                                      </p:cBhvr>
                                      <p:to>
                                        <p:strVal val="visible"/>
                                      </p:to>
                                    </p:set>
                                    <p:animEffect transition="in" filter="dissolve">
                                      <p:cBhvr>
                                        <p:cTn id="27" dur="100"/>
                                        <p:tgtEl>
                                          <p:spTgt spid="55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1" nodeType="clickEffect">
                                  <p:stCondLst>
                                    <p:cond delay="0"/>
                                  </p:stCondLst>
                                  <p:iterate>
                                    <p:tmAbs val="0"/>
                                  </p:iterate>
                                  <p:childTnLst>
                                    <p:set>
                                      <p:cBhvr>
                                        <p:cTn id="31" fill="hold"/>
                                        <p:tgtEl>
                                          <p:spTgt spid="554">
                                            <p:txEl>
                                              <p:pRg st="7" end="7"/>
                                            </p:txEl>
                                          </p:spTgt>
                                        </p:tgtEl>
                                        <p:attrNameLst>
                                          <p:attrName>style.visibility</p:attrName>
                                        </p:attrNameLst>
                                      </p:cBhvr>
                                      <p:to>
                                        <p:strVal val="visible"/>
                                      </p:to>
                                    </p:set>
                                    <p:animEffect transition="in" filter="dissolve">
                                      <p:cBhvr>
                                        <p:cTn id="32" dur="100"/>
                                        <p:tgtEl>
                                          <p:spTgt spid="55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1" nodeType="clickEffect">
                                  <p:stCondLst>
                                    <p:cond delay="0"/>
                                  </p:stCondLst>
                                  <p:iterate>
                                    <p:tmAbs val="0"/>
                                  </p:iterate>
                                  <p:childTnLst>
                                    <p:set>
                                      <p:cBhvr>
                                        <p:cTn id="36" fill="hold"/>
                                        <p:tgtEl>
                                          <p:spTgt spid="554">
                                            <p:txEl>
                                              <p:pRg st="8" end="8"/>
                                            </p:txEl>
                                          </p:spTgt>
                                        </p:tgtEl>
                                        <p:attrNameLst>
                                          <p:attrName>style.visibility</p:attrName>
                                        </p:attrNameLst>
                                      </p:cBhvr>
                                      <p:to>
                                        <p:strVal val="visible"/>
                                      </p:to>
                                    </p:set>
                                    <p:animEffect transition="in" filter="dissolve">
                                      <p:cBhvr>
                                        <p:cTn id="37" dur="100"/>
                                        <p:tgtEl>
                                          <p:spTgt spid="55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1" nodeType="clickEffect">
                                  <p:stCondLst>
                                    <p:cond delay="0"/>
                                  </p:stCondLst>
                                  <p:iterate>
                                    <p:tmAbs val="0"/>
                                  </p:iterate>
                                  <p:childTnLst>
                                    <p:set>
                                      <p:cBhvr>
                                        <p:cTn id="41" fill="hold"/>
                                        <p:tgtEl>
                                          <p:spTgt spid="554">
                                            <p:txEl>
                                              <p:pRg st="9" end="9"/>
                                            </p:txEl>
                                          </p:spTgt>
                                        </p:tgtEl>
                                        <p:attrNameLst>
                                          <p:attrName>style.visibility</p:attrName>
                                        </p:attrNameLst>
                                      </p:cBhvr>
                                      <p:to>
                                        <p:strVal val="visible"/>
                                      </p:to>
                                    </p:set>
                                    <p:animEffect transition="in" filter="dissolve">
                                      <p:cBhvr>
                                        <p:cTn id="42" dur="100"/>
                                        <p:tgtEl>
                                          <p:spTgt spid="55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1" build="p"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2012, The Schutz Company</a:t>
            </a:r>
          </a:p>
        </p:txBody>
      </p:sp>
      <p:sp>
        <p:nvSpPr>
          <p:cNvPr id="557" name="Shape 557"/>
          <p:cNvSpPr>
            <a:spLocks noGrp="1"/>
          </p:cNvSpPr>
          <p:nvPr>
            <p:ph type="body" idx="1"/>
          </p:nvPr>
        </p:nvSpPr>
        <p:spPr>
          <a:xfrm>
            <a:off x="457200" y="1104900"/>
            <a:ext cx="8229600" cy="4635500"/>
          </a:xfrm>
          <a:prstGeom prst="rect">
            <a:avLst/>
          </a:prstGeom>
        </p:spPr>
        <p:txBody>
          <a:bodyPr lIns="0" tIns="0" rIns="0" bIns="0"/>
          <a:lstStyle/>
          <a:p>
            <a:pPr algn="ctr">
              <a:buSzTx/>
              <a:buNone/>
              <a:defRPr sz="3600"/>
            </a:pPr>
            <a:r>
              <a:t>Everyone is 100% responsible for our situation and no one is to blame.</a:t>
            </a:r>
          </a:p>
          <a:p>
            <a:pPr algn="ctr">
              <a:buSzTx/>
              <a:buNone/>
              <a:defRPr sz="2400" b="1"/>
            </a:pPr>
            <a:endParaRPr/>
          </a:p>
          <a:p>
            <a:pPr algn="ctr">
              <a:buSzTx/>
              <a:buNone/>
              <a:defRPr sz="2400" b="1"/>
            </a:pPr>
            <a:endParaRPr/>
          </a:p>
          <a:p>
            <a:pPr algn="ctr">
              <a:buSzTx/>
              <a:buNone/>
              <a:defRPr sz="2400" b="1"/>
            </a:pPr>
            <a:r>
              <a:t>BLAME</a:t>
            </a:r>
          </a:p>
          <a:p>
            <a:pPr algn="ctr">
              <a:buSzTx/>
              <a:buNone/>
              <a:defRPr sz="3900"/>
            </a:pPr>
            <a:endParaRPr/>
          </a:p>
          <a:p>
            <a:pPr algn="ctr">
              <a:buSzTx/>
              <a:buNone/>
            </a:pPr>
            <a:endParaRPr/>
          </a:p>
          <a:p>
            <a:pPr algn="ctr">
              <a:buSzTx/>
              <a:buNone/>
              <a:defRPr sz="3600"/>
            </a:pPr>
            <a:r>
              <a:t>A problem solving orientation</a:t>
            </a:r>
          </a:p>
        </p:txBody>
      </p:sp>
      <p:grpSp>
        <p:nvGrpSpPr>
          <p:cNvPr id="560" name="Group 560"/>
          <p:cNvGrpSpPr/>
          <p:nvPr/>
        </p:nvGrpSpPr>
        <p:grpSpPr>
          <a:xfrm>
            <a:off x="3740150" y="3067050"/>
            <a:ext cx="1663700" cy="1663700"/>
            <a:chOff x="0" y="0"/>
            <a:chExt cx="1663700" cy="1663700"/>
          </a:xfrm>
        </p:grpSpPr>
        <p:sp>
          <p:nvSpPr>
            <p:cNvPr id="558" name="Shape 558"/>
            <p:cNvSpPr/>
            <p:nvPr/>
          </p:nvSpPr>
          <p:spPr>
            <a:xfrm>
              <a:off x="0" y="0"/>
              <a:ext cx="1663700" cy="1663700"/>
            </a:xfrm>
            <a:prstGeom prst="ellipse">
              <a:avLst/>
            </a:prstGeom>
            <a:noFill/>
            <a:ln w="152400" cap="flat">
              <a:solidFill>
                <a:srgbClr val="D84942"/>
              </a:solidFill>
              <a:prstDash val="solid"/>
              <a:round/>
            </a:ln>
            <a:effectLst/>
          </p:spPr>
          <p:txBody>
            <a:bodyPr wrap="square" lIns="50800" tIns="50800" rIns="50800" bIns="50800" numCol="1" anchor="ctr">
              <a:noAutofit/>
            </a:bodyPr>
            <a:lstStyle/>
            <a:p>
              <a:endParaRPr/>
            </a:p>
          </p:txBody>
        </p:sp>
        <p:sp>
          <p:nvSpPr>
            <p:cNvPr id="559" name="Shape 559"/>
            <p:cNvSpPr/>
            <p:nvPr/>
          </p:nvSpPr>
          <p:spPr>
            <a:xfrm flipH="1">
              <a:off x="246002" y="290571"/>
              <a:ext cx="1186584" cy="1080293"/>
            </a:xfrm>
            <a:prstGeom prst="line">
              <a:avLst/>
            </a:prstGeom>
            <a:noFill/>
            <a:ln w="152400" cap="flat">
              <a:solidFill>
                <a:srgbClr val="E82532"/>
              </a:solidFill>
              <a:prstDash val="solid"/>
              <a:round/>
            </a:ln>
            <a:effectLst/>
          </p:spPr>
          <p:txBody>
            <a:bodyPr wrap="square" lIns="0" tIns="0" rIns="0" bIns="0" numCol="1" anchor="t">
              <a:noAutofit/>
            </a:bodyPr>
            <a:lstStyle/>
            <a:p>
              <a:pPr marL="0" marR="0" defTabSz="457200">
                <a:defRPr sz="1200">
                  <a:uFillTx/>
                  <a:latin typeface="Helvetica"/>
                  <a:ea typeface="Helvetica"/>
                  <a:cs typeface="Helvetica"/>
                  <a:sym typeface="Helvetica"/>
                </a:defRPr>
              </a:pPr>
              <a:endParaRPr/>
            </a:p>
          </p:txBody>
        </p:sp>
      </p:gr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60"/>
                                        </p:tgtEl>
                                        <p:attrNameLst>
                                          <p:attrName>style.visibility</p:attrName>
                                        </p:attrNameLst>
                                      </p:cBhvr>
                                      <p:to>
                                        <p:strVal val="visible"/>
                                      </p:to>
                                    </p:set>
                                    <p:anim calcmode="lin" valueType="num">
                                      <p:cBhvr>
                                        <p:cTn id="7" dur="750" fill="hold"/>
                                        <p:tgtEl>
                                          <p:spTgt spid="560"/>
                                        </p:tgtEl>
                                        <p:attrNameLst>
                                          <p:attrName>ppt_w</p:attrName>
                                        </p:attrNameLst>
                                      </p:cBhvr>
                                      <p:tavLst>
                                        <p:tav tm="0">
                                          <p:val>
                                            <p:fltVal val="0"/>
                                          </p:val>
                                        </p:tav>
                                        <p:tav tm="100000">
                                          <p:val>
                                            <p:strVal val="#ppt_w"/>
                                          </p:val>
                                        </p:tav>
                                      </p:tavLst>
                                    </p:anim>
                                    <p:anim calcmode="lin" valueType="num">
                                      <p:cBhvr>
                                        <p:cTn id="8" dur="750" fill="hold"/>
                                        <p:tgtEl>
                                          <p:spTgt spid="5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563" name="Table 563"/>
          <p:cNvGraphicFramePr/>
          <p:nvPr/>
        </p:nvGraphicFramePr>
        <p:xfrm>
          <a:off x="891539" y="1463039"/>
          <a:ext cx="7360922" cy="4719701"/>
        </p:xfrm>
        <a:graphic>
          <a:graphicData uri="http://schemas.openxmlformats.org/drawingml/2006/table">
            <a:tbl>
              <a:tblPr>
                <a:tableStyleId>{8F44A2F1-9E1F-4B54-A3A2-5F16C0AD49E2}</a:tableStyleId>
              </a:tblPr>
              <a:tblGrid>
                <a:gridCol w="616046"/>
                <a:gridCol w="325143"/>
                <a:gridCol w="6419733"/>
              </a:tblGrid>
              <a:tr h="674243">
                <a:tc>
                  <a:txBody>
                    <a:bodyPr/>
                    <a:lstStyle/>
                    <a:p>
                      <a:pPr marR="40639" algn="r" defTabSz="914400">
                        <a:spcBef>
                          <a:spcPts val="300"/>
                        </a:spcBef>
                        <a:tabLst>
                          <a:tab pos="914400" algn="l"/>
                        </a:tabLst>
                        <a:defRPr sz="1800">
                          <a:uFillTx/>
                        </a:defRPr>
                      </a:pPr>
                      <a:r>
                        <a:rPr sz="3400">
                          <a:solidFill>
                            <a:srgbClr val="0042AA"/>
                          </a:solidFill>
                          <a:uFill>
                            <a:solidFill>
                              <a:srgbClr val="000000"/>
                            </a:solidFill>
                          </a:uFill>
                          <a:sym typeface="Verdana"/>
                        </a:rPr>
                        <a:t>-1</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0042AA"/>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a:solidFill>
                            <a:srgbClr val="0042AA"/>
                          </a:solidFill>
                          <a:uFill>
                            <a:solidFill>
                              <a:srgbClr val="000000"/>
                            </a:solidFill>
                          </a:uFill>
                          <a:sym typeface="Verdana"/>
                        </a:rPr>
                        <a:t>(Unaware)</a:t>
                      </a:r>
                    </a:p>
                  </a:txBody>
                  <a:tcPr marL="50800" marR="50800" marT="50800" marB="50800" horzOverflow="overflow">
                    <a:lnL w="0">
                      <a:miter lim="400000"/>
                    </a:lnL>
                    <a:lnR w="0">
                      <a:miter lim="400000"/>
                    </a:lnR>
                    <a:lnT w="0">
                      <a:miter lim="400000"/>
                    </a:lnT>
                    <a:lnB w="0">
                      <a:miter lim="400000"/>
                    </a:lnB>
                  </a:tcPr>
                </a:tc>
              </a:tr>
              <a:tr h="674243">
                <a:tc>
                  <a:txBody>
                    <a:bodyPr/>
                    <a:lstStyle/>
                    <a:p>
                      <a:pPr marR="40639" algn="r" defTabSz="914400">
                        <a:spcBef>
                          <a:spcPts val="300"/>
                        </a:spcBef>
                        <a:tabLst>
                          <a:tab pos="914400" algn="l"/>
                        </a:tabLst>
                        <a:defRPr sz="1800">
                          <a:uFillTx/>
                        </a:defRPr>
                      </a:pPr>
                      <a:r>
                        <a:rPr sz="3400">
                          <a:solidFill>
                            <a:srgbClr val="0042AA"/>
                          </a:solidFill>
                          <a:uFill>
                            <a:solidFill>
                              <a:srgbClr val="000000"/>
                            </a:solidFill>
                          </a:uFill>
                          <a:sym typeface="Verdana"/>
                        </a:rPr>
                        <a:t>0</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0042AA"/>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a:solidFill>
                            <a:srgbClr val="0042AA"/>
                          </a:solidFill>
                          <a:uFill>
                            <a:solidFill>
                              <a:srgbClr val="000000"/>
                            </a:solidFill>
                          </a:uFill>
                          <a:sym typeface="Verdana"/>
                        </a:rPr>
                        <a:t>(Withholding)</a:t>
                      </a:r>
                    </a:p>
                  </a:txBody>
                  <a:tcPr marL="50800" marR="50800" marT="50800" marB="50800" horzOverflow="overflow">
                    <a:lnL w="0">
                      <a:miter lim="400000"/>
                    </a:lnL>
                    <a:lnR w="0">
                      <a:miter lim="400000"/>
                    </a:lnR>
                    <a:lnT w="0">
                      <a:miter lim="400000"/>
                    </a:lnT>
                    <a:lnB w="0">
                      <a:miter lim="400000"/>
                    </a:lnB>
                  </a:tcPr>
                </a:tc>
              </a:tr>
              <a:tr h="674243">
                <a:tc>
                  <a:txBody>
                    <a:bodyPr/>
                    <a:lstStyle/>
                    <a:p>
                      <a:pPr marR="40639" algn="r" defTabSz="914400">
                        <a:spcBef>
                          <a:spcPts val="300"/>
                        </a:spcBef>
                        <a:tabLst>
                          <a:tab pos="914400" algn="l"/>
                        </a:tabLst>
                        <a:defRPr sz="1800">
                          <a:uFillTx/>
                        </a:defRPr>
                      </a:pPr>
                      <a:r>
                        <a:rPr sz="3400">
                          <a:solidFill>
                            <a:srgbClr val="B51A00"/>
                          </a:solidFill>
                          <a:uFill>
                            <a:solidFill>
                              <a:srgbClr val="000000"/>
                            </a:solidFill>
                          </a:uFill>
                          <a:sym typeface="Verdana"/>
                        </a:rPr>
                        <a:t>1</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B51A00"/>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i="1">
                          <a:solidFill>
                            <a:srgbClr val="B51A00"/>
                          </a:solidFill>
                          <a:uFill>
                            <a:solidFill>
                              <a:srgbClr val="000000"/>
                            </a:solidFill>
                          </a:uFill>
                          <a:sym typeface="Verdana"/>
                        </a:rPr>
                        <a:t>“You are…”</a:t>
                      </a:r>
                    </a:p>
                  </a:txBody>
                  <a:tcPr marL="50800" marR="50800" marT="50800" marB="50800" horzOverflow="overflow">
                    <a:lnL w="0">
                      <a:miter lim="400000"/>
                    </a:lnL>
                    <a:lnR w="0">
                      <a:miter lim="400000"/>
                    </a:lnR>
                    <a:lnT w="0">
                      <a:miter lim="400000"/>
                    </a:lnT>
                    <a:lnB w="0">
                      <a:miter lim="400000"/>
                    </a:lnB>
                  </a:tcPr>
                </a:tc>
              </a:tr>
              <a:tr h="674243">
                <a:tc>
                  <a:txBody>
                    <a:bodyPr/>
                    <a:lstStyle/>
                    <a:p>
                      <a:pPr marR="40639" algn="r" defTabSz="914400">
                        <a:spcBef>
                          <a:spcPts val="300"/>
                        </a:spcBef>
                        <a:tabLst>
                          <a:tab pos="914400" algn="l"/>
                        </a:tabLst>
                        <a:defRPr sz="1800">
                          <a:uFillTx/>
                        </a:defRPr>
                      </a:pPr>
                      <a:r>
                        <a:rPr sz="3400">
                          <a:solidFill>
                            <a:srgbClr val="B51A00"/>
                          </a:solidFill>
                          <a:uFill>
                            <a:solidFill>
                              <a:srgbClr val="000000"/>
                            </a:solidFill>
                          </a:uFill>
                          <a:sym typeface="Verdana"/>
                        </a:rPr>
                        <a:t>2</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B51A00"/>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i="1">
                          <a:solidFill>
                            <a:srgbClr val="B51A00"/>
                          </a:solidFill>
                          <a:uFill>
                            <a:solidFill>
                              <a:srgbClr val="000000"/>
                            </a:solidFill>
                          </a:uFill>
                          <a:sym typeface="Verdana"/>
                        </a:rPr>
                        <a:t>“Toward you I feel…”</a:t>
                      </a:r>
                    </a:p>
                  </a:txBody>
                  <a:tcPr marL="50800" marR="50800" marT="50800" marB="50800" horzOverflow="overflow">
                    <a:lnL w="0">
                      <a:miter lim="400000"/>
                    </a:lnL>
                    <a:lnR w="0">
                      <a:miter lim="400000"/>
                    </a:lnR>
                    <a:lnT w="0">
                      <a:miter lim="400000"/>
                    </a:lnT>
                    <a:lnB w="0">
                      <a:miter lim="400000"/>
                    </a:lnB>
                  </a:tcPr>
                </a:tc>
              </a:tr>
              <a:tr h="674243">
                <a:tc>
                  <a:txBody>
                    <a:bodyPr/>
                    <a:lstStyle/>
                    <a:p>
                      <a:pPr marR="40639" algn="r" defTabSz="914400">
                        <a:spcBef>
                          <a:spcPts val="300"/>
                        </a:spcBef>
                        <a:tabLst>
                          <a:tab pos="914400" algn="l"/>
                        </a:tabLst>
                        <a:defRPr sz="1800">
                          <a:uFillTx/>
                        </a:defRPr>
                      </a:pPr>
                      <a:r>
                        <a:rPr sz="3400">
                          <a:solidFill>
                            <a:srgbClr val="B51A00"/>
                          </a:solidFill>
                          <a:uFill>
                            <a:solidFill>
                              <a:srgbClr val="000000"/>
                            </a:solidFill>
                          </a:uFill>
                          <a:sym typeface="Verdana"/>
                        </a:rPr>
                        <a:t>3</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B51A00"/>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i="1">
                          <a:solidFill>
                            <a:srgbClr val="B51A00"/>
                          </a:solidFill>
                          <a:uFill>
                            <a:solidFill>
                              <a:srgbClr val="000000"/>
                            </a:solidFill>
                          </a:uFill>
                          <a:sym typeface="Verdana"/>
                        </a:rPr>
                        <a:t>“Because you…”</a:t>
                      </a:r>
                    </a:p>
                  </a:txBody>
                  <a:tcPr marL="50800" marR="50800" marT="50800" marB="50800" horzOverflow="overflow">
                    <a:lnL w="0">
                      <a:miter lim="400000"/>
                    </a:lnL>
                    <a:lnR w="0">
                      <a:miter lim="400000"/>
                    </a:lnR>
                    <a:lnT w="0">
                      <a:miter lim="400000"/>
                    </a:lnT>
                    <a:lnB w="0">
                      <a:miter lim="400000"/>
                    </a:lnB>
                  </a:tcPr>
                </a:tc>
              </a:tr>
              <a:tr h="674243">
                <a:tc>
                  <a:txBody>
                    <a:bodyPr/>
                    <a:lstStyle/>
                    <a:p>
                      <a:pPr marR="40639" algn="r" defTabSz="914400">
                        <a:spcBef>
                          <a:spcPts val="300"/>
                        </a:spcBef>
                        <a:tabLst>
                          <a:tab pos="914400" algn="l"/>
                        </a:tabLst>
                        <a:defRPr sz="1800">
                          <a:uFillTx/>
                        </a:defRPr>
                      </a:pPr>
                      <a:r>
                        <a:rPr sz="3400">
                          <a:solidFill>
                            <a:srgbClr val="007600"/>
                          </a:solidFill>
                          <a:uFill>
                            <a:solidFill>
                              <a:srgbClr val="000000"/>
                            </a:solidFill>
                          </a:uFill>
                          <a:sym typeface="Verdana"/>
                        </a:rPr>
                        <a:t>4</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007600"/>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i="1">
                          <a:solidFill>
                            <a:srgbClr val="007600"/>
                          </a:solidFill>
                          <a:uFill>
                            <a:solidFill>
                              <a:srgbClr val="000000"/>
                            </a:solidFill>
                          </a:uFill>
                          <a:sym typeface="Verdana"/>
                        </a:rPr>
                        <a:t>“I imagine you feel I…”</a:t>
                      </a:r>
                    </a:p>
                  </a:txBody>
                  <a:tcPr marL="50800" marR="50800" marT="50800" marB="50800" horzOverflow="overflow">
                    <a:lnL w="0">
                      <a:miter lim="400000"/>
                    </a:lnL>
                    <a:lnR w="0">
                      <a:miter lim="400000"/>
                    </a:lnR>
                    <a:lnT w="0">
                      <a:miter lim="400000"/>
                    </a:lnT>
                    <a:lnB w="0">
                      <a:miter lim="400000"/>
                    </a:lnB>
                  </a:tcPr>
                </a:tc>
              </a:tr>
              <a:tr h="674243">
                <a:tc>
                  <a:txBody>
                    <a:bodyPr/>
                    <a:lstStyle/>
                    <a:p>
                      <a:pPr marR="40639" algn="r" defTabSz="914400">
                        <a:spcBef>
                          <a:spcPts val="300"/>
                        </a:spcBef>
                        <a:tabLst>
                          <a:tab pos="914400" algn="l"/>
                        </a:tabLst>
                        <a:defRPr sz="1800">
                          <a:uFillTx/>
                        </a:defRPr>
                      </a:pPr>
                      <a:r>
                        <a:rPr sz="3400">
                          <a:solidFill>
                            <a:srgbClr val="007600"/>
                          </a:solidFill>
                          <a:uFill>
                            <a:solidFill>
                              <a:srgbClr val="000000"/>
                            </a:solidFill>
                          </a:uFill>
                          <a:sym typeface="Verdana"/>
                        </a:rPr>
                        <a:t>5</a:t>
                      </a: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3400">
                          <a:solidFill>
                            <a:srgbClr val="007600"/>
                          </a:solidFill>
                          <a:sym typeface="Verdana"/>
                        </a:defRPr>
                      </a:pPr>
                      <a:endParaRPr/>
                    </a:p>
                  </a:txBody>
                  <a:tcPr marL="50800" marR="50800" marT="50800" marB="50800" horzOverflow="overflow">
                    <a:lnL w="0">
                      <a:miter lim="400000"/>
                    </a:lnL>
                    <a:lnR w="0">
                      <a:miter lim="400000"/>
                    </a:lnR>
                    <a:lnT w="0">
                      <a:miter lim="400000"/>
                    </a:lnT>
                    <a:lnB w="0">
                      <a:miter lim="400000"/>
                    </a:lnB>
                  </a:tcPr>
                </a:tc>
                <a:tc>
                  <a:txBody>
                    <a:bodyPr/>
                    <a:lstStyle/>
                    <a:p>
                      <a:pPr marR="40639" algn="l" defTabSz="914400">
                        <a:spcBef>
                          <a:spcPts val="300"/>
                        </a:spcBef>
                        <a:tabLst>
                          <a:tab pos="914400" algn="l"/>
                        </a:tabLst>
                        <a:defRPr sz="1800">
                          <a:uFillTx/>
                        </a:defRPr>
                      </a:pPr>
                      <a:r>
                        <a:rPr sz="3400" i="1">
                          <a:solidFill>
                            <a:srgbClr val="007600"/>
                          </a:solidFill>
                          <a:uFill>
                            <a:solidFill>
                              <a:srgbClr val="000000"/>
                            </a:solidFill>
                          </a:uFill>
                          <a:sym typeface="Verdana"/>
                        </a:rPr>
                        <a:t>“I fear I am…”</a:t>
                      </a:r>
                    </a:p>
                  </a:txBody>
                  <a:tcPr marL="50800" marR="50800" marT="50800" marB="50800" horzOverflow="overflow">
                    <a:lnL w="0">
                      <a:miter lim="400000"/>
                    </a:lnL>
                    <a:lnR w="0">
                      <a:miter lim="400000"/>
                    </a:lnR>
                    <a:lnT w="0">
                      <a:miter lim="400000"/>
                    </a:lnT>
                    <a:lnB w="0">
                      <a:miter lim="400000"/>
                    </a:lnB>
                  </a:tcPr>
                </a:tc>
              </a:tr>
            </a:tbl>
          </a:graphicData>
        </a:graphic>
      </p:graphicFrame>
      <p:sp>
        <p:nvSpPr>
          <p:cNvPr id="564" name="Shape 564"/>
          <p:cNvSpPr/>
          <p:nvPr/>
        </p:nvSpPr>
        <p:spPr>
          <a:xfrm>
            <a:off x="0" y="-2382"/>
            <a:ext cx="9144000"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300"/>
              </a:spcBef>
              <a:buClr>
                <a:srgbClr val="000000"/>
              </a:buClr>
              <a:buFont typeface="Verdana"/>
              <a:defRPr sz="4800" b="1"/>
            </a:lvl1pPr>
          </a:lstStyle>
          <a:p>
            <a:r>
              <a:t>Levels of Openness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63"/>
                                        </p:tgtEl>
                                        <p:attrNameLst>
                                          <p:attrName>style.visibility</p:attrName>
                                        </p:attrNameLst>
                                      </p:cBhvr>
                                      <p:to>
                                        <p:strVal val="visible"/>
                                      </p:to>
                                    </p:set>
                                    <p:animEffect transition="in" filter="dissolve">
                                      <p:cBhvr>
                                        <p:cTn id="7" dur="25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567" name="Shape 567"/>
          <p:cNvSpPr/>
          <p:nvPr/>
        </p:nvSpPr>
        <p:spPr>
          <a:xfrm>
            <a:off x="0" y="2093118"/>
            <a:ext cx="9144000" cy="265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20000"/>
              </a:lnSpc>
              <a:spcBef>
                <a:spcPts val="300"/>
              </a:spcBef>
              <a:buClr>
                <a:srgbClr val="000000"/>
              </a:buClr>
              <a:buFont typeface="Verdana"/>
              <a:defRPr sz="6400" b="1"/>
            </a:lvl1pPr>
          </a:lstStyle>
          <a:p>
            <a:r>
              <a:t>Truth is the grand simplifier</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FBFB"/>
            </a:gs>
            <a:gs pos="73267">
              <a:srgbClr val="CDE0C1"/>
            </a:gs>
            <a:gs pos="100000">
              <a:srgbClr val="9EC486"/>
            </a:gs>
          </a:gsLst>
          <a:lin ang="5400000" scaled="0"/>
        </a:gradFill>
        <a:effectLst/>
      </p:bgPr>
    </p:bg>
    <p:spTree>
      <p:nvGrpSpPr>
        <p:cNvPr id="1" name=""/>
        <p:cNvGrpSpPr/>
        <p:nvPr/>
      </p:nvGrpSpPr>
      <p:grpSpPr>
        <a:xfrm>
          <a:off x="0" y="0"/>
          <a:ext cx="0" cy="0"/>
          <a:chOff x="0" y="0"/>
          <a:chExt cx="0" cy="0"/>
        </a:xfrm>
      </p:grpSpPr>
      <p:sp>
        <p:nvSpPr>
          <p:cNvPr id="152" name="Shape 15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sp>
        <p:nvSpPr>
          <p:cNvPr id="153" name="Shape 153"/>
          <p:cNvSpPr/>
          <p:nvPr/>
        </p:nvSpPr>
        <p:spPr>
          <a:xfrm>
            <a:off x="275664"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200"/>
            </a:pPr>
            <a:r>
              <a:rPr sz="1400" b="1"/>
              <a:t>Accountability</a:t>
            </a:r>
            <a:r>
              <a:t> </a:t>
            </a:r>
          </a:p>
          <a:p>
            <a:pPr algn="ctr">
              <a:defRPr sz="1200"/>
            </a:pPr>
            <a:endParaRPr/>
          </a:p>
          <a:p>
            <a:pPr algn="ctr">
              <a:defRPr sz="1200"/>
            </a:pPr>
            <a:r>
              <a:t>People take responsibility for themselves and blaming is minimal.</a:t>
            </a:r>
          </a:p>
        </p:txBody>
      </p:sp>
      <p:sp>
        <p:nvSpPr>
          <p:cNvPr id="154" name="Shape 154"/>
          <p:cNvSpPr/>
          <p:nvPr/>
        </p:nvSpPr>
        <p:spPr>
          <a:xfrm>
            <a:off x="1689943" y="427572"/>
            <a:ext cx="573568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457200" defTabSz="457200">
              <a:defRPr sz="2400" b="1">
                <a:uFillTx/>
              </a:defRPr>
            </a:lvl1pPr>
          </a:lstStyle>
          <a:p>
            <a:r>
              <a:t>An authentic, ideal organization</a:t>
            </a:r>
          </a:p>
        </p:txBody>
      </p:sp>
      <p:sp>
        <p:nvSpPr>
          <p:cNvPr id="155" name="Shape 155"/>
          <p:cNvSpPr/>
          <p:nvPr/>
        </p:nvSpPr>
        <p:spPr>
          <a:xfrm>
            <a:off x="6844184"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Job Fit</a:t>
            </a:r>
          </a:p>
          <a:p>
            <a:pPr algn="ctr">
              <a:defRPr sz="1000"/>
            </a:pPr>
            <a:endParaRPr/>
          </a:p>
          <a:p>
            <a:pPr algn="ctr">
              <a:defRPr sz="1200"/>
            </a:pPr>
            <a:r>
              <a:t>The organization selects, places, and reassigns people into the right jobs and assembles high performing teams.</a:t>
            </a:r>
          </a:p>
        </p:txBody>
      </p:sp>
      <p:sp>
        <p:nvSpPr>
          <p:cNvPr id="156" name="Shape 156"/>
          <p:cNvSpPr/>
          <p:nvPr/>
        </p:nvSpPr>
        <p:spPr>
          <a:xfrm>
            <a:off x="4640464"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Self-regard</a:t>
            </a:r>
          </a:p>
          <a:p>
            <a:pPr algn="ctr">
              <a:defRPr sz="1400" b="1"/>
            </a:pPr>
            <a:endParaRPr/>
          </a:p>
          <a:p>
            <a:pPr algn="ctr">
              <a:defRPr sz="1200"/>
            </a:pPr>
            <a:r>
              <a:t>People feel good about themselves and are fully present in what they do.</a:t>
            </a:r>
          </a:p>
        </p:txBody>
      </p:sp>
      <p:sp>
        <p:nvSpPr>
          <p:cNvPr id="157" name="Shape 157"/>
          <p:cNvSpPr/>
          <p:nvPr/>
        </p:nvSpPr>
        <p:spPr>
          <a:xfrm>
            <a:off x="2465171" y="1316754"/>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Openness</a:t>
            </a:r>
          </a:p>
          <a:p>
            <a:pPr algn="ctr">
              <a:defRPr sz="1000"/>
            </a:pPr>
            <a:endParaRPr/>
          </a:p>
          <a:p>
            <a:pPr algn="ctr">
              <a:defRPr sz="1200"/>
            </a:pPr>
            <a:r>
              <a:t>People tell each other the truth.</a:t>
            </a:r>
          </a:p>
        </p:txBody>
      </p:sp>
      <p:sp>
        <p:nvSpPr>
          <p:cNvPr id="158" name="Shape 158"/>
          <p:cNvSpPr/>
          <p:nvPr/>
        </p:nvSpPr>
        <p:spPr>
          <a:xfrm>
            <a:off x="261451"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Decision Making</a:t>
            </a:r>
          </a:p>
          <a:p>
            <a:pPr algn="ctr">
              <a:defRPr sz="1200"/>
            </a:pPr>
            <a:r>
              <a:t>Leads to motivation and creativity. People are inspired to do their best and do not fight, sabotage, or put others down.</a:t>
            </a:r>
          </a:p>
        </p:txBody>
      </p:sp>
      <p:sp>
        <p:nvSpPr>
          <p:cNvPr id="159" name="Shape 159"/>
          <p:cNvSpPr/>
          <p:nvPr/>
        </p:nvSpPr>
        <p:spPr>
          <a:xfrm>
            <a:off x="6829971"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Productivity</a:t>
            </a:r>
          </a:p>
          <a:p>
            <a:pPr algn="ctr">
              <a:defRPr sz="1000"/>
            </a:pPr>
            <a:endParaRPr/>
          </a:p>
          <a:p>
            <a:pPr marL="0" marR="0" algn="ctr">
              <a:defRPr sz="1200">
                <a:uFillTx/>
              </a:defRPr>
            </a:pPr>
            <a:r>
              <a:t>Absenteeism, illness, and lateness are dramatically reduced. Productivity is greatly increased.</a:t>
            </a:r>
          </a:p>
        </p:txBody>
      </p:sp>
      <p:sp>
        <p:nvSpPr>
          <p:cNvPr id="160" name="Shape 160"/>
          <p:cNvSpPr/>
          <p:nvPr/>
        </p:nvSpPr>
        <p:spPr>
          <a:xfrm>
            <a:off x="4640464"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Leadership</a:t>
            </a:r>
          </a:p>
          <a:p>
            <a:pPr algn="ctr">
              <a:defRPr sz="1200"/>
            </a:pPr>
            <a:r>
              <a:t>Leaders model all of these characteristics and inspire people. They admit their mistakes and uncertainties and are open with employees. </a:t>
            </a:r>
          </a:p>
        </p:txBody>
      </p:sp>
      <p:sp>
        <p:nvSpPr>
          <p:cNvPr id="161" name="Shape 161"/>
          <p:cNvSpPr/>
          <p:nvPr/>
        </p:nvSpPr>
        <p:spPr>
          <a:xfrm>
            <a:off x="2450958" y="3023099"/>
            <a:ext cx="2024152"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Personal Development</a:t>
            </a:r>
          </a:p>
          <a:p>
            <a:pPr algn="ctr">
              <a:defRPr sz="1000"/>
            </a:pPr>
            <a:endParaRPr/>
          </a:p>
          <a:p>
            <a:pPr algn="ctr">
              <a:defRPr sz="1200"/>
            </a:pPr>
            <a:r>
              <a:t>People find more personal pleasure at the workplace and develop themselves continuously.</a:t>
            </a:r>
          </a:p>
        </p:txBody>
      </p:sp>
      <p:sp>
        <p:nvSpPr>
          <p:cNvPr id="162" name="Shape 162"/>
          <p:cNvSpPr/>
          <p:nvPr/>
        </p:nvSpPr>
        <p:spPr>
          <a:xfrm>
            <a:off x="261451" y="4729444"/>
            <a:ext cx="8621098" cy="1464799"/>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algn="ctr">
              <a:defRPr sz="1400" b="1"/>
            </a:pPr>
            <a:r>
              <a:t>Results</a:t>
            </a:r>
          </a:p>
          <a:p>
            <a:pPr algn="ctr">
              <a:defRPr sz="1000"/>
            </a:pPr>
            <a:endParaRPr/>
          </a:p>
          <a:p>
            <a:pPr algn="ctr">
              <a:defRPr sz="1200"/>
            </a:pPr>
            <a:r>
              <a:t>The organization produces exceptional results: financial, social, and environmental.</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153"/>
                                        </p:tgtEl>
                                        <p:attrNameLst>
                                          <p:attrName>style.visibility</p:attrName>
                                        </p:attrNameLst>
                                      </p:cBhvr>
                                      <p:to>
                                        <p:strVal val="visible"/>
                                      </p:to>
                                    </p:set>
                                    <p:anim calcmode="lin" valueType="num">
                                      <p:cBhvr>
                                        <p:cTn id="7" dur="1500" fill="hold"/>
                                        <p:tgtEl>
                                          <p:spTgt spid="153"/>
                                        </p:tgtEl>
                                        <p:attrNameLst>
                                          <p:attrName>ppt_w</p:attrName>
                                        </p:attrNameLst>
                                      </p:cBhvr>
                                      <p:tavLst>
                                        <p:tav tm="0" fmla="#ppt_w*sin(2.5*pi*$)">
                                          <p:val>
                                            <p:fltVal val="0"/>
                                          </p:val>
                                        </p:tav>
                                        <p:tav tm="100000">
                                          <p:val>
                                            <p:fltVal val="1"/>
                                          </p:val>
                                        </p:tav>
                                      </p:tavLst>
                                    </p:anim>
                                    <p:anim calcmode="lin" valueType="num">
                                      <p:cBhvr>
                                        <p:cTn id="8" dur="1500" fill="hold"/>
                                        <p:tgtEl>
                                          <p:spTgt spid="15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2" nodeType="clickEffect">
                                  <p:stCondLst>
                                    <p:cond delay="0"/>
                                  </p:stCondLst>
                                  <p:iterate>
                                    <p:tmAbs val="0"/>
                                  </p:iterate>
                                  <p:childTnLst>
                                    <p:set>
                                      <p:cBhvr>
                                        <p:cTn id="12" fill="hold"/>
                                        <p:tgtEl>
                                          <p:spTgt spid="157"/>
                                        </p:tgtEl>
                                        <p:attrNameLst>
                                          <p:attrName>style.visibility</p:attrName>
                                        </p:attrNameLst>
                                      </p:cBhvr>
                                      <p:to>
                                        <p:strVal val="visible"/>
                                      </p:to>
                                    </p:set>
                                    <p:anim calcmode="lin" valueType="num">
                                      <p:cBhvr>
                                        <p:cTn id="13" dur="1500" fill="hold"/>
                                        <p:tgtEl>
                                          <p:spTgt spid="157"/>
                                        </p:tgtEl>
                                        <p:attrNameLst>
                                          <p:attrName>ppt_w</p:attrName>
                                        </p:attrNameLst>
                                      </p:cBhvr>
                                      <p:tavLst>
                                        <p:tav tm="0" fmla="#ppt_w*sin(2.5*pi*$)">
                                          <p:val>
                                            <p:fltVal val="0"/>
                                          </p:val>
                                        </p:tav>
                                        <p:tav tm="100000">
                                          <p:val>
                                            <p:fltVal val="1"/>
                                          </p:val>
                                        </p:tav>
                                      </p:tavLst>
                                    </p:anim>
                                    <p:anim calcmode="lin" valueType="num">
                                      <p:cBhvr>
                                        <p:cTn id="14" dur="1500" fill="hold"/>
                                        <p:tgtEl>
                                          <p:spTgt spid="15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3" nodeType="clickEffect">
                                  <p:stCondLst>
                                    <p:cond delay="0"/>
                                  </p:stCondLst>
                                  <p:iterate>
                                    <p:tmAbs val="0"/>
                                  </p:iterate>
                                  <p:childTnLst>
                                    <p:set>
                                      <p:cBhvr>
                                        <p:cTn id="18" fill="hold"/>
                                        <p:tgtEl>
                                          <p:spTgt spid="156"/>
                                        </p:tgtEl>
                                        <p:attrNameLst>
                                          <p:attrName>style.visibility</p:attrName>
                                        </p:attrNameLst>
                                      </p:cBhvr>
                                      <p:to>
                                        <p:strVal val="visible"/>
                                      </p:to>
                                    </p:set>
                                    <p:anim calcmode="lin" valueType="num">
                                      <p:cBhvr>
                                        <p:cTn id="19" dur="1500" fill="hold"/>
                                        <p:tgtEl>
                                          <p:spTgt spid="156"/>
                                        </p:tgtEl>
                                        <p:attrNameLst>
                                          <p:attrName>ppt_w</p:attrName>
                                        </p:attrNameLst>
                                      </p:cBhvr>
                                      <p:tavLst>
                                        <p:tav tm="0" fmla="#ppt_w*sin(2.5*pi*$)">
                                          <p:val>
                                            <p:fltVal val="0"/>
                                          </p:val>
                                        </p:tav>
                                        <p:tav tm="100000">
                                          <p:val>
                                            <p:fltVal val="1"/>
                                          </p:val>
                                        </p:tav>
                                      </p:tavLst>
                                    </p:anim>
                                    <p:anim calcmode="lin" valueType="num">
                                      <p:cBhvr>
                                        <p:cTn id="20" dur="1500" fill="hold"/>
                                        <p:tgtEl>
                                          <p:spTgt spid="15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4" nodeType="clickEffect">
                                  <p:stCondLst>
                                    <p:cond delay="0"/>
                                  </p:stCondLst>
                                  <p:iterate>
                                    <p:tmAbs val="0"/>
                                  </p:iterate>
                                  <p:childTnLst>
                                    <p:set>
                                      <p:cBhvr>
                                        <p:cTn id="24" fill="hold"/>
                                        <p:tgtEl>
                                          <p:spTgt spid="155"/>
                                        </p:tgtEl>
                                        <p:attrNameLst>
                                          <p:attrName>style.visibility</p:attrName>
                                        </p:attrNameLst>
                                      </p:cBhvr>
                                      <p:to>
                                        <p:strVal val="visible"/>
                                      </p:to>
                                    </p:set>
                                    <p:anim calcmode="lin" valueType="num">
                                      <p:cBhvr>
                                        <p:cTn id="25" dur="1500" fill="hold"/>
                                        <p:tgtEl>
                                          <p:spTgt spid="155"/>
                                        </p:tgtEl>
                                        <p:attrNameLst>
                                          <p:attrName>ppt_w</p:attrName>
                                        </p:attrNameLst>
                                      </p:cBhvr>
                                      <p:tavLst>
                                        <p:tav tm="0" fmla="#ppt_w*sin(2.5*pi*$)">
                                          <p:val>
                                            <p:fltVal val="0"/>
                                          </p:val>
                                        </p:tav>
                                        <p:tav tm="100000">
                                          <p:val>
                                            <p:fltVal val="1"/>
                                          </p:val>
                                        </p:tav>
                                      </p:tavLst>
                                    </p:anim>
                                    <p:anim calcmode="lin" valueType="num">
                                      <p:cBhvr>
                                        <p:cTn id="26" dur="1500" fill="hold"/>
                                        <p:tgtEl>
                                          <p:spTgt spid="15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5" nodeType="clickEffect">
                                  <p:stCondLst>
                                    <p:cond delay="0"/>
                                  </p:stCondLst>
                                  <p:iterate>
                                    <p:tmAbs val="0"/>
                                  </p:iterate>
                                  <p:childTnLst>
                                    <p:set>
                                      <p:cBhvr>
                                        <p:cTn id="30" fill="hold"/>
                                        <p:tgtEl>
                                          <p:spTgt spid="158"/>
                                        </p:tgtEl>
                                        <p:attrNameLst>
                                          <p:attrName>style.visibility</p:attrName>
                                        </p:attrNameLst>
                                      </p:cBhvr>
                                      <p:to>
                                        <p:strVal val="visible"/>
                                      </p:to>
                                    </p:set>
                                    <p:anim calcmode="lin" valueType="num">
                                      <p:cBhvr>
                                        <p:cTn id="31" dur="1500" fill="hold"/>
                                        <p:tgtEl>
                                          <p:spTgt spid="158"/>
                                        </p:tgtEl>
                                        <p:attrNameLst>
                                          <p:attrName>ppt_w</p:attrName>
                                        </p:attrNameLst>
                                      </p:cBhvr>
                                      <p:tavLst>
                                        <p:tav tm="0" fmla="#ppt_w*sin(2.5*pi*$)">
                                          <p:val>
                                            <p:fltVal val="0"/>
                                          </p:val>
                                        </p:tav>
                                        <p:tav tm="100000">
                                          <p:val>
                                            <p:fltVal val="1"/>
                                          </p:val>
                                        </p:tav>
                                      </p:tavLst>
                                    </p:anim>
                                    <p:anim calcmode="lin" valueType="num">
                                      <p:cBhvr>
                                        <p:cTn id="32" dur="1500" fill="hold"/>
                                        <p:tgtEl>
                                          <p:spTgt spid="158"/>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grpId="6" nodeType="clickEffect">
                                  <p:stCondLst>
                                    <p:cond delay="0"/>
                                  </p:stCondLst>
                                  <p:iterate>
                                    <p:tmAbs val="0"/>
                                  </p:iterate>
                                  <p:childTnLst>
                                    <p:set>
                                      <p:cBhvr>
                                        <p:cTn id="36" fill="hold"/>
                                        <p:tgtEl>
                                          <p:spTgt spid="161"/>
                                        </p:tgtEl>
                                        <p:attrNameLst>
                                          <p:attrName>style.visibility</p:attrName>
                                        </p:attrNameLst>
                                      </p:cBhvr>
                                      <p:to>
                                        <p:strVal val="visible"/>
                                      </p:to>
                                    </p:set>
                                    <p:anim calcmode="lin" valueType="num">
                                      <p:cBhvr>
                                        <p:cTn id="37" dur="1500" fill="hold"/>
                                        <p:tgtEl>
                                          <p:spTgt spid="161"/>
                                        </p:tgtEl>
                                        <p:attrNameLst>
                                          <p:attrName>ppt_w</p:attrName>
                                        </p:attrNameLst>
                                      </p:cBhvr>
                                      <p:tavLst>
                                        <p:tav tm="0" fmla="#ppt_w*sin(2.5*pi*$)">
                                          <p:val>
                                            <p:fltVal val="0"/>
                                          </p:val>
                                        </p:tav>
                                        <p:tav tm="100000">
                                          <p:val>
                                            <p:fltVal val="1"/>
                                          </p:val>
                                        </p:tav>
                                      </p:tavLst>
                                    </p:anim>
                                    <p:anim calcmode="lin" valueType="num">
                                      <p:cBhvr>
                                        <p:cTn id="38" dur="1500" fill="hold"/>
                                        <p:tgtEl>
                                          <p:spTgt spid="161"/>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grpId="7" nodeType="clickEffect">
                                  <p:stCondLst>
                                    <p:cond delay="0"/>
                                  </p:stCondLst>
                                  <p:iterate>
                                    <p:tmAbs val="0"/>
                                  </p:iterate>
                                  <p:childTnLst>
                                    <p:set>
                                      <p:cBhvr>
                                        <p:cTn id="42" fill="hold"/>
                                        <p:tgtEl>
                                          <p:spTgt spid="160"/>
                                        </p:tgtEl>
                                        <p:attrNameLst>
                                          <p:attrName>style.visibility</p:attrName>
                                        </p:attrNameLst>
                                      </p:cBhvr>
                                      <p:to>
                                        <p:strVal val="visible"/>
                                      </p:to>
                                    </p:set>
                                    <p:anim calcmode="lin" valueType="num">
                                      <p:cBhvr>
                                        <p:cTn id="43" dur="1500" fill="hold"/>
                                        <p:tgtEl>
                                          <p:spTgt spid="160"/>
                                        </p:tgtEl>
                                        <p:attrNameLst>
                                          <p:attrName>ppt_w</p:attrName>
                                        </p:attrNameLst>
                                      </p:cBhvr>
                                      <p:tavLst>
                                        <p:tav tm="0" fmla="#ppt_w*sin(2.5*pi*$)">
                                          <p:val>
                                            <p:fltVal val="0"/>
                                          </p:val>
                                        </p:tav>
                                        <p:tav tm="100000">
                                          <p:val>
                                            <p:fltVal val="1"/>
                                          </p:val>
                                        </p:tav>
                                      </p:tavLst>
                                    </p:anim>
                                    <p:anim calcmode="lin" valueType="num">
                                      <p:cBhvr>
                                        <p:cTn id="44" dur="1500" fill="hold"/>
                                        <p:tgtEl>
                                          <p:spTgt spid="16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ntr" presetSubtype="10" fill="hold" grpId="8" nodeType="clickEffect">
                                  <p:stCondLst>
                                    <p:cond delay="0"/>
                                  </p:stCondLst>
                                  <p:iterate>
                                    <p:tmAbs val="0"/>
                                  </p:iterate>
                                  <p:childTnLst>
                                    <p:set>
                                      <p:cBhvr>
                                        <p:cTn id="48" fill="hold"/>
                                        <p:tgtEl>
                                          <p:spTgt spid="159"/>
                                        </p:tgtEl>
                                        <p:attrNameLst>
                                          <p:attrName>style.visibility</p:attrName>
                                        </p:attrNameLst>
                                      </p:cBhvr>
                                      <p:to>
                                        <p:strVal val="visible"/>
                                      </p:to>
                                    </p:set>
                                    <p:anim calcmode="lin" valueType="num">
                                      <p:cBhvr>
                                        <p:cTn id="49" dur="1500" fill="hold"/>
                                        <p:tgtEl>
                                          <p:spTgt spid="159"/>
                                        </p:tgtEl>
                                        <p:attrNameLst>
                                          <p:attrName>ppt_w</p:attrName>
                                        </p:attrNameLst>
                                      </p:cBhvr>
                                      <p:tavLst>
                                        <p:tav tm="0" fmla="#ppt_w*sin(2.5*pi*$)">
                                          <p:val>
                                            <p:fltVal val="0"/>
                                          </p:val>
                                        </p:tav>
                                        <p:tav tm="100000">
                                          <p:val>
                                            <p:fltVal val="1"/>
                                          </p:val>
                                        </p:tav>
                                      </p:tavLst>
                                    </p:anim>
                                    <p:anim calcmode="lin" valueType="num">
                                      <p:cBhvr>
                                        <p:cTn id="50" dur="1500" fill="hold"/>
                                        <p:tgtEl>
                                          <p:spTgt spid="159"/>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9" presetClass="entr" presetSubtype="10" fill="hold" grpId="9" nodeType="clickEffect">
                                  <p:stCondLst>
                                    <p:cond delay="0"/>
                                  </p:stCondLst>
                                  <p:iterate>
                                    <p:tmAbs val="0"/>
                                  </p:iterate>
                                  <p:childTnLst>
                                    <p:set>
                                      <p:cBhvr>
                                        <p:cTn id="54" fill="hold"/>
                                        <p:tgtEl>
                                          <p:spTgt spid="162"/>
                                        </p:tgtEl>
                                        <p:attrNameLst>
                                          <p:attrName>style.visibility</p:attrName>
                                        </p:attrNameLst>
                                      </p:cBhvr>
                                      <p:to>
                                        <p:strVal val="visible"/>
                                      </p:to>
                                    </p:set>
                                    <p:anim calcmode="lin" valueType="num">
                                      <p:cBhvr>
                                        <p:cTn id="55" dur="1500" fill="hold"/>
                                        <p:tgtEl>
                                          <p:spTgt spid="162"/>
                                        </p:tgtEl>
                                        <p:attrNameLst>
                                          <p:attrName>ppt_w</p:attrName>
                                        </p:attrNameLst>
                                      </p:cBhvr>
                                      <p:tavLst>
                                        <p:tav tm="0" fmla="#ppt_w*sin(2.5*pi*$)">
                                          <p:val>
                                            <p:fltVal val="0"/>
                                          </p:val>
                                        </p:tav>
                                        <p:tav tm="100000">
                                          <p:val>
                                            <p:fltVal val="1"/>
                                          </p:val>
                                        </p:tav>
                                      </p:tavLst>
                                    </p:anim>
                                    <p:anim calcmode="lin" valueType="num">
                                      <p:cBhvr>
                                        <p:cTn id="56" dur="1500" fill="hold"/>
                                        <p:tgtEl>
                                          <p:spTgt spid="1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P spid="155" grpId="4" animBg="1" advAuto="0"/>
      <p:bldP spid="156" grpId="3" animBg="1" advAuto="0"/>
      <p:bldP spid="157" grpId="2" animBg="1" advAuto="0"/>
      <p:bldP spid="158" grpId="5" animBg="1" advAuto="0"/>
      <p:bldP spid="159" grpId="8" animBg="1" advAuto="0"/>
      <p:bldP spid="160" grpId="7" animBg="1" advAuto="0"/>
      <p:bldP spid="161" grpId="6" animBg="1" advAuto="0"/>
      <p:bldP spid="162" grpId="9"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570" name="Table 570"/>
          <p:cNvGraphicFramePr/>
          <p:nvPr/>
        </p:nvGraphicFramePr>
        <p:xfrm>
          <a:off x="927100" y="2516187"/>
          <a:ext cx="7277100" cy="1826825"/>
        </p:xfrm>
        <a:graphic>
          <a:graphicData uri="http://schemas.openxmlformats.org/drawingml/2006/table">
            <a:tbl>
              <a:tblPr>
                <a:tableStyleId>{8F44A2F1-9E1F-4B54-A3A2-5F16C0AD49E2}</a:tableStyleId>
              </a:tblPr>
              <a:tblGrid>
                <a:gridCol w="1819275"/>
                <a:gridCol w="1819275"/>
                <a:gridCol w="1819275"/>
                <a:gridCol w="1819275"/>
              </a:tblGrid>
              <a:tr h="1826825">
                <a:tc>
                  <a:txBody>
                    <a:bodyPr/>
                    <a:lstStyle/>
                    <a:p>
                      <a:pPr marL="383540" marR="40639" indent="-34290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A80025"/>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Inclusion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Control</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Openness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p:nvPr/>
        </p:nvSpPr>
        <p:spPr>
          <a:xfrm>
            <a:off x="533400" y="355600"/>
            <a:ext cx="8089900" cy="6096000"/>
          </a:xfrm>
          <a:prstGeom prst="rect">
            <a:avLst/>
          </a:prstGeom>
          <a:solidFill>
            <a:srgbClr val="FFD6D5"/>
          </a:solidFill>
        </p:spPr>
        <p:txBody>
          <a:bodyPr lIns="50800" tIns="50800" rIns="50800" bIns="50800" anchor="ctr"/>
          <a:lstStyle/>
          <a:p>
            <a:endParaRPr/>
          </a:p>
        </p:txBody>
      </p:sp>
      <p:sp>
        <p:nvSpPr>
          <p:cNvPr id="573" name="Shape 57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574" name="Table 574"/>
          <p:cNvGraphicFramePr/>
          <p:nvPr/>
        </p:nvGraphicFramePr>
        <p:xfrm>
          <a:off x="901699" y="2860040"/>
          <a:ext cx="7365990" cy="482600"/>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482600">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0</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1</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2</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3</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4</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5</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6</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7</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8</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9</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r>
            </a:tbl>
          </a:graphicData>
        </a:graphic>
      </p:graphicFrame>
      <p:sp>
        <p:nvSpPr>
          <p:cNvPr id="575" name="Shape 575"/>
          <p:cNvSpPr/>
          <p:nvPr/>
        </p:nvSpPr>
        <p:spPr>
          <a:xfrm>
            <a:off x="1968500" y="1320800"/>
            <a:ext cx="51689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b="1"/>
            </a:lvl1pPr>
          </a:lstStyle>
          <a:p>
            <a:r>
              <a:t>Inclusion</a:t>
            </a:r>
          </a:p>
        </p:txBody>
      </p:sp>
      <p:sp>
        <p:nvSpPr>
          <p:cNvPr id="576" name="Shape 576"/>
          <p:cNvSpPr/>
          <p:nvPr/>
        </p:nvSpPr>
        <p:spPr>
          <a:xfrm>
            <a:off x="774700" y="3352800"/>
            <a:ext cx="1181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r>
              <a:t>Low</a:t>
            </a:r>
          </a:p>
        </p:txBody>
      </p:sp>
      <p:sp>
        <p:nvSpPr>
          <p:cNvPr id="577" name="Shape 577"/>
          <p:cNvSpPr/>
          <p:nvPr/>
        </p:nvSpPr>
        <p:spPr>
          <a:xfrm>
            <a:off x="7188200" y="3352800"/>
            <a:ext cx="1181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2400"/>
            </a:lvl1pPr>
          </a:lstStyle>
          <a:p>
            <a:r>
              <a:t>High</a:t>
            </a:r>
          </a:p>
        </p:txBody>
      </p:sp>
      <p:sp>
        <p:nvSpPr>
          <p:cNvPr id="578" name="Shape 578"/>
          <p:cNvSpPr/>
          <p:nvPr/>
        </p:nvSpPr>
        <p:spPr>
          <a:xfrm>
            <a:off x="533400" y="4699000"/>
            <a:ext cx="80899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algn="ctr">
              <a:buClr>
                <a:srgbClr val="000000"/>
              </a:buClr>
              <a:buFont typeface="Verdana"/>
              <a:defRPr sz="2400"/>
            </a:pPr>
            <a:r>
              <a:t>The </a:t>
            </a:r>
            <a:r>
              <a:rPr b="1"/>
              <a:t>amount of contact</a:t>
            </a:r>
            <a:r>
              <a:t> with other people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p:nvPr/>
        </p:nvSpPr>
        <p:spPr>
          <a:xfrm>
            <a:off x="533400" y="355600"/>
            <a:ext cx="8089900" cy="6096000"/>
          </a:xfrm>
          <a:prstGeom prst="rect">
            <a:avLst/>
          </a:prstGeom>
          <a:solidFill>
            <a:srgbClr val="FFD6D5"/>
          </a:solidFill>
        </p:spPr>
        <p:txBody>
          <a:bodyPr lIns="50800" tIns="50800" rIns="50800" bIns="50800" anchor="ctr"/>
          <a:lstStyle/>
          <a:p>
            <a:endParaRPr/>
          </a:p>
        </p:txBody>
      </p:sp>
      <p:sp>
        <p:nvSpPr>
          <p:cNvPr id="581" name="Shape 581"/>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582" name="Table 582"/>
          <p:cNvGraphicFramePr/>
          <p:nvPr/>
        </p:nvGraphicFramePr>
        <p:xfrm>
          <a:off x="901699" y="2860040"/>
          <a:ext cx="7365990" cy="482600"/>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482600">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0</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1</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2</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3</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4</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5</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6</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7</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8</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9</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r>
            </a:tbl>
          </a:graphicData>
        </a:graphic>
      </p:graphicFrame>
      <p:sp>
        <p:nvSpPr>
          <p:cNvPr id="583" name="Shape 583"/>
          <p:cNvSpPr/>
          <p:nvPr/>
        </p:nvSpPr>
        <p:spPr>
          <a:xfrm>
            <a:off x="1955800" y="1320800"/>
            <a:ext cx="51689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b="1"/>
            </a:lvl1pPr>
          </a:lstStyle>
          <a:p>
            <a:r>
              <a:t>Control</a:t>
            </a:r>
          </a:p>
        </p:txBody>
      </p:sp>
      <p:sp>
        <p:nvSpPr>
          <p:cNvPr id="584" name="Shape 584"/>
          <p:cNvSpPr/>
          <p:nvPr/>
        </p:nvSpPr>
        <p:spPr>
          <a:xfrm>
            <a:off x="774700" y="3352800"/>
            <a:ext cx="1181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r>
              <a:t>Low</a:t>
            </a:r>
          </a:p>
        </p:txBody>
      </p:sp>
      <p:sp>
        <p:nvSpPr>
          <p:cNvPr id="585" name="Shape 585"/>
          <p:cNvSpPr/>
          <p:nvPr/>
        </p:nvSpPr>
        <p:spPr>
          <a:xfrm>
            <a:off x="7188200" y="3352800"/>
            <a:ext cx="1181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2400"/>
            </a:lvl1pPr>
          </a:lstStyle>
          <a:p>
            <a:r>
              <a:t>High</a:t>
            </a:r>
          </a:p>
        </p:txBody>
      </p:sp>
      <p:sp>
        <p:nvSpPr>
          <p:cNvPr id="586" name="Shape 586"/>
          <p:cNvSpPr/>
          <p:nvPr/>
        </p:nvSpPr>
        <p:spPr>
          <a:xfrm>
            <a:off x="520700" y="4699000"/>
            <a:ext cx="8089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algn="ctr">
              <a:buClr>
                <a:srgbClr val="000000"/>
              </a:buClr>
              <a:buFont typeface="Verdana"/>
              <a:defRPr sz="2400"/>
            </a:pPr>
            <a:r>
              <a:t>The </a:t>
            </a:r>
            <a:r>
              <a:rPr b="1"/>
              <a:t>structure of the interaction</a:t>
            </a:r>
            <a:r>
              <a:t> with other people, including directing and decision-making</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p:nvPr/>
        </p:nvSpPr>
        <p:spPr>
          <a:xfrm>
            <a:off x="533400" y="355600"/>
            <a:ext cx="8089900" cy="6096000"/>
          </a:xfrm>
          <a:prstGeom prst="rect">
            <a:avLst/>
          </a:prstGeom>
          <a:solidFill>
            <a:srgbClr val="FFD6D5"/>
          </a:solidFill>
        </p:spPr>
        <p:txBody>
          <a:bodyPr lIns="50800" tIns="50800" rIns="50800" bIns="50800" anchor="ctr"/>
          <a:lstStyle/>
          <a:p>
            <a:endParaRPr/>
          </a:p>
        </p:txBody>
      </p:sp>
      <p:sp>
        <p:nvSpPr>
          <p:cNvPr id="589" name="Shape 589"/>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590" name="Table 590"/>
          <p:cNvGraphicFramePr/>
          <p:nvPr/>
        </p:nvGraphicFramePr>
        <p:xfrm>
          <a:off x="901699" y="2860040"/>
          <a:ext cx="7365990" cy="482600"/>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482600">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0</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1</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2</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3</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4</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5</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6</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7</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8</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c>
                  <a:txBody>
                    <a:bodyPr/>
                    <a:lstStyle/>
                    <a:p>
                      <a:pPr marR="40639" defTabSz="914400">
                        <a:spcBef>
                          <a:spcPts val="300"/>
                        </a:spcBef>
                        <a:tabLst>
                          <a:tab pos="914400" algn="l"/>
                        </a:tabLst>
                        <a:defRPr sz="1800">
                          <a:uFillTx/>
                        </a:defRPr>
                      </a:pPr>
                      <a:r>
                        <a:rPr sz="2000">
                          <a:solidFill>
                            <a:srgbClr val="183D63"/>
                          </a:solidFill>
                          <a:uFill>
                            <a:solidFill>
                              <a:srgbClr val="000000"/>
                            </a:solidFill>
                          </a:uFill>
                          <a:latin typeface="Lucida Sans Unicode"/>
                          <a:ea typeface="Lucida Sans Unicode"/>
                          <a:cs typeface="Lucida Sans Unicode"/>
                          <a:sym typeface="Lucida Sans Unicode"/>
                        </a:rPr>
                        <a:t>9</a:t>
                      </a:r>
                    </a:p>
                  </a:txBody>
                  <a:tcPr marL="50800" marR="50800" marT="50800" marB="50800" horzOverflow="overflow">
                    <a:lnL w="0">
                      <a:miter lim="400000"/>
                    </a:lnL>
                    <a:lnR w="0">
                      <a:miter lim="400000"/>
                    </a:lnR>
                    <a:lnT w="12700">
                      <a:solidFill>
                        <a:srgbClr val="183D63"/>
                      </a:solidFill>
                      <a:miter lim="400000"/>
                    </a:lnT>
                    <a:lnB w="12700">
                      <a:solidFill>
                        <a:srgbClr val="183D63"/>
                      </a:solidFill>
                      <a:miter lim="400000"/>
                    </a:lnB>
                  </a:tcPr>
                </a:tc>
              </a:tr>
            </a:tbl>
          </a:graphicData>
        </a:graphic>
      </p:graphicFrame>
      <p:sp>
        <p:nvSpPr>
          <p:cNvPr id="591" name="Shape 591"/>
          <p:cNvSpPr/>
          <p:nvPr/>
        </p:nvSpPr>
        <p:spPr>
          <a:xfrm>
            <a:off x="1955800" y="1320800"/>
            <a:ext cx="51689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b="1"/>
            </a:lvl1pPr>
          </a:lstStyle>
          <a:p>
            <a:r>
              <a:t>Openness</a:t>
            </a:r>
          </a:p>
        </p:txBody>
      </p:sp>
      <p:sp>
        <p:nvSpPr>
          <p:cNvPr id="592" name="Shape 592"/>
          <p:cNvSpPr/>
          <p:nvPr/>
        </p:nvSpPr>
        <p:spPr>
          <a:xfrm>
            <a:off x="774700" y="3352800"/>
            <a:ext cx="1181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r>
              <a:t>Low</a:t>
            </a:r>
          </a:p>
        </p:txBody>
      </p:sp>
      <p:sp>
        <p:nvSpPr>
          <p:cNvPr id="593" name="Shape 593"/>
          <p:cNvSpPr/>
          <p:nvPr/>
        </p:nvSpPr>
        <p:spPr>
          <a:xfrm>
            <a:off x="7188200" y="3352800"/>
            <a:ext cx="1181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2400"/>
            </a:lvl1pPr>
          </a:lstStyle>
          <a:p>
            <a:r>
              <a:t>High</a:t>
            </a:r>
          </a:p>
        </p:txBody>
      </p:sp>
      <p:sp>
        <p:nvSpPr>
          <p:cNvPr id="594" name="Shape 594"/>
          <p:cNvSpPr/>
          <p:nvPr/>
        </p:nvSpPr>
        <p:spPr>
          <a:xfrm>
            <a:off x="533400" y="4699000"/>
            <a:ext cx="8089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indent="15240" algn="ctr">
              <a:buClr>
                <a:srgbClr val="000000"/>
              </a:buClr>
              <a:buFont typeface="Verdana"/>
              <a:defRPr sz="2400"/>
            </a:pPr>
            <a:r>
              <a:t>The </a:t>
            </a:r>
            <a:r>
              <a:rPr b="1"/>
              <a:t>depth of the interaction</a:t>
            </a:r>
            <a:r>
              <a:t> with other people—expressing feelings, thoughts, and beliefs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6" name="Table 596"/>
          <p:cNvGraphicFramePr/>
          <p:nvPr/>
        </p:nvGraphicFramePr>
        <p:xfrm>
          <a:off x="1409700" y="1258887"/>
          <a:ext cx="6324600" cy="2146300"/>
        </p:xfrm>
        <a:graphic>
          <a:graphicData uri="http://schemas.openxmlformats.org/drawingml/2006/table">
            <a:tbl>
              <a:tblPr>
                <a:tableStyleId>{8F44A2F1-9E1F-4B54-A3A2-5F16C0AD49E2}</a:tableStyleId>
              </a:tblPr>
              <a:tblGrid>
                <a:gridCol w="2108200"/>
                <a:gridCol w="2108200"/>
                <a:gridCol w="2108200"/>
              </a:tblGrid>
              <a:tr h="2146300">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Inclusion</a:t>
                      </a:r>
                    </a:p>
                    <a:p>
                      <a:pPr marL="383540" marR="40639" indent="-342900" defTabSz="914400">
                        <a:spcBef>
                          <a:spcPts val="300"/>
                        </a:spcBef>
                        <a:defRPr sz="2000">
                          <a:latin typeface="Myriad Pro"/>
                          <a:ea typeface="Myriad Pro"/>
                          <a:cs typeface="Myriad Pro"/>
                          <a:sym typeface="Myriad Pro"/>
                        </a:defRPr>
                      </a:pPr>
                      <a:endParaRPr/>
                    </a:p>
                    <a:p>
                      <a:pPr marL="383540" marR="40639" indent="-342900" defTabSz="914400">
                        <a:spcBef>
                          <a:spcPts val="300"/>
                        </a:spcBef>
                        <a:defRPr sz="2000">
                          <a:latin typeface="Myriad Pro"/>
                          <a:ea typeface="Myriad Pro"/>
                          <a:cs typeface="Myriad Pro"/>
                          <a:sym typeface="Myriad Pro"/>
                        </a:defRPr>
                      </a:pPr>
                      <a:endParaRPr/>
                    </a:p>
                    <a:p>
                      <a:pPr marL="383540" marR="40639" indent="-342900" algn="just" defTabSz="914400">
                        <a:spcBef>
                          <a:spcPts val="300"/>
                        </a:spcBef>
                        <a:defRPr>
                          <a:latin typeface="Myriad Pro Semibold"/>
                          <a:ea typeface="Myriad Pro Semibold"/>
                          <a:cs typeface="Myriad Pro Semibold"/>
                          <a:sym typeface="Myriad Pro Semibold"/>
                        </a:defRPr>
                      </a:pPr>
                      <a:r>
                        <a:t>     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Control</a:t>
                      </a:r>
                    </a:p>
                    <a:p>
                      <a:pPr marL="383540" marR="40639" indent="-342900" defTabSz="914400">
                        <a:spcBef>
                          <a:spcPts val="300"/>
                        </a:spcBef>
                        <a:defRPr sz="2000">
                          <a:latin typeface="Myriad Pro"/>
                          <a:ea typeface="Myriad Pro"/>
                          <a:cs typeface="Myriad Pro"/>
                          <a:sym typeface="Myriad Pro"/>
                        </a:defRPr>
                      </a:pPr>
                      <a:endParaRPr/>
                    </a:p>
                    <a:p>
                      <a:pPr marL="383540" marR="40639" indent="-342900" defTabSz="914400">
                        <a:spcBef>
                          <a:spcPts val="300"/>
                        </a:spcBef>
                        <a:defRPr sz="2000">
                          <a:latin typeface="Myriad Pro"/>
                          <a:ea typeface="Myriad Pro"/>
                          <a:cs typeface="Myriad Pro"/>
                          <a:sym typeface="Myriad Pro"/>
                        </a:defRPr>
                      </a:pPr>
                      <a:endParaRPr/>
                    </a:p>
                    <a:p>
                      <a:pPr marL="383540" marR="40639" indent="-342900" algn="just" defTabSz="914400">
                        <a:spcBef>
                          <a:spcPts val="300"/>
                        </a:spcBef>
                        <a:defRPr>
                          <a:latin typeface="Myriad Pro Semibold"/>
                          <a:ea typeface="Myriad Pro Semibold"/>
                          <a:cs typeface="Myriad Pro Semibold"/>
                          <a:sym typeface="Myriad Pro Semibold"/>
                        </a:defRPr>
                      </a:pPr>
                      <a:r>
                        <a:t>     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Openness</a:t>
                      </a:r>
                    </a:p>
                    <a:p>
                      <a:pPr marL="383540" marR="40639" indent="-342900" defTabSz="914400">
                        <a:spcBef>
                          <a:spcPts val="300"/>
                        </a:spcBef>
                        <a:defRPr sz="2000">
                          <a:latin typeface="Myriad Pro"/>
                          <a:ea typeface="Myriad Pro"/>
                          <a:cs typeface="Myriad Pro"/>
                          <a:sym typeface="Myriad Pro"/>
                        </a:defRPr>
                      </a:pPr>
                      <a:endParaRPr/>
                    </a:p>
                    <a:p>
                      <a:pPr marL="383540" marR="40639" indent="-342900" defTabSz="914400">
                        <a:spcBef>
                          <a:spcPts val="300"/>
                        </a:spcBef>
                        <a:defRPr sz="2000">
                          <a:latin typeface="Myriad Pro"/>
                          <a:ea typeface="Myriad Pro"/>
                          <a:cs typeface="Myriad Pro"/>
                          <a:sym typeface="Myriad Pro"/>
                        </a:defRPr>
                      </a:pPr>
                      <a:endParaRPr/>
                    </a:p>
                    <a:p>
                      <a:pPr marL="383540" marR="40639" indent="-342900" algn="just" defTabSz="914400">
                        <a:spcBef>
                          <a:spcPts val="300"/>
                        </a:spcBef>
                        <a:defRPr>
                          <a:latin typeface="Myriad Pro Semibold"/>
                          <a:ea typeface="Myriad Pro Semibold"/>
                          <a:cs typeface="Myriad Pro Semibold"/>
                          <a:sym typeface="Myriad Pro Semibold"/>
                        </a:defRPr>
                      </a:pPr>
                      <a:r>
                        <a:t>     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sp>
        <p:nvSpPr>
          <p:cNvPr id="597" name="Shape 597"/>
          <p:cNvSpPr/>
          <p:nvPr/>
        </p:nvSpPr>
        <p:spPr>
          <a:xfrm>
            <a:off x="1900380" y="2517444"/>
            <a:ext cx="1113733" cy="2"/>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598" name="Shape 598"/>
          <p:cNvSpPr/>
          <p:nvPr/>
        </p:nvSpPr>
        <p:spPr>
          <a:xfrm>
            <a:off x="6121400" y="2527300"/>
            <a:ext cx="1113732" cy="1"/>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599" name="Shape 599"/>
          <p:cNvSpPr/>
          <p:nvPr/>
        </p:nvSpPr>
        <p:spPr>
          <a:xfrm>
            <a:off x="4013200" y="2514600"/>
            <a:ext cx="1113732" cy="1"/>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600" name="Shape 600"/>
          <p:cNvSpPr/>
          <p:nvPr/>
        </p:nvSpPr>
        <p:spPr>
          <a:xfrm>
            <a:off x="520700" y="4457700"/>
            <a:ext cx="8089900" cy="120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2400" b="1"/>
            </a:pPr>
            <a:r>
              <a:t>Openness</a:t>
            </a:r>
          </a:p>
          <a:p>
            <a:pPr marL="497840">
              <a:buClr>
                <a:srgbClr val="000000"/>
              </a:buClr>
              <a:buFont typeface="Verdana"/>
              <a:defRPr sz="2400"/>
            </a:pPr>
            <a:r>
              <a:t>The depth of the interaction with other people—expressing feelings, thoughts, and beliefs</a:t>
            </a:r>
          </a:p>
        </p:txBody>
      </p:sp>
      <p:sp>
        <p:nvSpPr>
          <p:cNvPr id="601" name="Shape 601"/>
          <p:cNvSpPr/>
          <p:nvPr/>
        </p:nvSpPr>
        <p:spPr>
          <a:xfrm>
            <a:off x="520700" y="4457700"/>
            <a:ext cx="8089900" cy="120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2400" b="1"/>
            </a:pPr>
            <a:r>
              <a:t>Control</a:t>
            </a:r>
          </a:p>
          <a:p>
            <a:pPr marL="497840">
              <a:buClr>
                <a:srgbClr val="000000"/>
              </a:buClr>
              <a:buFont typeface="Verdana"/>
              <a:defRPr sz="2400"/>
            </a:pPr>
            <a:r>
              <a:t>The structure of interaction with other people, including directing and decision-making</a:t>
            </a:r>
          </a:p>
        </p:txBody>
      </p:sp>
      <p:sp>
        <p:nvSpPr>
          <p:cNvPr id="602" name="Shape 602"/>
          <p:cNvSpPr/>
          <p:nvPr/>
        </p:nvSpPr>
        <p:spPr>
          <a:xfrm>
            <a:off x="520700" y="4457700"/>
            <a:ext cx="80899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2400" b="1"/>
            </a:pPr>
            <a:r>
              <a:t>Inclusion</a:t>
            </a:r>
          </a:p>
          <a:p>
            <a:pPr marL="497840">
              <a:buClr>
                <a:srgbClr val="000000"/>
              </a:buClr>
              <a:buFont typeface="Verdana"/>
              <a:defRPr sz="2400"/>
            </a:pPr>
            <a:r>
              <a:t>The amount of contact with other people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602"/>
                                        </p:tgtEl>
                                        <p:attrNameLst>
                                          <p:attrName>style.visibility</p:attrName>
                                        </p:attrNameLst>
                                      </p:cBhvr>
                                      <p:to>
                                        <p:strVal val="hidden"/>
                                      </p:to>
                                    </p:set>
                                  </p:childTnLst>
                                </p:cTn>
                              </p:par>
                            </p:childTnLst>
                          </p:cTn>
                        </p:par>
                        <p:par>
                          <p:cTn id="11" fill="hold">
                            <p:stCondLst>
                              <p:cond delay="0"/>
                            </p:stCondLst>
                            <p:childTnLst>
                              <p:par>
                                <p:cTn id="12" presetID="9" presetClass="entr" fill="hold" grpId="3" nodeType="afterEffect">
                                  <p:stCondLst>
                                    <p:cond delay="0"/>
                                  </p:stCondLst>
                                  <p:iterate>
                                    <p:tmAbs val="0"/>
                                  </p:iterate>
                                  <p:childTnLst>
                                    <p:set>
                                      <p:cBhvr>
                                        <p:cTn id="13" fill="hold"/>
                                        <p:tgtEl>
                                          <p:spTgt spid="601"/>
                                        </p:tgtEl>
                                        <p:attrNameLst>
                                          <p:attrName>style.visibility</p:attrName>
                                        </p:attrNameLst>
                                      </p:cBhvr>
                                      <p:to>
                                        <p:strVal val="visible"/>
                                      </p:to>
                                    </p:set>
                                    <p:animEffect transition="in" filter="dissolve">
                                      <p:cBhvr>
                                        <p:cTn id="14" dur="500"/>
                                        <p:tgtEl>
                                          <p:spTgt spid="60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601"/>
                                        </p:tgtEl>
                                        <p:attrNameLst>
                                          <p:attrName>style.visibility</p:attrName>
                                        </p:attrNameLst>
                                      </p:cBhvr>
                                      <p:to>
                                        <p:strVal val="hidden"/>
                                      </p:to>
                                    </p:set>
                                  </p:childTnLst>
                                </p:cTn>
                              </p:par>
                            </p:childTnLst>
                          </p:cTn>
                        </p:par>
                        <p:par>
                          <p:cTn id="19" fill="hold">
                            <p:stCondLst>
                              <p:cond delay="0"/>
                            </p:stCondLst>
                            <p:childTnLst>
                              <p:par>
                                <p:cTn id="20" presetID="9" presetClass="entr" fill="hold" grpId="5" nodeType="afterEffect">
                                  <p:stCondLst>
                                    <p:cond delay="0"/>
                                  </p:stCondLst>
                                  <p:iterate>
                                    <p:tmAbs val="0"/>
                                  </p:iterate>
                                  <p:childTnLst>
                                    <p:set>
                                      <p:cBhvr>
                                        <p:cTn id="21" fill="hold"/>
                                        <p:tgtEl>
                                          <p:spTgt spid="600"/>
                                        </p:tgtEl>
                                        <p:attrNameLst>
                                          <p:attrName>style.visibility</p:attrName>
                                        </p:attrNameLst>
                                      </p:cBhvr>
                                      <p:to>
                                        <p:strVal val="visible"/>
                                      </p:to>
                                    </p:set>
                                    <p:animEffect transition="in" filter="dissolve">
                                      <p:cBhvr>
                                        <p:cTn id="22"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5" animBg="1" advAuto="0"/>
      <p:bldP spid="601" grpId="3" animBg="1" advAuto="0"/>
      <p:bldP spid="601" grpId="4" animBg="1" advAuto="0"/>
      <p:bldP spid="602" grpId="1" animBg="1" advAuto="0"/>
      <p:bldP spid="602"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p:nvPr/>
        </p:nvSpPr>
        <p:spPr>
          <a:xfrm>
            <a:off x="546100" y="723900"/>
            <a:ext cx="8089900" cy="54000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2400" b="1"/>
            </a:pPr>
            <a:r>
              <a:rPr sz="2900" dirty="0">
                <a:solidFill>
                  <a:srgbClr val="3968CE"/>
                </a:solidFill>
                <a:latin typeface="Times"/>
                <a:ea typeface="Times"/>
                <a:cs typeface="Times"/>
                <a:sym typeface="Times"/>
              </a:rPr>
              <a:t>Principles of Interpretation</a:t>
            </a:r>
          </a:p>
          <a:p>
            <a:pPr marL="0" marR="0" defTabSz="457200">
              <a:spcBef>
                <a:spcPts val="1200"/>
              </a:spcBef>
              <a:defRPr sz="1300">
                <a:uFillTx/>
                <a:latin typeface="Times"/>
                <a:ea typeface="Times"/>
                <a:cs typeface="Times"/>
                <a:sym typeface="Times"/>
              </a:defRPr>
            </a:pPr>
            <a:endParaRPr sz="1200" dirty="0"/>
          </a:p>
          <a:p>
            <a:pPr marL="0" marR="0" lvl="8" indent="1828800" defTabSz="457200">
              <a:spcBef>
                <a:spcPts val="1200"/>
              </a:spcBef>
              <a:tabLst>
                <a:tab pos="800100" algn="l"/>
                <a:tab pos="1257300" algn="l"/>
                <a:tab pos="1714500" algn="l"/>
                <a:tab pos="2171700" algn="l"/>
                <a:tab pos="2628900" algn="l"/>
              </a:tabLst>
              <a:defRPr sz="1600">
                <a:solidFill>
                  <a:srgbClr val="A1013F"/>
                </a:solidFill>
                <a:uFillTx/>
                <a:latin typeface="Myriad Pro Semibold"/>
                <a:ea typeface="Myriad Pro Semibold"/>
                <a:cs typeface="Myriad Pro Semibold"/>
                <a:sym typeface="Myriad Pro Semibold"/>
              </a:defRPr>
            </a:pPr>
            <a:endParaRPr sz="1200" dirty="0"/>
          </a:p>
          <a:p>
            <a:pPr marL="0" marR="0" lvl="8" indent="1828800" defTabSz="457200">
              <a:spcBef>
                <a:spcPts val="1200"/>
              </a:spcBef>
              <a:tabLst>
                <a:tab pos="800100" algn="l"/>
                <a:tab pos="1257300" algn="l"/>
                <a:tab pos="1714500" algn="l"/>
                <a:tab pos="2171700" algn="l"/>
                <a:tab pos="2628900" algn="l"/>
              </a:tabLst>
              <a:defRPr sz="1600">
                <a:solidFill>
                  <a:srgbClr val="A1013F"/>
                </a:solidFill>
                <a:uFillTx/>
                <a:latin typeface="Myriad Pro Semibold"/>
                <a:ea typeface="Myriad Pro Semibold"/>
                <a:cs typeface="Myriad Pro Semibold"/>
                <a:sym typeface="Myriad Pro Semibold"/>
              </a:defRPr>
            </a:pPr>
            <a:endParaRPr sz="1200" dirty="0"/>
          </a:p>
          <a:p>
            <a:pPr marL="0" marR="0" defTabSz="457200">
              <a:spcBef>
                <a:spcPts val="1200"/>
              </a:spcBef>
              <a:defRPr sz="1900" b="1">
                <a:solidFill>
                  <a:srgbClr val="A1013F"/>
                </a:solidFill>
                <a:uFillTx/>
                <a:latin typeface="Times"/>
                <a:ea typeface="Times"/>
                <a:cs typeface="Times"/>
                <a:sym typeface="Times"/>
              </a:defRPr>
            </a:pPr>
            <a:endParaRPr sz="1200" dirty="0"/>
          </a:p>
          <a:p>
            <a:pPr marL="0" marR="0" defTabSz="457200">
              <a:spcBef>
                <a:spcPts val="1200"/>
              </a:spcBef>
              <a:defRPr>
                <a:solidFill>
                  <a:srgbClr val="A1013F"/>
                </a:solidFill>
                <a:uFillTx/>
                <a:latin typeface="Myriad Pro Semibold"/>
                <a:ea typeface="Myriad Pro Semibold"/>
                <a:cs typeface="Myriad Pro Semibold"/>
                <a:sym typeface="Myriad Pro Semibold"/>
              </a:defRPr>
            </a:pPr>
            <a:endParaRPr sz="1200" dirty="0"/>
          </a:p>
          <a:p>
            <a:pPr marL="0" marR="0" defTabSz="457200">
              <a:spcBef>
                <a:spcPts val="1200"/>
              </a:spcBef>
              <a:defRPr sz="2400">
                <a:solidFill>
                  <a:srgbClr val="3E5CD1"/>
                </a:solidFill>
                <a:uFillTx/>
                <a:latin typeface="Myriad Pro Semibold Condensed"/>
                <a:ea typeface="Myriad Pro Semibold Condensed"/>
                <a:cs typeface="Myriad Pro Semibold Condensed"/>
                <a:sym typeface="Myriad Pro Semibold Condensed"/>
              </a:defRPr>
            </a:pPr>
            <a:r>
              <a:rPr dirty="0"/>
              <a:t>The scores:</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are not right or wrong, good or bad, or best and worst </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snapshot in time </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meaning from each person’s interpretation</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springboards for discussion</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beginning of the exploration</a:t>
            </a:r>
          </a:p>
        </p:txBody>
      </p:sp>
      <p:grpSp>
        <p:nvGrpSpPr>
          <p:cNvPr id="609" name="Group 609"/>
          <p:cNvGrpSpPr/>
          <p:nvPr/>
        </p:nvGrpSpPr>
        <p:grpSpPr>
          <a:xfrm>
            <a:off x="914159" y="1539239"/>
            <a:ext cx="7366228" cy="1322488"/>
            <a:chOff x="0" y="0"/>
            <a:chExt cx="7366226" cy="1322486"/>
          </a:xfrm>
        </p:grpSpPr>
        <p:sp>
          <p:nvSpPr>
            <p:cNvPr id="607" name="Shape 607"/>
            <p:cNvSpPr/>
            <p:nvPr/>
          </p:nvSpPr>
          <p:spPr>
            <a:xfrm flipV="1">
              <a:off x="0" y="545105"/>
              <a:ext cx="7311998" cy="32"/>
            </a:xfrm>
            <a:prstGeom prst="line">
              <a:avLst/>
            </a:prstGeom>
            <a:noFill/>
            <a:ln w="50800" cap="flat">
              <a:solidFill>
                <a:srgbClr val="A1013F"/>
              </a:solidFill>
              <a:prstDash val="solid"/>
              <a:round/>
              <a:headEnd type="triangle" w="med" len="sm"/>
              <a:tailEnd type="triangle" w="med" len="sm"/>
            </a:ln>
            <a:effectLst/>
          </p:spPr>
          <p:txBody>
            <a:bodyPr wrap="square" lIns="0" tIns="0" rIns="0" bIns="0" numCol="1" anchor="t">
              <a:noAutofit/>
            </a:bodyPr>
            <a:lstStyle/>
            <a:p>
              <a:pPr marL="0" marR="0" defTabSz="457200">
                <a:defRPr sz="1200">
                  <a:uFillTx/>
                  <a:latin typeface="Helvetica"/>
                  <a:ea typeface="Helvetica"/>
                  <a:cs typeface="Helvetica"/>
                  <a:sym typeface="Helvetica"/>
                </a:defRPr>
              </a:pPr>
              <a:endParaRPr/>
            </a:p>
          </p:txBody>
        </p:sp>
        <p:graphicFrame>
          <p:nvGraphicFramePr>
            <p:cNvPr id="608" name="Table 608"/>
            <p:cNvGraphicFramePr/>
            <p:nvPr/>
          </p:nvGraphicFramePr>
          <p:xfrm>
            <a:off x="238" y="0"/>
            <a:ext cx="7365988" cy="1322486"/>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565150">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0</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1</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2</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3</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4</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5</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6</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7</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8</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9</a:t>
                        </a:r>
                      </a:p>
                    </a:txBody>
                    <a:tcPr marL="50800" marR="50800" marT="50800" marB="50800" anchor="ctr" horzOverflow="overflow">
                      <a:lnL w="0">
                        <a:miter lim="400000"/>
                      </a:lnL>
                      <a:lnR w="0">
                        <a:miter lim="400000"/>
                      </a:lnR>
                      <a:lnT w="0">
                        <a:miter lim="400000"/>
                      </a:lnT>
                      <a:lnB w="0">
                        <a:miter lim="400000"/>
                      </a:lnB>
                    </a:tcPr>
                  </a:tc>
                </a:tr>
                <a:tr h="757338">
                  <a:tc gridSpan="4">
                    <a:txBody>
                      <a:bodyPr/>
                      <a:lstStyle/>
                      <a:p>
                        <a:pPr marL="0">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Strongly Agree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algn="ctr">
                          <a:spcBef>
                            <a:spcPts val="300"/>
                          </a:spcBef>
                          <a:tabLst>
                            <a:tab pos="914400" algn="l"/>
                          </a:tabLst>
                          <a:defRPr sz="2400">
                            <a:solidFill>
                              <a:srgbClr val="3E5CD1"/>
                            </a:solid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gridSpan="5">
                    <a:txBody>
                      <a:bodyPr/>
                      <a:lstStyle/>
                      <a:p>
                        <a:pPr marL="0" marR="0" lvl="3" indent="685800" algn="r" defTabSz="457200">
                          <a:spcBef>
                            <a:spcPts val="1200"/>
                          </a:spcBef>
                          <a:tabLst>
                            <a:tab pos="7200900" algn="r"/>
                          </a:tabLst>
                          <a:defRPr sz="2400">
                            <a:solidFill>
                              <a:srgbClr val="3E5CD1"/>
                            </a:solidFill>
                            <a:uFillTx/>
                            <a:latin typeface="Myriad Pro Semibold Condensed"/>
                            <a:ea typeface="Myriad Pro Semibold Condensed"/>
                            <a:cs typeface="Myriad Pro Semibold Condensed"/>
                            <a:sym typeface="Myriad Pro Semibold Condensed"/>
                          </a:defRPr>
                        </a:pPr>
                        <a:r>
                          <a:t>Strongly Disagree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6">
                                            <p:txEl>
                                              <p:pRg st="7" end="7"/>
                                            </p:txEl>
                                          </p:spTgt>
                                        </p:tgtEl>
                                        <p:attrNameLst>
                                          <p:attrName>style.visibility</p:attrName>
                                        </p:attrNameLst>
                                      </p:cBhvr>
                                      <p:to>
                                        <p:strVal val="visible"/>
                                      </p:to>
                                    </p:set>
                                    <p:animEffect transition="in" filter="fade">
                                      <p:cBhvr>
                                        <p:cTn id="7" dur="500"/>
                                        <p:tgtEl>
                                          <p:spTgt spid="606">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6">
                                            <p:txEl>
                                              <p:pRg st="8" end="8"/>
                                            </p:txEl>
                                          </p:spTgt>
                                        </p:tgtEl>
                                        <p:attrNameLst>
                                          <p:attrName>style.visibility</p:attrName>
                                        </p:attrNameLst>
                                      </p:cBhvr>
                                      <p:to>
                                        <p:strVal val="visible"/>
                                      </p:to>
                                    </p:set>
                                    <p:animEffect transition="in" filter="fade">
                                      <p:cBhvr>
                                        <p:cTn id="12" dur="500"/>
                                        <p:tgtEl>
                                          <p:spTgt spid="60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6">
                                            <p:txEl>
                                              <p:pRg st="9" end="9"/>
                                            </p:txEl>
                                          </p:spTgt>
                                        </p:tgtEl>
                                        <p:attrNameLst>
                                          <p:attrName>style.visibility</p:attrName>
                                        </p:attrNameLst>
                                      </p:cBhvr>
                                      <p:to>
                                        <p:strVal val="visible"/>
                                      </p:to>
                                    </p:set>
                                    <p:animEffect transition="in" filter="fade">
                                      <p:cBhvr>
                                        <p:cTn id="17" dur="500"/>
                                        <p:tgtEl>
                                          <p:spTgt spid="606">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6">
                                            <p:txEl>
                                              <p:pRg st="10" end="10"/>
                                            </p:txEl>
                                          </p:spTgt>
                                        </p:tgtEl>
                                        <p:attrNameLst>
                                          <p:attrName>style.visibility</p:attrName>
                                        </p:attrNameLst>
                                      </p:cBhvr>
                                      <p:to>
                                        <p:strVal val="visible"/>
                                      </p:to>
                                    </p:set>
                                    <p:animEffect transition="in" filter="fade">
                                      <p:cBhvr>
                                        <p:cTn id="22" dur="500"/>
                                        <p:tgtEl>
                                          <p:spTgt spid="606">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6">
                                            <p:txEl>
                                              <p:pRg st="11" end="11"/>
                                            </p:txEl>
                                          </p:spTgt>
                                        </p:tgtEl>
                                        <p:attrNameLst>
                                          <p:attrName>style.visibility</p:attrName>
                                        </p:attrNameLst>
                                      </p:cBhvr>
                                      <p:to>
                                        <p:strVal val="visible"/>
                                      </p:to>
                                    </p:set>
                                    <p:animEffect transition="in" filter="fade">
                                      <p:cBhvr>
                                        <p:cTn id="27" dur="500"/>
                                        <p:tgtEl>
                                          <p:spTgt spid="60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Screen Shot 2012-02-12 at 5.06.03 PM.png"/>
          <p:cNvPicPr>
            <a:picLocks noChangeAspect="1"/>
          </p:cNvPicPr>
          <p:nvPr/>
        </p:nvPicPr>
        <p:blipFill>
          <a:blip r:embed="rId2">
            <a:extLst/>
          </a:blip>
          <a:stretch>
            <a:fillRect/>
          </a:stretch>
        </p:blipFill>
        <p:spPr>
          <a:xfrm>
            <a:off x="3340100" y="863154"/>
            <a:ext cx="5295900" cy="2121898"/>
          </a:xfrm>
          <a:prstGeom prst="rect">
            <a:avLst/>
          </a:prstGeom>
        </p:spPr>
      </p:pic>
      <p:sp>
        <p:nvSpPr>
          <p:cNvPr id="612" name="Shape 612"/>
          <p:cNvSpPr/>
          <p:nvPr/>
        </p:nvSpPr>
        <p:spPr>
          <a:xfrm>
            <a:off x="546100" y="723900"/>
            <a:ext cx="8089900" cy="5476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2400" b="1"/>
            </a:pPr>
            <a:r>
              <a:rPr sz="2900" dirty="0">
                <a:solidFill>
                  <a:srgbClr val="3968CE"/>
                </a:solidFill>
                <a:latin typeface="Times"/>
                <a:ea typeface="Times"/>
                <a:cs typeface="Times"/>
                <a:sym typeface="Times"/>
              </a:rPr>
              <a:t>Principles of Interpretation</a:t>
            </a:r>
          </a:p>
          <a:p>
            <a:pPr marL="0" marR="0" defTabSz="457200">
              <a:spcBef>
                <a:spcPts val="1200"/>
              </a:spcBef>
              <a:defRPr sz="1300">
                <a:uFillTx/>
                <a:latin typeface="Times"/>
                <a:ea typeface="Times"/>
                <a:cs typeface="Times"/>
                <a:sym typeface="Times"/>
              </a:defRPr>
            </a:pPr>
            <a:endParaRPr sz="1200" dirty="0"/>
          </a:p>
          <a:p>
            <a:pPr marL="0" marR="0" lvl="8" indent="1828800" defTabSz="457200">
              <a:spcBef>
                <a:spcPts val="1200"/>
              </a:spcBef>
              <a:tabLst>
                <a:tab pos="800100" algn="l"/>
                <a:tab pos="1257300" algn="l"/>
                <a:tab pos="1714500" algn="l"/>
                <a:tab pos="2171700" algn="l"/>
                <a:tab pos="2628900" algn="l"/>
              </a:tabLst>
              <a:defRPr sz="1600">
                <a:solidFill>
                  <a:srgbClr val="A1013F"/>
                </a:solidFill>
                <a:uFillTx/>
                <a:latin typeface="Myriad Pro Semibold"/>
                <a:ea typeface="Myriad Pro Semibold"/>
                <a:cs typeface="Myriad Pro Semibold"/>
                <a:sym typeface="Myriad Pro Semibold"/>
              </a:defRPr>
            </a:pPr>
            <a:endParaRPr sz="1200" dirty="0"/>
          </a:p>
          <a:p>
            <a:pPr marL="0" marR="0" lvl="8" indent="1828800" defTabSz="457200">
              <a:spcBef>
                <a:spcPts val="1200"/>
              </a:spcBef>
              <a:tabLst>
                <a:tab pos="800100" algn="l"/>
                <a:tab pos="1257300" algn="l"/>
                <a:tab pos="1714500" algn="l"/>
                <a:tab pos="2171700" algn="l"/>
                <a:tab pos="2628900" algn="l"/>
              </a:tabLst>
              <a:defRPr sz="1600">
                <a:solidFill>
                  <a:srgbClr val="A1013F"/>
                </a:solidFill>
                <a:uFillTx/>
                <a:latin typeface="Myriad Pro Semibold"/>
                <a:ea typeface="Myriad Pro Semibold"/>
                <a:cs typeface="Myriad Pro Semibold"/>
                <a:sym typeface="Myriad Pro Semibold"/>
              </a:defRPr>
            </a:pPr>
            <a:endParaRPr sz="1200" dirty="0"/>
          </a:p>
          <a:p>
            <a:pPr marL="0" marR="0" defTabSz="457200">
              <a:spcBef>
                <a:spcPts val="1200"/>
              </a:spcBef>
              <a:defRPr sz="1900" b="1">
                <a:solidFill>
                  <a:srgbClr val="A1013F"/>
                </a:solidFill>
                <a:uFillTx/>
                <a:latin typeface="Times"/>
                <a:ea typeface="Times"/>
                <a:cs typeface="Times"/>
                <a:sym typeface="Times"/>
              </a:defRPr>
            </a:pPr>
            <a:endParaRPr sz="1200" dirty="0"/>
          </a:p>
          <a:p>
            <a:pPr marL="0" marR="0" defTabSz="457200">
              <a:spcBef>
                <a:spcPts val="1200"/>
              </a:spcBef>
              <a:defRPr sz="2400">
                <a:solidFill>
                  <a:srgbClr val="3E5CD1"/>
                </a:solidFill>
                <a:uFillTx/>
                <a:latin typeface="Myriad Pro Semibold Condensed"/>
                <a:ea typeface="Myriad Pro Semibold Condensed"/>
                <a:cs typeface="Myriad Pro Semibold Condensed"/>
                <a:sym typeface="Myriad Pro Semibold Condensed"/>
              </a:defRPr>
            </a:pPr>
            <a:r>
              <a:rPr dirty="0"/>
              <a:t>Difference scores:</a:t>
            </a:r>
          </a:p>
          <a:p>
            <a:pPr marL="457200" marR="0" indent="-317500" defTabSz="457200">
              <a:spcBef>
                <a:spcPts val="1200"/>
              </a:spcBef>
              <a:buClr>
                <a:srgbClr val="A1013F"/>
              </a:buClr>
              <a:buSzPct val="100000"/>
              <a:buChar char="•"/>
              <a:tabLst>
                <a:tab pos="127000" algn="l"/>
                <a:tab pos="406400" algn="l"/>
              </a:tabLst>
              <a:defRPr sz="2400">
                <a:uFillTx/>
                <a:latin typeface="Myriad Pro"/>
                <a:ea typeface="Myriad Pro"/>
                <a:cs typeface="Myriad Pro"/>
                <a:sym typeface="Myriad Pro"/>
              </a:defRPr>
            </a:pPr>
            <a:r>
              <a:rPr dirty="0"/>
              <a:t>A small difference score (0-2) may mean you are: </a:t>
            </a:r>
          </a:p>
          <a:p>
            <a:pPr marL="1054100" marR="0" lvl="1"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dirty="0">
                <a:latin typeface="Myriad Pro Semibold"/>
                <a:ea typeface="Myriad Pro Semibold"/>
                <a:cs typeface="Myriad Pro Semibold"/>
                <a:sym typeface="Myriad Pro Semibold"/>
              </a:rPr>
              <a:t>satisfied</a:t>
            </a:r>
            <a:r>
              <a:rPr dirty="0"/>
              <a:t> with your situation, or </a:t>
            </a:r>
          </a:p>
          <a:p>
            <a:pPr marL="1054100" marR="0" lvl="1"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dirty="0">
                <a:latin typeface="Myriad Pro Semibold"/>
                <a:ea typeface="Myriad Pro Semibold"/>
                <a:cs typeface="Myriad Pro Semibold"/>
                <a:sym typeface="Myriad Pro Semibold"/>
              </a:rPr>
              <a:t>deceiving yourself</a:t>
            </a:r>
            <a:r>
              <a:rPr dirty="0"/>
              <a:t> into believing you are satisfied </a:t>
            </a:r>
          </a:p>
          <a:p>
            <a:pPr marL="457200" marR="0" indent="-317500" defTabSz="457200">
              <a:spcBef>
                <a:spcPts val="1200"/>
              </a:spcBef>
              <a:buClr>
                <a:srgbClr val="A1013F"/>
              </a:buClr>
              <a:buSzPct val="100000"/>
              <a:buChar char="•"/>
              <a:tabLst>
                <a:tab pos="127000" algn="l"/>
                <a:tab pos="406400" algn="l"/>
              </a:tabLst>
              <a:defRPr sz="2400">
                <a:uFillTx/>
                <a:latin typeface="Myriad Pro"/>
                <a:ea typeface="Myriad Pro"/>
                <a:cs typeface="Myriad Pro"/>
                <a:sym typeface="Myriad Pro"/>
              </a:defRPr>
            </a:pPr>
            <a:r>
              <a:rPr dirty="0"/>
              <a:t>A large difference score (3-9) may mean you are: </a:t>
            </a:r>
          </a:p>
          <a:p>
            <a:pPr marL="1054100" marR="0" lvl="1"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dirty="0">
                <a:latin typeface="Myriad Pro Semibold"/>
                <a:ea typeface="Myriad Pro Semibold"/>
                <a:cs typeface="Myriad Pro Semibold"/>
                <a:sym typeface="Myriad Pro Semibold"/>
              </a:rPr>
              <a:t>dissatisfied</a:t>
            </a:r>
            <a:r>
              <a:rPr dirty="0"/>
              <a:t> with your situation, or </a:t>
            </a:r>
          </a:p>
          <a:p>
            <a:pPr marL="1054100" marR="0" lvl="1"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dirty="0">
                <a:latin typeface="Myriad Pro Semibold"/>
                <a:ea typeface="Myriad Pro Semibold"/>
                <a:cs typeface="Myriad Pro Semibold"/>
                <a:sym typeface="Myriad Pro Semibold"/>
              </a:rPr>
              <a:t>satisfied</a:t>
            </a:r>
            <a:r>
              <a:rPr dirty="0"/>
              <a:t> with your path and your progress </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2">
                                            <p:txEl>
                                              <p:pRg st="6" end="6"/>
                                            </p:txEl>
                                          </p:spTgt>
                                        </p:tgtEl>
                                        <p:attrNameLst>
                                          <p:attrName>style.visibility</p:attrName>
                                        </p:attrNameLst>
                                      </p:cBhvr>
                                      <p:to>
                                        <p:strVal val="visible"/>
                                      </p:to>
                                    </p:set>
                                    <p:animEffect transition="in" filter="fade">
                                      <p:cBhvr>
                                        <p:cTn id="7" dur="500"/>
                                        <p:tgtEl>
                                          <p:spTgt spid="612">
                                            <p:txEl>
                                              <p:pRg st="6" end="6"/>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2">
                                            <p:txEl>
                                              <p:pRg st="7" end="7"/>
                                            </p:txEl>
                                          </p:spTgt>
                                        </p:tgtEl>
                                        <p:attrNameLst>
                                          <p:attrName>style.visibility</p:attrName>
                                        </p:attrNameLst>
                                      </p:cBhvr>
                                      <p:to>
                                        <p:strVal val="visible"/>
                                      </p:to>
                                    </p:set>
                                    <p:animEffect transition="in" filter="fade">
                                      <p:cBhvr>
                                        <p:cTn id="11" dur="500"/>
                                        <p:tgtEl>
                                          <p:spTgt spid="612">
                                            <p:txEl>
                                              <p:pRg st="7" end="7"/>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2">
                                            <p:txEl>
                                              <p:pRg st="8" end="8"/>
                                            </p:txEl>
                                          </p:spTgt>
                                        </p:tgtEl>
                                        <p:attrNameLst>
                                          <p:attrName>style.visibility</p:attrName>
                                        </p:attrNameLst>
                                      </p:cBhvr>
                                      <p:to>
                                        <p:strVal val="visible"/>
                                      </p:to>
                                    </p:set>
                                    <p:animEffect transition="in" filter="fade">
                                      <p:cBhvr>
                                        <p:cTn id="15" dur="500"/>
                                        <p:tgtEl>
                                          <p:spTgt spid="612">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2">
                                            <p:txEl>
                                              <p:pRg st="9" end="9"/>
                                            </p:txEl>
                                          </p:spTgt>
                                        </p:tgtEl>
                                        <p:attrNameLst>
                                          <p:attrName>style.visibility</p:attrName>
                                        </p:attrNameLst>
                                      </p:cBhvr>
                                      <p:to>
                                        <p:strVal val="visible"/>
                                      </p:to>
                                    </p:set>
                                    <p:animEffect transition="in" filter="fade">
                                      <p:cBhvr>
                                        <p:cTn id="20" dur="500"/>
                                        <p:tgtEl>
                                          <p:spTgt spid="612">
                                            <p:txEl>
                                              <p:pRg st="9" end="9"/>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12">
                                            <p:txEl>
                                              <p:pRg st="10" end="10"/>
                                            </p:txEl>
                                          </p:spTgt>
                                        </p:tgtEl>
                                        <p:attrNameLst>
                                          <p:attrName>style.visibility</p:attrName>
                                        </p:attrNameLst>
                                      </p:cBhvr>
                                      <p:to>
                                        <p:strVal val="visible"/>
                                      </p:to>
                                    </p:set>
                                    <p:animEffect transition="in" filter="fade">
                                      <p:cBhvr>
                                        <p:cTn id="24" dur="500"/>
                                        <p:tgtEl>
                                          <p:spTgt spid="612">
                                            <p:txEl>
                                              <p:pRg st="10" end="10"/>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12">
                                            <p:txEl>
                                              <p:pRg st="11" end="11"/>
                                            </p:txEl>
                                          </p:spTgt>
                                        </p:tgtEl>
                                        <p:attrNameLst>
                                          <p:attrName>style.visibility</p:attrName>
                                        </p:attrNameLst>
                                      </p:cBhvr>
                                      <p:to>
                                        <p:strVal val="visible"/>
                                      </p:to>
                                    </p:set>
                                    <p:animEffect transition="in" filter="fade">
                                      <p:cBhvr>
                                        <p:cTn id="28" dur="500"/>
                                        <p:tgtEl>
                                          <p:spTgt spid="6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p:nvPr/>
        </p:nvSpPr>
        <p:spPr>
          <a:xfrm>
            <a:off x="546100" y="723900"/>
            <a:ext cx="8089900" cy="5095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2400" b="1"/>
            </a:pPr>
            <a:r>
              <a:rPr sz="2900" dirty="0">
                <a:solidFill>
                  <a:srgbClr val="3968CE"/>
                </a:solidFill>
                <a:latin typeface="Times"/>
                <a:ea typeface="Times"/>
                <a:cs typeface="Times"/>
                <a:sym typeface="Times"/>
              </a:rPr>
              <a:t>Principles of Interpretation</a:t>
            </a:r>
          </a:p>
          <a:p>
            <a:pPr marL="0" marR="0" defTabSz="457200">
              <a:spcBef>
                <a:spcPts val="1200"/>
              </a:spcBef>
              <a:defRPr sz="1300">
                <a:uFillTx/>
                <a:latin typeface="Times"/>
                <a:ea typeface="Times"/>
                <a:cs typeface="Times"/>
                <a:sym typeface="Times"/>
              </a:defRPr>
            </a:pPr>
            <a:endParaRPr sz="1200" dirty="0"/>
          </a:p>
          <a:p>
            <a:pPr marL="0" marR="0" lvl="8" indent="1828800" defTabSz="457200">
              <a:spcBef>
                <a:spcPts val="1200"/>
              </a:spcBef>
              <a:tabLst>
                <a:tab pos="800100" algn="l"/>
                <a:tab pos="1257300" algn="l"/>
                <a:tab pos="1714500" algn="l"/>
                <a:tab pos="2171700" algn="l"/>
                <a:tab pos="2628900" algn="l"/>
              </a:tabLst>
              <a:defRPr sz="1600">
                <a:solidFill>
                  <a:srgbClr val="A1013F"/>
                </a:solidFill>
                <a:uFillTx/>
                <a:latin typeface="Myriad Pro Semibold"/>
                <a:ea typeface="Myriad Pro Semibold"/>
                <a:cs typeface="Myriad Pro Semibold"/>
                <a:sym typeface="Myriad Pro Semibold"/>
              </a:defRPr>
            </a:pPr>
            <a:endParaRPr sz="1200" dirty="0"/>
          </a:p>
          <a:p>
            <a:pPr marL="0" marR="0" lvl="8" indent="1828800" defTabSz="457200">
              <a:spcBef>
                <a:spcPts val="1200"/>
              </a:spcBef>
              <a:tabLst>
                <a:tab pos="800100" algn="l"/>
                <a:tab pos="1257300" algn="l"/>
                <a:tab pos="1714500" algn="l"/>
                <a:tab pos="2171700" algn="l"/>
                <a:tab pos="2628900" algn="l"/>
              </a:tabLst>
              <a:defRPr sz="1600">
                <a:solidFill>
                  <a:srgbClr val="A1013F"/>
                </a:solidFill>
                <a:uFillTx/>
                <a:latin typeface="Myriad Pro Semibold"/>
                <a:ea typeface="Myriad Pro Semibold"/>
                <a:cs typeface="Myriad Pro Semibold"/>
                <a:sym typeface="Myriad Pro Semibold"/>
              </a:defRPr>
            </a:pPr>
            <a:endParaRPr sz="1200" dirty="0"/>
          </a:p>
          <a:p>
            <a:pPr marL="0" marR="0" defTabSz="457200">
              <a:spcBef>
                <a:spcPts val="1200"/>
              </a:spcBef>
              <a:defRPr sz="1900" b="1">
                <a:solidFill>
                  <a:srgbClr val="A1013F"/>
                </a:solidFill>
                <a:uFillTx/>
                <a:latin typeface="Times"/>
                <a:ea typeface="Times"/>
                <a:cs typeface="Times"/>
                <a:sym typeface="Times"/>
              </a:defRPr>
            </a:pPr>
            <a:endParaRPr sz="1200" dirty="0"/>
          </a:p>
          <a:p>
            <a:pPr marL="0" marR="0" defTabSz="457200">
              <a:spcBef>
                <a:spcPts val="1200"/>
              </a:spcBef>
              <a:defRPr>
                <a:solidFill>
                  <a:srgbClr val="A1013F"/>
                </a:solidFill>
                <a:uFillTx/>
                <a:latin typeface="Myriad Pro Semibold"/>
                <a:ea typeface="Myriad Pro Semibold"/>
                <a:cs typeface="Myriad Pro Semibold"/>
                <a:sym typeface="Myriad Pro Semibold"/>
              </a:defRPr>
            </a:pPr>
            <a:endParaRPr sz="1200" dirty="0"/>
          </a:p>
          <a:p>
            <a:pPr marL="0" marR="0" defTabSz="457200">
              <a:spcBef>
                <a:spcPts val="1200"/>
              </a:spcBef>
              <a:defRPr sz="2400">
                <a:solidFill>
                  <a:srgbClr val="3E5CD1"/>
                </a:solidFill>
                <a:uFillTx/>
                <a:latin typeface="Myriad Pro Semibold Condensed"/>
                <a:ea typeface="Myriad Pro Semibold Condensed"/>
                <a:cs typeface="Myriad Pro Semibold Condensed"/>
                <a:sym typeface="Myriad Pro Semibold Condensed"/>
              </a:defRPr>
            </a:pPr>
            <a:r>
              <a:rPr dirty="0"/>
              <a:t>When reviewing your scores:</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Notice that your own reactions can be as important as the numbers themselves </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If you feel the scores are incorrect, explore the implications as if they were accurate</a:t>
            </a:r>
          </a:p>
          <a:p>
            <a:pPr marL="457200" marR="0" indent="-317500" defTabSz="457200">
              <a:spcBef>
                <a:spcPts val="1200"/>
              </a:spcBef>
              <a:buClr>
                <a:srgbClr val="A1013F"/>
              </a:buClr>
              <a:buSzPct val="100000"/>
              <a:buChar char="•"/>
              <a:tabLst>
                <a:tab pos="139700" algn="l"/>
                <a:tab pos="457200" algn="l"/>
              </a:tabLst>
              <a:defRPr sz="2400">
                <a:uFillTx/>
                <a:latin typeface="Myriad Pro"/>
                <a:ea typeface="Myriad Pro"/>
                <a:cs typeface="Myriad Pro"/>
                <a:sym typeface="Myriad Pro"/>
              </a:defRPr>
            </a:pPr>
            <a:r>
              <a:rPr dirty="0"/>
              <a:t>Consider that high or low can be relative</a:t>
            </a:r>
          </a:p>
        </p:txBody>
      </p:sp>
      <p:grpSp>
        <p:nvGrpSpPr>
          <p:cNvPr id="617" name="Group 617"/>
          <p:cNvGrpSpPr/>
          <p:nvPr/>
        </p:nvGrpSpPr>
        <p:grpSpPr>
          <a:xfrm>
            <a:off x="914159" y="1539239"/>
            <a:ext cx="7366228" cy="1322488"/>
            <a:chOff x="0" y="0"/>
            <a:chExt cx="7366226" cy="1322486"/>
          </a:xfrm>
        </p:grpSpPr>
        <p:sp>
          <p:nvSpPr>
            <p:cNvPr id="615" name="Shape 615"/>
            <p:cNvSpPr/>
            <p:nvPr/>
          </p:nvSpPr>
          <p:spPr>
            <a:xfrm flipV="1">
              <a:off x="0" y="545105"/>
              <a:ext cx="7311998" cy="32"/>
            </a:xfrm>
            <a:prstGeom prst="line">
              <a:avLst/>
            </a:prstGeom>
            <a:noFill/>
            <a:ln w="50800" cap="flat">
              <a:solidFill>
                <a:srgbClr val="A1013F"/>
              </a:solidFill>
              <a:prstDash val="solid"/>
              <a:round/>
              <a:headEnd type="triangle" w="med" len="sm"/>
              <a:tailEnd type="triangle" w="med" len="sm"/>
            </a:ln>
            <a:effectLst/>
          </p:spPr>
          <p:txBody>
            <a:bodyPr wrap="square" lIns="0" tIns="0" rIns="0" bIns="0" numCol="1" anchor="t">
              <a:noAutofit/>
            </a:bodyPr>
            <a:lstStyle/>
            <a:p>
              <a:pPr marL="0" marR="0" defTabSz="457200">
                <a:defRPr sz="1200">
                  <a:uFillTx/>
                  <a:latin typeface="Helvetica"/>
                  <a:ea typeface="Helvetica"/>
                  <a:cs typeface="Helvetica"/>
                  <a:sym typeface="Helvetica"/>
                </a:defRPr>
              </a:pPr>
              <a:endParaRPr/>
            </a:p>
          </p:txBody>
        </p:sp>
        <p:graphicFrame>
          <p:nvGraphicFramePr>
            <p:cNvPr id="616" name="Table 616"/>
            <p:cNvGraphicFramePr/>
            <p:nvPr/>
          </p:nvGraphicFramePr>
          <p:xfrm>
            <a:off x="238" y="0"/>
            <a:ext cx="7365988" cy="1322486"/>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565150">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0</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1</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2</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3</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4</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5</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6</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7</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8</a:t>
                        </a:r>
                      </a:p>
                    </a:txBody>
                    <a:tcPr marL="50800" marR="50800" marT="50800" marB="50800" anchor="ctr" horzOverflow="overflow">
                      <a:lnL w="0">
                        <a:miter lim="400000"/>
                      </a:lnL>
                      <a:lnR w="0">
                        <a:miter lim="400000"/>
                      </a:lnR>
                      <a:lnT w="0">
                        <a:miter lim="400000"/>
                      </a:lnT>
                      <a:lnB w="0">
                        <a:miter lim="400000"/>
                      </a:lnB>
                    </a:tcPr>
                  </a:tc>
                  <a:tc>
                    <a:txBody>
                      <a:bodyPr/>
                      <a:lstStyle/>
                      <a:p>
                        <a:pPr marL="0" algn="ctr">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9</a:t>
                        </a:r>
                      </a:p>
                    </a:txBody>
                    <a:tcPr marL="50800" marR="50800" marT="50800" marB="50800" anchor="ctr" horzOverflow="overflow">
                      <a:lnL w="0">
                        <a:miter lim="400000"/>
                      </a:lnL>
                      <a:lnR w="0">
                        <a:miter lim="400000"/>
                      </a:lnR>
                      <a:lnT w="0">
                        <a:miter lim="400000"/>
                      </a:lnT>
                      <a:lnB w="0">
                        <a:miter lim="400000"/>
                      </a:lnB>
                    </a:tcPr>
                  </a:tc>
                </a:tr>
                <a:tr h="757338">
                  <a:tc gridSpan="4">
                    <a:txBody>
                      <a:bodyPr/>
                      <a:lstStyle/>
                      <a:p>
                        <a:pPr marL="0">
                          <a:spcBef>
                            <a:spcPts val="300"/>
                          </a:spcBef>
                          <a:tabLst>
                            <a:tab pos="914400" algn="l"/>
                          </a:tabLst>
                          <a:defRPr>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Strongly Agree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algn="ctr">
                          <a:spcBef>
                            <a:spcPts val="300"/>
                          </a:spcBef>
                          <a:tabLst>
                            <a:tab pos="914400" algn="l"/>
                          </a:tabLst>
                          <a:defRPr sz="2400">
                            <a:solidFill>
                              <a:srgbClr val="3E5CD1"/>
                            </a:solid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gridSpan="5">
                    <a:txBody>
                      <a:bodyPr/>
                      <a:lstStyle/>
                      <a:p>
                        <a:pPr marL="0" marR="0" lvl="3" indent="685800" algn="r" defTabSz="457200">
                          <a:spcBef>
                            <a:spcPts val="1200"/>
                          </a:spcBef>
                          <a:tabLst>
                            <a:tab pos="7200900" algn="r"/>
                          </a:tabLst>
                          <a:defRPr sz="2400">
                            <a:solidFill>
                              <a:srgbClr val="3E5CD1"/>
                            </a:solidFill>
                            <a:uFillTx/>
                            <a:latin typeface="Myriad Pro Semibold Condensed"/>
                            <a:ea typeface="Myriad Pro Semibold Condensed"/>
                            <a:cs typeface="Myriad Pro Semibold Condensed"/>
                            <a:sym typeface="Myriad Pro Semibold Condensed"/>
                          </a:defRPr>
                        </a:pPr>
                        <a:r>
                          <a:t>Strongly Disagree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
                                            <p:txEl>
                                              <p:pRg st="7" end="7"/>
                                            </p:txEl>
                                          </p:spTgt>
                                        </p:tgtEl>
                                        <p:attrNameLst>
                                          <p:attrName>style.visibility</p:attrName>
                                        </p:attrNameLst>
                                      </p:cBhvr>
                                      <p:to>
                                        <p:strVal val="visible"/>
                                      </p:to>
                                    </p:set>
                                    <p:animEffect transition="in" filter="fade">
                                      <p:cBhvr>
                                        <p:cTn id="7" dur="500"/>
                                        <p:tgtEl>
                                          <p:spTgt spid="614">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xEl>
                                              <p:pRg st="8" end="8"/>
                                            </p:txEl>
                                          </p:spTgt>
                                        </p:tgtEl>
                                        <p:attrNameLst>
                                          <p:attrName>style.visibility</p:attrName>
                                        </p:attrNameLst>
                                      </p:cBhvr>
                                      <p:to>
                                        <p:strVal val="visible"/>
                                      </p:to>
                                    </p:set>
                                    <p:animEffect transition="in" filter="fade">
                                      <p:cBhvr>
                                        <p:cTn id="12" dur="500"/>
                                        <p:tgtEl>
                                          <p:spTgt spid="614">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
                                            <p:txEl>
                                              <p:pRg st="9" end="9"/>
                                            </p:txEl>
                                          </p:spTgt>
                                        </p:tgtEl>
                                        <p:attrNameLst>
                                          <p:attrName>style.visibility</p:attrName>
                                        </p:attrNameLst>
                                      </p:cBhvr>
                                      <p:to>
                                        <p:strVal val="visible"/>
                                      </p:to>
                                    </p:set>
                                    <p:animEffect transition="in" filter="fade">
                                      <p:cBhvr>
                                        <p:cTn id="17" dur="500"/>
                                        <p:tgtEl>
                                          <p:spTgt spid="6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p:nvPr/>
        </p:nvSpPr>
        <p:spPr>
          <a:xfrm>
            <a:off x="520700" y="1346200"/>
            <a:ext cx="8089900" cy="416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4700" b="1"/>
            </a:pPr>
            <a:r>
              <a:rPr>
                <a:solidFill>
                  <a:srgbClr val="3968CE"/>
                </a:solidFill>
                <a:latin typeface="Times"/>
                <a:ea typeface="Times"/>
                <a:cs typeface="Times"/>
                <a:sym typeface="Times"/>
              </a:rPr>
              <a:t>Step 1: Your Element B Scores</a:t>
            </a:r>
          </a:p>
          <a:p>
            <a:pPr>
              <a:buClr>
                <a:srgbClr val="000000"/>
              </a:buClr>
              <a:buFont typeface="Verdana"/>
              <a:defRPr sz="2400" b="1"/>
            </a:pPr>
            <a:endParaRPr sz="2900">
              <a:solidFill>
                <a:srgbClr val="3968CE"/>
              </a:solidFill>
              <a:latin typeface="Times"/>
              <a:ea typeface="Times"/>
              <a:cs typeface="Times"/>
              <a:sym typeface="Times"/>
            </a:endParaRPr>
          </a:p>
          <a:p>
            <a:pPr marL="457200" marR="0" indent="-317500" defTabSz="457200">
              <a:spcBef>
                <a:spcPts val="1200"/>
              </a:spcBef>
              <a:buClr>
                <a:srgbClr val="A1013F"/>
              </a:buClr>
              <a:buSzPct val="100000"/>
              <a:buChar char="•"/>
              <a:tabLst>
                <a:tab pos="139700" algn="l"/>
                <a:tab pos="457200" algn="l"/>
              </a:tabLst>
              <a:defRPr sz="3600">
                <a:uFillTx/>
                <a:latin typeface="Myriad Pro"/>
                <a:ea typeface="Myriad Pro"/>
                <a:cs typeface="Myriad Pro"/>
                <a:sym typeface="Myriad Pro"/>
              </a:defRPr>
            </a:pPr>
            <a:r>
              <a:t>Pages 11-12</a:t>
            </a:r>
          </a:p>
          <a:p>
            <a:pPr marL="0" marR="0" defTabSz="457200">
              <a:spcBef>
                <a:spcPts val="1200"/>
              </a:spcBef>
              <a:tabLst>
                <a:tab pos="139700" algn="l"/>
                <a:tab pos="457200" algn="l"/>
              </a:tabLst>
              <a:defRPr sz="2400">
                <a:uFillTx/>
                <a:latin typeface="Myriad Pro"/>
                <a:ea typeface="Myriad Pro"/>
                <a:cs typeface="Myriad Pro"/>
                <a:sym typeface="Myriad Pro"/>
              </a:defRPr>
            </a:pPr>
            <a:endParaRPr sz="2900">
              <a:solidFill>
                <a:srgbClr val="3968CE"/>
              </a:solidFill>
              <a:latin typeface="Times"/>
              <a:ea typeface="Times"/>
              <a:cs typeface="Times"/>
              <a:sym typeface="Times"/>
            </a:endParaRPr>
          </a:p>
          <a:p>
            <a:pPr>
              <a:defRPr sz="4700" b="1"/>
            </a:pPr>
            <a:r>
              <a:rPr>
                <a:solidFill>
                  <a:srgbClr val="3968CE"/>
                </a:solidFill>
                <a:latin typeface="Times"/>
                <a:ea typeface="Times"/>
                <a:cs typeface="Times"/>
                <a:sym typeface="Times"/>
              </a:rPr>
              <a:t>Step 2: Difference Scores</a:t>
            </a:r>
          </a:p>
          <a:p>
            <a:pPr marL="0" marR="0" defTabSz="457200">
              <a:spcBef>
                <a:spcPts val="1200"/>
              </a:spcBef>
              <a:defRPr>
                <a:solidFill>
                  <a:srgbClr val="A1013F"/>
                </a:solidFill>
                <a:uFillTx/>
                <a:latin typeface="Myriad Pro Semibold"/>
                <a:ea typeface="Myriad Pro Semibold"/>
                <a:cs typeface="Myriad Pro Semibold"/>
                <a:sym typeface="Myriad Pro Semibold"/>
              </a:defRPr>
            </a:pPr>
            <a:endParaRPr>
              <a:solidFill>
                <a:srgbClr val="3968CE"/>
              </a:solidFill>
              <a:latin typeface="Times"/>
              <a:ea typeface="Times"/>
              <a:cs typeface="Times"/>
              <a:sym typeface="Times"/>
            </a:endParaRPr>
          </a:p>
          <a:p>
            <a:pPr marL="457200" marR="0" indent="-317500" defTabSz="457200">
              <a:spcBef>
                <a:spcPts val="1200"/>
              </a:spcBef>
              <a:buClr>
                <a:srgbClr val="A1013F"/>
              </a:buClr>
              <a:buSzPct val="100000"/>
              <a:buChar char="•"/>
              <a:tabLst>
                <a:tab pos="139700" algn="l"/>
                <a:tab pos="457200" algn="l"/>
              </a:tabLst>
              <a:defRPr sz="3600">
                <a:uFillTx/>
                <a:latin typeface="Myriad Pro"/>
                <a:ea typeface="Myriad Pro"/>
                <a:cs typeface="Myriad Pro"/>
                <a:sym typeface="Myriad Pro"/>
              </a:defRPr>
            </a:pPr>
            <a:r>
              <a:t>Pages 13-17</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T510US_CustomWB_0114_PRESS_Page_4.png"/>
          <p:cNvPicPr>
            <a:picLocks noChangeAspect="1"/>
          </p:cNvPicPr>
          <p:nvPr/>
        </p:nvPicPr>
        <p:blipFill>
          <a:blip r:embed="rId2">
            <a:extLst/>
          </a:blip>
          <a:stretch>
            <a:fillRect/>
          </a:stretch>
        </p:blipFill>
        <p:spPr>
          <a:xfrm>
            <a:off x="3721100" y="1816100"/>
            <a:ext cx="3441700" cy="4450310"/>
          </a:xfrm>
          <a:prstGeom prst="rect">
            <a:avLst/>
          </a:prstGeom>
          <a:effectLst>
            <a:outerShdw blurRad="127000" dist="76200" dir="2700000" rotWithShape="0">
              <a:srgbClr val="000000">
                <a:alpha val="75000"/>
              </a:srgbClr>
            </a:outerShdw>
          </a:effectLst>
        </p:spPr>
      </p:pic>
      <p:sp>
        <p:nvSpPr>
          <p:cNvPr id="622" name="Shape 62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23" name="Shape 623"/>
          <p:cNvSpPr/>
          <p:nvPr/>
        </p:nvSpPr>
        <p:spPr>
          <a:xfrm>
            <a:off x="520700" y="685800"/>
            <a:ext cx="8089900"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000000"/>
              </a:buClr>
              <a:buFont typeface="Verdana"/>
              <a:defRPr sz="4700" b="1"/>
            </a:pPr>
            <a:r>
              <a:rPr>
                <a:solidFill>
                  <a:srgbClr val="3968CE"/>
                </a:solidFill>
                <a:latin typeface="Times"/>
                <a:ea typeface="Times"/>
                <a:cs typeface="Times"/>
                <a:sym typeface="Times"/>
              </a:rPr>
              <a:t>Step 1: Your Element B Scores</a:t>
            </a:r>
          </a:p>
          <a:p>
            <a:pPr>
              <a:buClr>
                <a:srgbClr val="000000"/>
              </a:buClr>
              <a:buFont typeface="Verdana"/>
              <a:defRPr sz="2400" b="1"/>
            </a:pPr>
            <a:endParaRPr sz="2900">
              <a:solidFill>
                <a:srgbClr val="3968CE"/>
              </a:solidFill>
              <a:latin typeface="Times"/>
              <a:ea typeface="Times"/>
              <a:cs typeface="Times"/>
              <a:sym typeface="Times"/>
            </a:endParaRPr>
          </a:p>
          <a:p>
            <a:pPr marL="457200" marR="0" indent="-317500" defTabSz="457200">
              <a:spcBef>
                <a:spcPts val="1200"/>
              </a:spcBef>
              <a:buClr>
                <a:srgbClr val="A1013F"/>
              </a:buClr>
              <a:buSzPct val="100000"/>
              <a:buChar char="•"/>
              <a:tabLst>
                <a:tab pos="139700" algn="l"/>
                <a:tab pos="457200" algn="l"/>
              </a:tabLst>
              <a:defRPr sz="3600">
                <a:uFillTx/>
                <a:latin typeface="Myriad Pro"/>
                <a:ea typeface="Myriad Pro"/>
                <a:cs typeface="Myriad Pro"/>
                <a:sym typeface="Myriad Pro"/>
              </a:defRPr>
            </a:pPr>
            <a:r>
              <a:t>Page 4</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p:nvPr/>
        </p:nvSpPr>
        <p:spPr>
          <a:xfrm>
            <a:off x="457200" y="660400"/>
            <a:ext cx="8229600" cy="552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5402" indent="-4762" algn="ctr">
              <a:spcBef>
                <a:spcPts val="4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r>
              <a:t>Describe unproductive behaviors you see in your workplace.</a:t>
            </a:r>
          </a:p>
          <a:p>
            <a:pPr marL="45402" indent="-4762" algn="ctr">
              <a:spcBef>
                <a:spcPts val="4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endParaRPr/>
          </a:p>
          <a:p>
            <a:pPr marL="45402" indent="-4762" algn="ctr">
              <a:spcBef>
                <a:spcPts val="8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r>
              <a:t>Describe unproductive behaviors you do yourself.</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6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26" name="Shape 626"/>
          <p:cNvSpPr/>
          <p:nvPr/>
        </p:nvSpPr>
        <p:spPr>
          <a:xfrm>
            <a:off x="520700" y="3937000"/>
            <a:ext cx="8089900" cy="261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404495"/>
          <a:lstStyle/>
          <a:p>
            <a:pPr marL="0" marR="0" defTabSz="457200">
              <a:spcBef>
                <a:spcPts val="1200"/>
              </a:spcBef>
              <a:buClr>
                <a:srgbClr val="A1013F"/>
              </a:buClr>
              <a:defRPr sz="2400">
                <a:uFillTx/>
                <a:latin typeface="Myriad Pro"/>
                <a:ea typeface="Myriad Pro"/>
                <a:cs typeface="Myriad Pro"/>
                <a:sym typeface="Myriad Pro"/>
              </a:defRPr>
            </a:pPr>
            <a:r>
              <a:t>A small difference score (0-2) may mean you are: </a:t>
            </a:r>
          </a:p>
          <a:p>
            <a:pPr marL="317500" marR="0"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a:latin typeface="Myriad Pro Semibold"/>
                <a:ea typeface="Myriad Pro Semibold"/>
                <a:cs typeface="Myriad Pro Semibold"/>
                <a:sym typeface="Myriad Pro Semibold"/>
              </a:rPr>
              <a:t>satisfied</a:t>
            </a:r>
            <a:r>
              <a:t> with your situation, or </a:t>
            </a:r>
          </a:p>
          <a:p>
            <a:pPr marL="317500" marR="0"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a:latin typeface="Myriad Pro Semibold"/>
                <a:ea typeface="Myriad Pro Semibold"/>
                <a:cs typeface="Myriad Pro Semibold"/>
                <a:sym typeface="Myriad Pro Semibold"/>
              </a:rPr>
              <a:t>deceiving yourself</a:t>
            </a:r>
            <a:r>
              <a:t> into believing you are satisfied </a:t>
            </a:r>
          </a:p>
          <a:p>
            <a:pPr marL="0" marR="0" defTabSz="457200">
              <a:spcBef>
                <a:spcPts val="1200"/>
              </a:spcBef>
              <a:buClr>
                <a:srgbClr val="A1013F"/>
              </a:buClr>
              <a:tabLst>
                <a:tab pos="127000" algn="l"/>
                <a:tab pos="406400" algn="l"/>
              </a:tabLst>
              <a:defRPr sz="2400">
                <a:uFillTx/>
                <a:latin typeface="Myriad Pro"/>
                <a:ea typeface="Myriad Pro"/>
                <a:cs typeface="Myriad Pro"/>
                <a:sym typeface="Myriad Pro"/>
              </a:defRPr>
            </a:pPr>
            <a:r>
              <a:t>A large difference score (3-9) may mean you are: </a:t>
            </a:r>
          </a:p>
          <a:p>
            <a:pPr marL="317500" marR="0"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a:latin typeface="Myriad Pro Semibold"/>
                <a:ea typeface="Myriad Pro Semibold"/>
                <a:cs typeface="Myriad Pro Semibold"/>
                <a:sym typeface="Myriad Pro Semibold"/>
              </a:rPr>
              <a:t>dissatisfied</a:t>
            </a:r>
            <a:r>
              <a:t> with your situation, or </a:t>
            </a:r>
          </a:p>
          <a:p>
            <a:pPr marL="317500" marR="0" indent="-317500" defTabSz="457200">
              <a:spcBef>
                <a:spcPts val="1200"/>
              </a:spcBef>
              <a:buClr>
                <a:srgbClr val="A1013F"/>
              </a:buClr>
              <a:buSzPct val="100000"/>
              <a:buChar char="-"/>
              <a:tabLst>
                <a:tab pos="1054100" algn="l"/>
                <a:tab pos="1371600" algn="l"/>
              </a:tabLst>
              <a:defRPr sz="2400">
                <a:uFillTx/>
                <a:latin typeface="Myriad Pro"/>
                <a:ea typeface="Myriad Pro"/>
                <a:cs typeface="Myriad Pro"/>
                <a:sym typeface="Myriad Pro"/>
              </a:defRPr>
            </a:pPr>
            <a:r>
              <a:rPr>
                <a:latin typeface="Myriad Pro Semibold"/>
                <a:ea typeface="Myriad Pro Semibold"/>
                <a:cs typeface="Myriad Pro Semibold"/>
                <a:sym typeface="Myriad Pro Semibold"/>
              </a:rPr>
              <a:t>satisfied</a:t>
            </a:r>
            <a:r>
              <a:t> with your path and your progress </a:t>
            </a:r>
          </a:p>
        </p:txBody>
      </p:sp>
      <p:sp>
        <p:nvSpPr>
          <p:cNvPr id="627" name="Shape 627"/>
          <p:cNvSpPr/>
          <p:nvPr/>
        </p:nvSpPr>
        <p:spPr>
          <a:xfrm>
            <a:off x="520700" y="685800"/>
            <a:ext cx="80899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Verdana"/>
              <a:defRPr sz="4700" b="1">
                <a:solidFill>
                  <a:srgbClr val="3968CE"/>
                </a:solidFill>
                <a:latin typeface="Times"/>
                <a:ea typeface="Times"/>
                <a:cs typeface="Times"/>
                <a:sym typeface="Times"/>
              </a:defRPr>
            </a:lvl1pPr>
          </a:lstStyle>
          <a:p>
            <a:pPr>
              <a:defRPr>
                <a:solidFill>
                  <a:srgbClr val="000000"/>
                </a:solidFill>
                <a:latin typeface="+mn-lt"/>
                <a:ea typeface="+mn-ea"/>
                <a:cs typeface="+mn-cs"/>
                <a:sym typeface="Verdana"/>
              </a:defRPr>
            </a:pPr>
            <a:r>
              <a:rPr>
                <a:solidFill>
                  <a:srgbClr val="3968CE"/>
                </a:solidFill>
                <a:latin typeface="Times"/>
                <a:ea typeface="Times"/>
                <a:cs typeface="Times"/>
                <a:sym typeface="Times"/>
              </a:rPr>
              <a:t>Step 2: Difference Scores</a:t>
            </a:r>
          </a:p>
        </p:txBody>
      </p:sp>
      <p:pic>
        <p:nvPicPr>
          <p:cNvPr id="628" name="screenshot_123.jpg"/>
          <p:cNvPicPr>
            <a:picLocks noChangeAspect="1"/>
          </p:cNvPicPr>
          <p:nvPr/>
        </p:nvPicPr>
        <p:blipFill>
          <a:blip r:embed="rId2">
            <a:extLst/>
          </a:blip>
          <a:stretch>
            <a:fillRect/>
          </a:stretch>
        </p:blipFill>
        <p:spPr>
          <a:xfrm>
            <a:off x="2857500" y="1739900"/>
            <a:ext cx="3416669" cy="965200"/>
          </a:xfrm>
          <a:prstGeom prst="rect">
            <a:avLst/>
          </a:prstGeom>
        </p:spPr>
      </p:pic>
      <p:pic>
        <p:nvPicPr>
          <p:cNvPr id="629" name="Screen Shot 2012-02-12 at 5.06.03 PM.png"/>
          <p:cNvPicPr>
            <a:picLocks noChangeAspect="1"/>
          </p:cNvPicPr>
          <p:nvPr/>
        </p:nvPicPr>
        <p:blipFill>
          <a:blip r:embed="rId3">
            <a:extLst/>
          </a:blip>
          <a:stretch>
            <a:fillRect/>
          </a:stretch>
        </p:blipFill>
        <p:spPr>
          <a:xfrm>
            <a:off x="3454400" y="2731051"/>
            <a:ext cx="2662555" cy="10668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26">
                                            <p:bg/>
                                          </p:spTgt>
                                        </p:tgtEl>
                                        <p:attrNameLst>
                                          <p:attrName>style.visibility</p:attrName>
                                        </p:attrNameLst>
                                      </p:cBhvr>
                                      <p:to>
                                        <p:strVal val="visible"/>
                                      </p:to>
                                    </p:set>
                                    <p:animEffect transition="in" filter="dissolve">
                                      <p:cBhvr>
                                        <p:cTn id="7" dur="250"/>
                                        <p:tgtEl>
                                          <p:spTgt spid="626">
                                            <p:bg/>
                                          </p:spTgt>
                                        </p:tgtEl>
                                      </p:cBhvr>
                                    </p:animEffect>
                                  </p:childTnLst>
                                </p:cTn>
                              </p:par>
                              <p:par>
                                <p:cTn id="8" presetID="9" presetClass="entr" presetSubtype="0" fill="hold" grpId="1" nodeType="withEffect">
                                  <p:stCondLst>
                                    <p:cond delay="0"/>
                                  </p:stCondLst>
                                  <p:iterate>
                                    <p:tmAbs val="0"/>
                                  </p:iterate>
                                  <p:childTnLst>
                                    <p:set>
                                      <p:cBhvr>
                                        <p:cTn id="9" fill="hold"/>
                                        <p:tgtEl>
                                          <p:spTgt spid="626">
                                            <p:txEl>
                                              <p:pRg st="0" end="0"/>
                                            </p:txEl>
                                          </p:spTgt>
                                        </p:tgtEl>
                                        <p:attrNameLst>
                                          <p:attrName>style.visibility</p:attrName>
                                        </p:attrNameLst>
                                      </p:cBhvr>
                                      <p:to>
                                        <p:strVal val="visible"/>
                                      </p:to>
                                    </p:set>
                                    <p:animEffect transition="in" filter="dissolve">
                                      <p:cBhvr>
                                        <p:cTn id="10" dur="250"/>
                                        <p:tgtEl>
                                          <p:spTgt spid="6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626">
                                            <p:txEl>
                                              <p:pRg st="1" end="1"/>
                                            </p:txEl>
                                          </p:spTgt>
                                        </p:tgtEl>
                                        <p:attrNameLst>
                                          <p:attrName>style.visibility</p:attrName>
                                        </p:attrNameLst>
                                      </p:cBhvr>
                                      <p:to>
                                        <p:strVal val="visible"/>
                                      </p:to>
                                    </p:set>
                                    <p:animEffect transition="in" filter="dissolve">
                                      <p:cBhvr>
                                        <p:cTn id="15" dur="250"/>
                                        <p:tgtEl>
                                          <p:spTgt spid="6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626">
                                            <p:txEl>
                                              <p:pRg st="2" end="2"/>
                                            </p:txEl>
                                          </p:spTgt>
                                        </p:tgtEl>
                                        <p:attrNameLst>
                                          <p:attrName>style.visibility</p:attrName>
                                        </p:attrNameLst>
                                      </p:cBhvr>
                                      <p:to>
                                        <p:strVal val="visible"/>
                                      </p:to>
                                    </p:set>
                                    <p:animEffect transition="in" filter="dissolve">
                                      <p:cBhvr>
                                        <p:cTn id="20" dur="250"/>
                                        <p:tgtEl>
                                          <p:spTgt spid="6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626">
                                            <p:txEl>
                                              <p:pRg st="3" end="3"/>
                                            </p:txEl>
                                          </p:spTgt>
                                        </p:tgtEl>
                                        <p:attrNameLst>
                                          <p:attrName>style.visibility</p:attrName>
                                        </p:attrNameLst>
                                      </p:cBhvr>
                                      <p:to>
                                        <p:strVal val="visible"/>
                                      </p:to>
                                    </p:set>
                                    <p:animEffect transition="in" filter="dissolve">
                                      <p:cBhvr>
                                        <p:cTn id="25" dur="250"/>
                                        <p:tgtEl>
                                          <p:spTgt spid="62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626">
                                            <p:txEl>
                                              <p:pRg st="4" end="4"/>
                                            </p:txEl>
                                          </p:spTgt>
                                        </p:tgtEl>
                                        <p:attrNameLst>
                                          <p:attrName>style.visibility</p:attrName>
                                        </p:attrNameLst>
                                      </p:cBhvr>
                                      <p:to>
                                        <p:strVal val="visible"/>
                                      </p:to>
                                    </p:set>
                                    <p:animEffect transition="in" filter="dissolve">
                                      <p:cBhvr>
                                        <p:cTn id="30" dur="250"/>
                                        <p:tgtEl>
                                          <p:spTgt spid="62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626">
                                            <p:txEl>
                                              <p:pRg st="5" end="5"/>
                                            </p:txEl>
                                          </p:spTgt>
                                        </p:tgtEl>
                                        <p:attrNameLst>
                                          <p:attrName>style.visibility</p:attrName>
                                        </p:attrNameLst>
                                      </p:cBhvr>
                                      <p:to>
                                        <p:strVal val="visible"/>
                                      </p:to>
                                    </p:set>
                                    <p:animEffect transition="in" filter="dissolve">
                                      <p:cBhvr>
                                        <p:cTn id="35" dur="250"/>
                                        <p:tgtEl>
                                          <p:spTgt spid="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1" build="p" bldLvl="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 name="T510US_CustomWB_0114_PRESS_Page_5.png"/>
          <p:cNvPicPr>
            <a:picLocks noChangeAspect="1"/>
          </p:cNvPicPr>
          <p:nvPr/>
        </p:nvPicPr>
        <p:blipFill>
          <a:blip r:embed="rId2">
            <a:extLst/>
          </a:blip>
          <a:stretch>
            <a:fillRect/>
          </a:stretch>
        </p:blipFill>
        <p:spPr>
          <a:xfrm>
            <a:off x="292100" y="2701289"/>
            <a:ext cx="2743201" cy="3547111"/>
          </a:xfrm>
          <a:prstGeom prst="rect">
            <a:avLst/>
          </a:prstGeom>
          <a:effectLst>
            <a:outerShdw blurRad="127000" dist="76200" dir="2700000" rotWithShape="0">
              <a:srgbClr val="000000">
                <a:alpha val="75000"/>
              </a:srgbClr>
            </a:outerShdw>
          </a:effectLst>
        </p:spPr>
      </p:pic>
      <p:pic>
        <p:nvPicPr>
          <p:cNvPr id="632" name="ElementB_CustomWB_0114_Page_4.png"/>
          <p:cNvPicPr>
            <a:picLocks noChangeAspect="1"/>
          </p:cNvPicPr>
          <p:nvPr/>
        </p:nvPicPr>
        <p:blipFill>
          <a:blip r:embed="rId3">
            <a:extLst/>
          </a:blip>
          <a:stretch>
            <a:fillRect/>
          </a:stretch>
        </p:blipFill>
        <p:spPr>
          <a:xfrm>
            <a:off x="3365500" y="2692400"/>
            <a:ext cx="5492045" cy="3556000"/>
          </a:xfrm>
          <a:prstGeom prst="rect">
            <a:avLst/>
          </a:prstGeom>
          <a:effectLst>
            <a:outerShdw blurRad="127000" dist="76200" dir="2700000" rotWithShape="0">
              <a:srgbClr val="000000">
                <a:alpha val="75000"/>
              </a:srgbClr>
            </a:outerShdw>
          </a:effectLst>
        </p:spPr>
      </p:pic>
      <p:sp>
        <p:nvSpPr>
          <p:cNvPr id="633" name="Shape 63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34" name="Shape 634"/>
          <p:cNvSpPr/>
          <p:nvPr/>
        </p:nvSpPr>
        <p:spPr>
          <a:xfrm>
            <a:off x="520700" y="685800"/>
            <a:ext cx="80899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700" b="1"/>
            </a:pPr>
            <a:r>
              <a:rPr>
                <a:solidFill>
                  <a:srgbClr val="3968CE"/>
                </a:solidFill>
                <a:latin typeface="Times"/>
                <a:ea typeface="Times"/>
                <a:cs typeface="Times"/>
                <a:sym typeface="Times"/>
              </a:rPr>
              <a:t>Step 2: Difference Scores</a:t>
            </a:r>
          </a:p>
          <a:p>
            <a:pPr marL="0" marR="0" defTabSz="457200">
              <a:spcBef>
                <a:spcPts val="1200"/>
              </a:spcBef>
              <a:defRPr>
                <a:solidFill>
                  <a:srgbClr val="A1013F"/>
                </a:solidFill>
                <a:uFillTx/>
                <a:latin typeface="Myriad Pro Semibold"/>
                <a:ea typeface="Myriad Pro Semibold"/>
                <a:cs typeface="Myriad Pro Semibold"/>
                <a:sym typeface="Myriad Pro Semibold"/>
              </a:defRPr>
            </a:pPr>
            <a:endParaRPr>
              <a:solidFill>
                <a:srgbClr val="3968CE"/>
              </a:solidFill>
              <a:latin typeface="Times"/>
              <a:ea typeface="Times"/>
              <a:cs typeface="Times"/>
              <a:sym typeface="Times"/>
            </a:endParaRPr>
          </a:p>
          <a:p>
            <a:pPr marL="457200" marR="0" indent="-317500" defTabSz="457200">
              <a:spcBef>
                <a:spcPts val="1200"/>
              </a:spcBef>
              <a:buClr>
                <a:srgbClr val="A1013F"/>
              </a:buClr>
              <a:buSzPct val="100000"/>
              <a:buChar char="•"/>
              <a:tabLst>
                <a:tab pos="139700" algn="l"/>
                <a:tab pos="457200" algn="l"/>
              </a:tabLst>
              <a:defRPr sz="3600">
                <a:uFillTx/>
                <a:latin typeface="Myriad Pro"/>
                <a:ea typeface="Myriad Pro"/>
                <a:cs typeface="Myriad Pro"/>
                <a:sym typeface="Myriad Pro"/>
              </a:defRPr>
            </a:pPr>
            <a:r>
              <a:t>Pages 5-7</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 name="T510US_CustomWB_0114_PRESS_Page_8.png"/>
          <p:cNvPicPr>
            <a:picLocks noChangeAspect="1"/>
          </p:cNvPicPr>
          <p:nvPr/>
        </p:nvPicPr>
        <p:blipFill>
          <a:blip r:embed="rId2">
            <a:extLst/>
          </a:blip>
          <a:stretch>
            <a:fillRect/>
          </a:stretch>
        </p:blipFill>
        <p:spPr>
          <a:xfrm>
            <a:off x="3721100" y="1816100"/>
            <a:ext cx="3441700" cy="4450310"/>
          </a:xfrm>
          <a:prstGeom prst="rect">
            <a:avLst/>
          </a:prstGeom>
          <a:effectLst>
            <a:outerShdw blurRad="127000" dist="76200" dir="2700000" rotWithShape="0">
              <a:srgbClr val="000000">
                <a:alpha val="75000"/>
              </a:srgbClr>
            </a:outerShdw>
          </a:effectLst>
        </p:spPr>
      </p:pic>
      <p:sp>
        <p:nvSpPr>
          <p:cNvPr id="637" name="Shape 63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38" name="Shape 638"/>
          <p:cNvSpPr/>
          <p:nvPr/>
        </p:nvSpPr>
        <p:spPr>
          <a:xfrm>
            <a:off x="520700" y="685800"/>
            <a:ext cx="80899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700" b="1"/>
            </a:pPr>
            <a:r>
              <a:rPr>
                <a:solidFill>
                  <a:srgbClr val="3968CE"/>
                </a:solidFill>
                <a:latin typeface="Times"/>
                <a:ea typeface="Times"/>
                <a:cs typeface="Times"/>
                <a:sym typeface="Times"/>
              </a:rPr>
              <a:t>Step 3: Flexibility/Rigidity</a:t>
            </a:r>
          </a:p>
          <a:p>
            <a:pPr marL="0" marR="0" defTabSz="457200">
              <a:spcBef>
                <a:spcPts val="1200"/>
              </a:spcBef>
              <a:defRPr>
                <a:solidFill>
                  <a:srgbClr val="A1013F"/>
                </a:solidFill>
                <a:uFillTx/>
                <a:latin typeface="Myriad Pro Semibold"/>
                <a:ea typeface="Myriad Pro Semibold"/>
                <a:cs typeface="Myriad Pro Semibold"/>
                <a:sym typeface="Myriad Pro Semibold"/>
              </a:defRPr>
            </a:pPr>
            <a:endParaRPr>
              <a:solidFill>
                <a:srgbClr val="3968CE"/>
              </a:solidFill>
              <a:latin typeface="Times"/>
              <a:ea typeface="Times"/>
              <a:cs typeface="Times"/>
              <a:sym typeface="Times"/>
            </a:endParaRPr>
          </a:p>
          <a:p>
            <a:pPr marL="457200" marR="0" indent="-317500" defTabSz="457200">
              <a:spcBef>
                <a:spcPts val="1200"/>
              </a:spcBef>
              <a:buClr>
                <a:srgbClr val="A1013F"/>
              </a:buClr>
              <a:buSzPct val="100000"/>
              <a:buChar char="•"/>
              <a:tabLst>
                <a:tab pos="139700" algn="l"/>
                <a:tab pos="457200" algn="l"/>
              </a:tabLst>
              <a:defRPr sz="3600">
                <a:uFillTx/>
                <a:latin typeface="Myriad Pro"/>
                <a:ea typeface="Myriad Pro"/>
                <a:cs typeface="Myriad Pro"/>
                <a:sym typeface="Myriad Pro"/>
              </a:defRPr>
            </a:pPr>
            <a:r>
              <a:t>Page 8</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p:nvPr/>
        </p:nvSpPr>
        <p:spPr>
          <a:xfrm>
            <a:off x="520700" y="2565400"/>
            <a:ext cx="8089900" cy="171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700" b="1"/>
            </a:pPr>
            <a:r>
              <a:rPr>
                <a:solidFill>
                  <a:srgbClr val="3968CE"/>
                </a:solidFill>
                <a:latin typeface="Times"/>
                <a:ea typeface="Times"/>
                <a:cs typeface="Times"/>
                <a:sym typeface="Times"/>
              </a:rPr>
              <a:t>Step 3: Flexibility/Rigidity</a:t>
            </a:r>
          </a:p>
          <a:p>
            <a:pPr marL="0" marR="0" defTabSz="457200">
              <a:spcBef>
                <a:spcPts val="1200"/>
              </a:spcBef>
              <a:defRPr>
                <a:solidFill>
                  <a:srgbClr val="A1013F"/>
                </a:solidFill>
                <a:uFillTx/>
                <a:latin typeface="Myriad Pro Semibold"/>
                <a:ea typeface="Myriad Pro Semibold"/>
                <a:cs typeface="Myriad Pro Semibold"/>
                <a:sym typeface="Myriad Pro Semibold"/>
              </a:defRPr>
            </a:pPr>
            <a:endParaRPr>
              <a:solidFill>
                <a:srgbClr val="3968CE"/>
              </a:solidFill>
              <a:latin typeface="Times"/>
              <a:ea typeface="Times"/>
              <a:cs typeface="Times"/>
              <a:sym typeface="Times"/>
            </a:endParaRPr>
          </a:p>
          <a:p>
            <a:pPr marL="457200" marR="0" indent="-317500" defTabSz="457200">
              <a:spcBef>
                <a:spcPts val="1200"/>
              </a:spcBef>
              <a:buClr>
                <a:srgbClr val="A1013F"/>
              </a:buClr>
              <a:buSzPct val="100000"/>
              <a:buChar char="•"/>
              <a:tabLst>
                <a:tab pos="139700" algn="l"/>
                <a:tab pos="457200" algn="l"/>
              </a:tabLst>
              <a:defRPr sz="3600">
                <a:uFillTx/>
                <a:latin typeface="Myriad Pro"/>
                <a:ea typeface="Myriad Pro"/>
                <a:cs typeface="Myriad Pro"/>
                <a:sym typeface="Myriad Pro"/>
              </a:defRPr>
            </a:pPr>
            <a:r>
              <a:t>Pages 18-20</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43" name="Shape 643"/>
          <p:cNvSpPr/>
          <p:nvPr/>
        </p:nvSpPr>
        <p:spPr>
          <a:xfrm>
            <a:off x="520700" y="1143000"/>
            <a:ext cx="8089900" cy="520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marR="0" algn="ctr" defTabSz="457200">
              <a:spcBef>
                <a:spcPts val="4800"/>
              </a:spcBef>
              <a:buClr>
                <a:srgbClr val="A1013F"/>
              </a:buClr>
              <a:tabLst>
                <a:tab pos="139700" algn="l"/>
                <a:tab pos="457200" algn="l"/>
              </a:tabLst>
              <a:defRPr sz="3600">
                <a:uFillTx/>
                <a:latin typeface="Myriad Pro"/>
                <a:ea typeface="Myriad Pro"/>
                <a:cs typeface="Myriad Pro"/>
                <a:sym typeface="Myriad Pro"/>
              </a:defRPr>
            </a:pPr>
            <a:r>
              <a:t>There are no good or bad scores.</a:t>
            </a:r>
          </a:p>
          <a:p>
            <a:pPr marL="0" marR="0" algn="ctr" defTabSz="457200">
              <a:spcBef>
                <a:spcPts val="4800"/>
              </a:spcBef>
              <a:defRPr sz="3600">
                <a:uFillTx/>
                <a:latin typeface="Myriad Pro"/>
                <a:ea typeface="Myriad Pro"/>
                <a:cs typeface="Myriad Pro"/>
                <a:sym typeface="Myriad Pro"/>
              </a:defRPr>
            </a:pPr>
            <a:r>
              <a:t>However, we all judge other people.</a:t>
            </a:r>
          </a:p>
          <a:p>
            <a:pPr marL="0" marR="0" algn="ctr" defTabSz="457200">
              <a:spcBef>
                <a:spcPts val="4800"/>
              </a:spcBef>
              <a:defRPr sz="3600">
                <a:uFillTx/>
                <a:latin typeface="Myriad Pro"/>
                <a:ea typeface="Myriad Pro"/>
                <a:cs typeface="Myriad Pro"/>
                <a:sym typeface="Myriad Pro"/>
              </a:defRPr>
            </a:pPr>
            <a:r>
              <a:t>And ourselves.</a:t>
            </a:r>
          </a:p>
          <a:p>
            <a:pPr marL="0" marR="0" algn="ctr" defTabSz="457200">
              <a:defRPr sz="3600">
                <a:uFillTx/>
                <a:latin typeface="Myriad Pro"/>
                <a:ea typeface="Myriad Pro"/>
                <a:cs typeface="Myriad Pro"/>
                <a:sym typeface="Myriad Pro"/>
              </a:defRPr>
            </a:pPr>
            <a:r>
              <a:t>If we are unaware of this,</a:t>
            </a:r>
          </a:p>
          <a:p>
            <a:pPr marL="0" marR="0" algn="ctr" defTabSz="457200">
              <a:spcBef>
                <a:spcPts val="4800"/>
              </a:spcBef>
              <a:defRPr sz="3600">
                <a:uFillTx/>
                <a:latin typeface="Myriad Pro"/>
                <a:ea typeface="Myriad Pro"/>
                <a:cs typeface="Myriad Pro"/>
                <a:sym typeface="Myriad Pro"/>
              </a:defRPr>
            </a:pPr>
            <a:r>
              <a:t>it interferes with our relations with others.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43">
                                            <p:txEl>
                                              <p:pRg st="1" end="1"/>
                                            </p:txEl>
                                          </p:spTgt>
                                        </p:tgtEl>
                                        <p:attrNameLst>
                                          <p:attrName>style.visibility</p:attrName>
                                        </p:attrNameLst>
                                      </p:cBhvr>
                                      <p:to>
                                        <p:strVal val="visible"/>
                                      </p:to>
                                    </p:set>
                                    <p:animEffect transition="in" filter="dissolve">
                                      <p:cBhvr>
                                        <p:cTn id="7" dur="250"/>
                                        <p:tgtEl>
                                          <p:spTgt spid="6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643">
                                            <p:txEl>
                                              <p:pRg st="2" end="2"/>
                                            </p:txEl>
                                          </p:spTgt>
                                        </p:tgtEl>
                                        <p:attrNameLst>
                                          <p:attrName>style.visibility</p:attrName>
                                        </p:attrNameLst>
                                      </p:cBhvr>
                                      <p:to>
                                        <p:strVal val="visible"/>
                                      </p:to>
                                    </p:set>
                                    <p:animEffect transition="in" filter="dissolve">
                                      <p:cBhvr>
                                        <p:cTn id="12" dur="250"/>
                                        <p:tgtEl>
                                          <p:spTgt spid="6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643">
                                            <p:txEl>
                                              <p:pRg st="3" end="3"/>
                                            </p:txEl>
                                          </p:spTgt>
                                        </p:tgtEl>
                                        <p:attrNameLst>
                                          <p:attrName>style.visibility</p:attrName>
                                        </p:attrNameLst>
                                      </p:cBhvr>
                                      <p:to>
                                        <p:strVal val="visible"/>
                                      </p:to>
                                    </p:set>
                                    <p:animEffect transition="in" filter="dissolve">
                                      <p:cBhvr>
                                        <p:cTn id="17" dur="250"/>
                                        <p:tgtEl>
                                          <p:spTgt spid="643">
                                            <p:txEl>
                                              <p:pRg st="3" end="3"/>
                                            </p:txEl>
                                          </p:spTgt>
                                        </p:tgtEl>
                                      </p:cBhvr>
                                    </p:animEffect>
                                  </p:childTnLst>
                                </p:cTn>
                              </p:par>
                            </p:childTnLst>
                          </p:cTn>
                        </p:par>
                        <p:par>
                          <p:cTn id="18" fill="hold">
                            <p:stCondLst>
                              <p:cond delay="250"/>
                            </p:stCondLst>
                            <p:childTnLst>
                              <p:par>
                                <p:cTn id="19" presetID="9" presetClass="entr" fill="hold" grpId="1" nodeType="afterEffect">
                                  <p:stCondLst>
                                    <p:cond delay="0"/>
                                  </p:stCondLst>
                                  <p:iterate>
                                    <p:tmAbs val="0"/>
                                  </p:iterate>
                                  <p:childTnLst>
                                    <p:set>
                                      <p:cBhvr>
                                        <p:cTn id="20" fill="hold"/>
                                        <p:tgtEl>
                                          <p:spTgt spid="643">
                                            <p:txEl>
                                              <p:pRg st="4" end="4"/>
                                            </p:txEl>
                                          </p:spTgt>
                                        </p:tgtEl>
                                        <p:attrNameLst>
                                          <p:attrName>style.visibility</p:attrName>
                                        </p:attrNameLst>
                                      </p:cBhvr>
                                      <p:to>
                                        <p:strVal val="visible"/>
                                      </p:to>
                                    </p:set>
                                    <p:animEffect transition="in" filter="dissolve">
                                      <p:cBhvr>
                                        <p:cTn id="21" dur="250"/>
                                        <p:tgtEl>
                                          <p:spTgt spid="6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1"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46" name="Shape 646"/>
          <p:cNvSpPr/>
          <p:nvPr/>
        </p:nvSpPr>
        <p:spPr>
          <a:xfrm flipV="1">
            <a:off x="888759" y="1690645"/>
            <a:ext cx="7311999" cy="32"/>
          </a:xfrm>
          <a:prstGeom prst="line">
            <a:avLst/>
          </a:prstGeom>
          <a:ln w="50800">
            <a:solidFill>
              <a:srgbClr val="A1013F"/>
            </a:solidFill>
            <a:headEnd type="triangle" len="sm"/>
            <a:tailEnd type="triangle" len="sm"/>
          </a:ln>
        </p:spPr>
        <p:txBody>
          <a:bodyPr lIns="0" tIns="0" rIns="0" bIns="0"/>
          <a:lstStyle/>
          <a:p>
            <a:pPr marL="0" marR="0" defTabSz="457200">
              <a:defRPr sz="1200">
                <a:uFillTx/>
                <a:latin typeface="Helvetica"/>
                <a:ea typeface="Helvetica"/>
                <a:cs typeface="Helvetica"/>
                <a:sym typeface="Helvetica"/>
              </a:defRPr>
            </a:pPr>
            <a:endParaRPr/>
          </a:p>
        </p:txBody>
      </p:sp>
      <p:graphicFrame>
        <p:nvGraphicFramePr>
          <p:cNvPr id="647" name="Table 647"/>
          <p:cNvGraphicFramePr/>
          <p:nvPr/>
        </p:nvGraphicFramePr>
        <p:xfrm>
          <a:off x="888995" y="1170950"/>
          <a:ext cx="7365990" cy="4876794"/>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586770">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0</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1</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2</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3</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4</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5</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6</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7</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8</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9</a:t>
                      </a:r>
                    </a:p>
                  </a:txBody>
                  <a:tcPr marL="50800" marR="50800" marT="50800" marB="50800" anchor="ctr" horzOverflow="overflow">
                    <a:lnL w="0">
                      <a:miter lim="400000"/>
                    </a:lnL>
                    <a:lnR w="0">
                      <a:miter lim="400000"/>
                    </a:lnR>
                    <a:lnT w="0">
                      <a:miter lim="400000"/>
                    </a:lnT>
                    <a:lnB w="0">
                      <a:miter lim="400000"/>
                    </a:lnB>
                  </a:tcPr>
                </a:tc>
              </a:tr>
              <a:tr h="670580">
                <a:tc gridSpan="3">
                  <a:txBody>
                    <a:bodyPr/>
                    <a:lstStyle/>
                    <a:p>
                      <a:pPr marR="40639" algn="l"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Lower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Middle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40639" algn="r" defTabSz="914400">
                        <a:spcBef>
                          <a:spcPts val="300"/>
                        </a:spcBef>
                        <a:tabLst>
                          <a:tab pos="914400" algn="l"/>
                        </a:tabLst>
                        <a:defRPr sz="1800">
                          <a:uFillTx/>
                        </a:defRPr>
                      </a:pPr>
                      <a:r>
                        <a:rPr sz="2400">
                          <a:solidFill>
                            <a:srgbClr val="3E5CD1"/>
                          </a:solidFill>
                          <a:uFill>
                            <a:solidFill>
                              <a:srgbClr val="3E5CD1"/>
                            </a:solidFill>
                          </a:uFill>
                          <a:latin typeface="Myriad Pro Semibold Condensed"/>
                          <a:ea typeface="Myriad Pro Semibold Condensed"/>
                          <a:cs typeface="Myriad Pro Semibold Condensed"/>
                          <a:sym typeface="Myriad Pro Semibold Condensed"/>
                        </a:rPr>
                        <a:t>Higher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65149">
                <a:tc gridSpan="3">
                  <a:txBody>
                    <a:bodyPr/>
                    <a:lstStyle/>
                    <a:p>
                      <a:pPr algn="l" defTabSz="457200">
                        <a:spcBef>
                          <a:spcPts val="1200"/>
                        </a:spcBef>
                        <a:defRPr sz="1800">
                          <a:uFillTx/>
                        </a:defRPr>
                      </a:pPr>
                      <a:r>
                        <a:rPr sz="2400">
                          <a:solidFill>
                            <a:srgbClr val="A1013F"/>
                          </a:solidFill>
                          <a:latin typeface="Myriad Pro Semibold Condensed"/>
                          <a:ea typeface="Myriad Pro Semibold Condensed"/>
                          <a:cs typeface="Myriad Pro Semibold Condensed"/>
                          <a:sym typeface="Myriad Pro Semibold Condensed"/>
                        </a:rPr>
                        <a:t>Negative</a:t>
                      </a:r>
                    </a:p>
                  </a:txBody>
                  <a:tcPr marL="50800" marR="50800" marT="50800" marB="50800" anchor="b"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marR="40639" defTabSz="914400">
                        <a:spcBef>
                          <a:spcPts val="300"/>
                        </a:spcBef>
                        <a:tabLst>
                          <a:tab pos="914400" algn="l"/>
                        </a:tabLst>
                        <a:defRPr sz="2400">
                          <a:solidFill>
                            <a:srgbClr val="3E5CD1"/>
                          </a:solid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40639" algn="r" defTabSz="914400">
                        <a:spcBef>
                          <a:spcPts val="300"/>
                        </a:spcBef>
                        <a:tabLst>
                          <a:tab pos="914400" algn="l"/>
                        </a:tabLst>
                        <a:defRPr sz="2400">
                          <a:solidFill>
                            <a:srgbClr val="3E5CD1"/>
                          </a:solidFill>
                          <a:uFill>
                            <a:solidFill>
                              <a:srgbClr val="3E5CD1"/>
                            </a:solidFill>
                          </a:u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Withdrawn</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solidFill>
                            <a:srgbClr val="A1013F"/>
                          </a:solidFill>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Uncommitted</a:t>
                      </a:r>
                    </a:p>
                  </a:txBody>
                  <a:tcPr marL="50800" marR="50800" marT="50800" marB="50800"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Overly social, chatty</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Reclusive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solidFill>
                            <a:srgbClr val="A1013F"/>
                          </a:solidFill>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Half-hearted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Exhibitionistic</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Aloof, distant, loner</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solidFill>
                            <a:srgbClr val="A1013F"/>
                          </a:solidFill>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Indifferent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Dependent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731611">
                <a:tc gridSpan="3">
                  <a:txBody>
                    <a:bodyPr/>
                    <a:lstStyle/>
                    <a:p>
                      <a:pPr algn="l" defTabSz="457200">
                        <a:spcBef>
                          <a:spcPts val="1200"/>
                        </a:spcBef>
                        <a:tabLst>
                          <a:tab pos="139700" algn="l"/>
                          <a:tab pos="457200" algn="l"/>
                        </a:tabLst>
                        <a:defRPr sz="1800">
                          <a:uFillTx/>
                        </a:defRPr>
                      </a:pPr>
                      <a:r>
                        <a:rPr sz="2400">
                          <a:latin typeface="Myriad Pro Semibold Condensed"/>
                          <a:ea typeface="Myriad Pro Semibold Condensed"/>
                          <a:cs typeface="Myriad Pro Semibold Condensed"/>
                          <a:sym typeface="Myriad Pro Semibold Condensed"/>
                        </a:rPr>
                        <a:t>Positive</a:t>
                      </a:r>
                    </a:p>
                  </a:txBody>
                  <a:tcPr marL="50800" marR="50800" marT="50800" marB="50800" anchor="b"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algn="l" defTabSz="457200">
                        <a:spcBef>
                          <a:spcPts val="1200"/>
                        </a:spcBef>
                        <a:tabLst>
                          <a:tab pos="139700" algn="l"/>
                          <a:tab pos="457200" algn="l"/>
                        </a:tabLst>
                        <a:defRPr sz="24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defTabSz="457200">
                        <a:spcBef>
                          <a:spcPts val="1200"/>
                        </a:spcBef>
                        <a:tabLst>
                          <a:tab pos="139700" algn="l"/>
                          <a:tab pos="457200" algn="l"/>
                        </a:tabLst>
                        <a:defRPr sz="24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Independent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Healthy boundaries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Highly engaged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Selective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Moderately social</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Gregarious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Self-sufficient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Discriminating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rPr dirty="0"/>
                        <a:t>Charismatic</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bl>
          </a:graphicData>
        </a:graphic>
      </p:graphicFrame>
      <p:sp>
        <p:nvSpPr>
          <p:cNvPr id="648" name="Shape 648"/>
          <p:cNvSpPr/>
          <p:nvPr/>
        </p:nvSpPr>
        <p:spPr>
          <a:xfrm>
            <a:off x="850900" y="482600"/>
            <a:ext cx="2257872"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marR="0" defTabSz="457200">
              <a:defRPr sz="3600">
                <a:solidFill>
                  <a:srgbClr val="275CDA"/>
                </a:solidFill>
                <a:uFillTx/>
                <a:latin typeface="Minion Pro Semibold"/>
                <a:ea typeface="Minion Pro Semibold"/>
                <a:cs typeface="Minion Pro Semibold"/>
                <a:sym typeface="Minion Pro Semibold"/>
              </a:defRPr>
            </a:lvl1pPr>
          </a:lstStyle>
          <a:p>
            <a:r>
              <a:t>Inclusion</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51" name="Shape 651"/>
          <p:cNvSpPr/>
          <p:nvPr/>
        </p:nvSpPr>
        <p:spPr>
          <a:xfrm flipV="1">
            <a:off x="888759" y="1690645"/>
            <a:ext cx="7311999" cy="32"/>
          </a:xfrm>
          <a:prstGeom prst="line">
            <a:avLst/>
          </a:prstGeom>
          <a:ln w="50800">
            <a:solidFill>
              <a:srgbClr val="A1013F"/>
            </a:solidFill>
            <a:headEnd type="triangle" len="sm"/>
            <a:tailEnd type="triangle" len="sm"/>
          </a:ln>
        </p:spPr>
        <p:txBody>
          <a:bodyPr lIns="0" tIns="0" rIns="0" bIns="0"/>
          <a:lstStyle/>
          <a:p>
            <a:pPr marL="0" marR="0" defTabSz="457200">
              <a:defRPr sz="1200">
                <a:uFillTx/>
                <a:latin typeface="Helvetica"/>
                <a:ea typeface="Helvetica"/>
                <a:cs typeface="Helvetica"/>
                <a:sym typeface="Helvetica"/>
              </a:defRPr>
            </a:pPr>
            <a:endParaRPr/>
          </a:p>
        </p:txBody>
      </p:sp>
      <p:graphicFrame>
        <p:nvGraphicFramePr>
          <p:cNvPr id="652" name="Table 652"/>
          <p:cNvGraphicFramePr/>
          <p:nvPr/>
        </p:nvGraphicFramePr>
        <p:xfrm>
          <a:off x="888995" y="1170950"/>
          <a:ext cx="7365990" cy="4876794"/>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586770">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0</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1</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2</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3</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4</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5</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6</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7</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8</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9</a:t>
                      </a:r>
                    </a:p>
                  </a:txBody>
                  <a:tcPr marL="50800" marR="50800" marT="50800" marB="50800" anchor="ctr" horzOverflow="overflow">
                    <a:lnL w="0">
                      <a:miter lim="400000"/>
                    </a:lnL>
                    <a:lnR w="0">
                      <a:miter lim="400000"/>
                    </a:lnR>
                    <a:lnT w="0">
                      <a:miter lim="400000"/>
                    </a:lnT>
                    <a:lnB w="0">
                      <a:miter lim="400000"/>
                    </a:lnB>
                  </a:tcPr>
                </a:tc>
              </a:tr>
              <a:tr h="670580">
                <a:tc gridSpan="3">
                  <a:txBody>
                    <a:bodyPr/>
                    <a:lstStyle/>
                    <a:p>
                      <a:pPr marR="40639" algn="l"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Lower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Middle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40639" algn="r" defTabSz="914400">
                        <a:spcBef>
                          <a:spcPts val="300"/>
                        </a:spcBef>
                        <a:tabLst>
                          <a:tab pos="914400" algn="l"/>
                        </a:tabLst>
                        <a:defRPr sz="1800">
                          <a:uFillTx/>
                        </a:defRPr>
                      </a:pPr>
                      <a:r>
                        <a:rPr sz="2400">
                          <a:solidFill>
                            <a:srgbClr val="3E5CD1"/>
                          </a:solidFill>
                          <a:uFill>
                            <a:solidFill>
                              <a:srgbClr val="3E5CD1"/>
                            </a:solidFill>
                          </a:uFill>
                          <a:latin typeface="Myriad Pro Semibold Condensed"/>
                          <a:ea typeface="Myriad Pro Semibold Condensed"/>
                          <a:cs typeface="Myriad Pro Semibold Condensed"/>
                          <a:sym typeface="Myriad Pro Semibold Condensed"/>
                        </a:rPr>
                        <a:t>Higher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65149">
                <a:tc gridSpan="3">
                  <a:txBody>
                    <a:bodyPr/>
                    <a:lstStyle/>
                    <a:p>
                      <a:pPr algn="l" defTabSz="457200">
                        <a:spcBef>
                          <a:spcPts val="1200"/>
                        </a:spcBef>
                        <a:defRPr sz="1800">
                          <a:uFillTx/>
                        </a:defRPr>
                      </a:pPr>
                      <a:r>
                        <a:rPr sz="2400">
                          <a:solidFill>
                            <a:srgbClr val="A1013F"/>
                          </a:solidFill>
                          <a:latin typeface="Myriad Pro Semibold Condensed"/>
                          <a:ea typeface="Myriad Pro Semibold Condensed"/>
                          <a:cs typeface="Myriad Pro Semibold Condensed"/>
                          <a:sym typeface="Myriad Pro Semibold Condensed"/>
                        </a:rPr>
                        <a:t>Negative</a:t>
                      </a:r>
                    </a:p>
                  </a:txBody>
                  <a:tcPr marL="50800" marR="50800" marT="50800" marB="50800" anchor="b"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marR="40639" defTabSz="914400">
                        <a:spcBef>
                          <a:spcPts val="300"/>
                        </a:spcBef>
                        <a:tabLst>
                          <a:tab pos="914400" algn="l"/>
                        </a:tabLst>
                        <a:defRPr sz="2400">
                          <a:solidFill>
                            <a:srgbClr val="3E5CD1"/>
                          </a:solid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40639" algn="r" defTabSz="914400">
                        <a:spcBef>
                          <a:spcPts val="300"/>
                        </a:spcBef>
                        <a:tabLst>
                          <a:tab pos="914400" algn="l"/>
                        </a:tabLst>
                        <a:defRPr sz="2400">
                          <a:solidFill>
                            <a:srgbClr val="3E5CD1"/>
                          </a:solidFill>
                          <a:uFill>
                            <a:solidFill>
                              <a:srgbClr val="3E5CD1"/>
                            </a:solidFill>
                          </a:u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4">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Complacent, indecisive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Unpredictable</a:t>
                      </a:r>
                    </a:p>
                  </a:txBody>
                  <a:tcPr marL="50800" marR="50800" marT="50800" marB="50800"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Controlling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Weak, passive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solidFill>
                            <a:srgbClr val="A1013F"/>
                          </a:solidFill>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Hesitant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Hostile, demanding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4">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Avoiding responsibility</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Waffling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Power hungry</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731611">
                <a:tc gridSpan="3">
                  <a:txBody>
                    <a:bodyPr/>
                    <a:lstStyle/>
                    <a:p>
                      <a:pPr algn="l" defTabSz="457200">
                        <a:spcBef>
                          <a:spcPts val="1200"/>
                        </a:spcBef>
                        <a:tabLst>
                          <a:tab pos="139700" algn="l"/>
                          <a:tab pos="457200" algn="l"/>
                        </a:tabLst>
                        <a:defRPr sz="1800">
                          <a:uFillTx/>
                        </a:defRPr>
                      </a:pPr>
                      <a:r>
                        <a:rPr sz="2400">
                          <a:latin typeface="Myriad Pro Semibold Condensed"/>
                          <a:ea typeface="Myriad Pro Semibold Condensed"/>
                          <a:cs typeface="Myriad Pro Semibold Condensed"/>
                          <a:sym typeface="Myriad Pro Semibold Condensed"/>
                        </a:rPr>
                        <a:t>Positive</a:t>
                      </a:r>
                    </a:p>
                  </a:txBody>
                  <a:tcPr marL="50800" marR="50800" marT="50800" marB="50800" anchor="b"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algn="l" defTabSz="457200">
                        <a:spcBef>
                          <a:spcPts val="1200"/>
                        </a:spcBef>
                        <a:tabLst>
                          <a:tab pos="139700" algn="l"/>
                          <a:tab pos="457200" algn="l"/>
                        </a:tabLst>
                        <a:defRPr sz="24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defTabSz="457200">
                        <a:spcBef>
                          <a:spcPts val="1200"/>
                        </a:spcBef>
                        <a:tabLst>
                          <a:tab pos="139700" algn="l"/>
                          <a:tab pos="457200" algn="l"/>
                        </a:tabLst>
                        <a:defRPr sz="24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Following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Diplomatic</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Leading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Easygoing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Influencing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Directing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Permitting, tolerant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Flexible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uFillTx/>
                          <a:latin typeface="Myriad Pro"/>
                          <a:ea typeface="Myriad Pro"/>
                          <a:cs typeface="Myriad Pro"/>
                          <a:sym typeface="Myriad Pro"/>
                        </a:defRPr>
                      </a:pPr>
                      <a:r>
                        <a:t>Decisive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bl>
          </a:graphicData>
        </a:graphic>
      </p:graphicFrame>
      <p:sp>
        <p:nvSpPr>
          <p:cNvPr id="653" name="Shape 653"/>
          <p:cNvSpPr/>
          <p:nvPr/>
        </p:nvSpPr>
        <p:spPr>
          <a:xfrm>
            <a:off x="850900" y="482600"/>
            <a:ext cx="1866082"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marR="0" defTabSz="457200">
              <a:defRPr sz="3600">
                <a:solidFill>
                  <a:srgbClr val="275CDA"/>
                </a:solidFill>
                <a:uFillTx/>
                <a:latin typeface="Minion Pro Semibold"/>
                <a:ea typeface="Minion Pro Semibold"/>
                <a:cs typeface="Minion Pro Semibold"/>
                <a:sym typeface="Minion Pro Semibold"/>
              </a:defRPr>
            </a:lvl1pPr>
          </a:lstStyle>
          <a:p>
            <a:r>
              <a:t>Control</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56" name="Shape 656"/>
          <p:cNvSpPr/>
          <p:nvPr/>
        </p:nvSpPr>
        <p:spPr>
          <a:xfrm flipV="1">
            <a:off x="888759" y="1690645"/>
            <a:ext cx="7311999" cy="32"/>
          </a:xfrm>
          <a:prstGeom prst="line">
            <a:avLst/>
          </a:prstGeom>
          <a:ln w="50800">
            <a:solidFill>
              <a:srgbClr val="A1013F"/>
            </a:solidFill>
            <a:headEnd type="triangle" len="sm"/>
            <a:tailEnd type="triangle" len="sm"/>
          </a:ln>
        </p:spPr>
        <p:txBody>
          <a:bodyPr lIns="0" tIns="0" rIns="0" bIns="0"/>
          <a:lstStyle/>
          <a:p>
            <a:pPr marL="0" marR="0" defTabSz="457200">
              <a:defRPr sz="1200">
                <a:uFillTx/>
                <a:latin typeface="Helvetica"/>
                <a:ea typeface="Helvetica"/>
                <a:cs typeface="Helvetica"/>
                <a:sym typeface="Helvetica"/>
              </a:defRPr>
            </a:pPr>
            <a:endParaRPr/>
          </a:p>
        </p:txBody>
      </p:sp>
      <p:graphicFrame>
        <p:nvGraphicFramePr>
          <p:cNvPr id="657" name="Table 657"/>
          <p:cNvGraphicFramePr/>
          <p:nvPr/>
        </p:nvGraphicFramePr>
        <p:xfrm>
          <a:off x="888995" y="1170950"/>
          <a:ext cx="7365990" cy="4876794"/>
        </p:xfrm>
        <a:graphic>
          <a:graphicData uri="http://schemas.openxmlformats.org/drawingml/2006/table">
            <a:tbl>
              <a:tblPr>
                <a:tableStyleId>{8F44A2F1-9E1F-4B54-A3A2-5F16C0AD49E2}</a:tableStyleId>
              </a:tblPr>
              <a:tblGrid>
                <a:gridCol w="736599"/>
                <a:gridCol w="736599"/>
                <a:gridCol w="736599"/>
                <a:gridCol w="736599"/>
                <a:gridCol w="736599"/>
                <a:gridCol w="736599"/>
                <a:gridCol w="736599"/>
                <a:gridCol w="736599"/>
                <a:gridCol w="736599"/>
                <a:gridCol w="736599"/>
              </a:tblGrid>
              <a:tr h="586770">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0</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1</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2</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3</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4</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5</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6</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7</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8</a:t>
                      </a:r>
                    </a:p>
                  </a:txBody>
                  <a:tcPr marL="50800" marR="50800" marT="50800" marB="50800" anchor="ctr" horzOverflow="overflow">
                    <a:lnL w="0">
                      <a:miter lim="400000"/>
                    </a:lnL>
                    <a:lnR w="0">
                      <a:miter lim="400000"/>
                    </a:lnR>
                    <a:lnT w="0">
                      <a:miter lim="400000"/>
                    </a:lnT>
                    <a:lnB w="0">
                      <a:miter lim="400000"/>
                    </a:lnB>
                  </a:tcPr>
                </a:tc>
                <a:tc>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9</a:t>
                      </a:r>
                    </a:p>
                  </a:txBody>
                  <a:tcPr marL="50800" marR="50800" marT="50800" marB="50800" anchor="ctr" horzOverflow="overflow">
                    <a:lnL w="0">
                      <a:miter lim="400000"/>
                    </a:lnL>
                    <a:lnR w="0">
                      <a:miter lim="400000"/>
                    </a:lnR>
                    <a:lnT w="0">
                      <a:miter lim="400000"/>
                    </a:lnT>
                    <a:lnB w="0">
                      <a:miter lim="400000"/>
                    </a:lnB>
                  </a:tcPr>
                </a:tc>
              </a:tr>
              <a:tr h="670580">
                <a:tc gridSpan="3">
                  <a:txBody>
                    <a:bodyPr/>
                    <a:lstStyle/>
                    <a:p>
                      <a:pPr marR="40639" algn="l"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Lower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marR="40639" defTabSz="914400">
                        <a:spcBef>
                          <a:spcPts val="300"/>
                        </a:spcBef>
                        <a:tabLst>
                          <a:tab pos="914400" algn="l"/>
                        </a:tabLst>
                        <a:defRPr sz="1800">
                          <a:uFillTx/>
                        </a:defRPr>
                      </a:pPr>
                      <a:r>
                        <a:rPr sz="2400">
                          <a:solidFill>
                            <a:srgbClr val="3E5CD1"/>
                          </a:solidFill>
                          <a:uFill>
                            <a:solidFill>
                              <a:srgbClr val="000000"/>
                            </a:solidFill>
                          </a:uFill>
                          <a:latin typeface="Myriad Pro Semibold Condensed"/>
                          <a:ea typeface="Myriad Pro Semibold Condensed"/>
                          <a:cs typeface="Myriad Pro Semibold Condensed"/>
                          <a:sym typeface="Myriad Pro Semibold Condensed"/>
                        </a:rPr>
                        <a:t>Middle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40639" algn="r" defTabSz="914400">
                        <a:spcBef>
                          <a:spcPts val="300"/>
                        </a:spcBef>
                        <a:tabLst>
                          <a:tab pos="914400" algn="l"/>
                        </a:tabLst>
                        <a:defRPr sz="1800">
                          <a:uFillTx/>
                        </a:defRPr>
                      </a:pPr>
                      <a:r>
                        <a:rPr sz="2400">
                          <a:solidFill>
                            <a:srgbClr val="3E5CD1"/>
                          </a:solidFill>
                          <a:uFill>
                            <a:solidFill>
                              <a:srgbClr val="3E5CD1"/>
                            </a:solidFill>
                          </a:uFill>
                          <a:latin typeface="Myriad Pro Semibold Condensed"/>
                          <a:ea typeface="Myriad Pro Semibold Condensed"/>
                          <a:cs typeface="Myriad Pro Semibold Condensed"/>
                          <a:sym typeface="Myriad Pro Semibold Condensed"/>
                        </a:rPr>
                        <a:t>Higher Scores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565149">
                <a:tc gridSpan="3">
                  <a:txBody>
                    <a:bodyPr/>
                    <a:lstStyle/>
                    <a:p>
                      <a:pPr algn="l" defTabSz="457200">
                        <a:spcBef>
                          <a:spcPts val="1200"/>
                        </a:spcBef>
                        <a:defRPr sz="1800">
                          <a:uFillTx/>
                        </a:defRPr>
                      </a:pPr>
                      <a:r>
                        <a:rPr sz="2400">
                          <a:solidFill>
                            <a:srgbClr val="A1013F"/>
                          </a:solidFill>
                          <a:latin typeface="Myriad Pro Semibold Condensed"/>
                          <a:ea typeface="Myriad Pro Semibold Condensed"/>
                          <a:cs typeface="Myriad Pro Semibold Condensed"/>
                          <a:sym typeface="Myriad Pro Semibold Condensed"/>
                        </a:rPr>
                        <a:t>Negative</a:t>
                      </a:r>
                    </a:p>
                  </a:txBody>
                  <a:tcPr marL="50800" marR="50800" marT="50800" marB="50800" anchor="b"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marR="40639" defTabSz="914400">
                        <a:spcBef>
                          <a:spcPts val="300"/>
                        </a:spcBef>
                        <a:tabLst>
                          <a:tab pos="914400" algn="l"/>
                        </a:tabLst>
                        <a:defRPr sz="2400">
                          <a:solidFill>
                            <a:srgbClr val="3E5CD1"/>
                          </a:solid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R="40639" algn="r" defTabSz="914400">
                        <a:spcBef>
                          <a:spcPts val="300"/>
                        </a:spcBef>
                        <a:tabLst>
                          <a:tab pos="914400" algn="l"/>
                        </a:tabLst>
                        <a:defRPr sz="2400">
                          <a:solidFill>
                            <a:srgbClr val="3E5CD1"/>
                          </a:solidFill>
                          <a:uFill>
                            <a:solidFill>
                              <a:srgbClr val="3E5CD1"/>
                            </a:solidFill>
                          </a:uFill>
                          <a:latin typeface="Myriad Pro Semibold Condensed"/>
                          <a:ea typeface="Myriad Pro Semibold Condensed"/>
                          <a:cs typeface="Myriad Pro Semibold Condensed"/>
                          <a:sym typeface="Myriad Pro Semibold Condensed"/>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4">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Stonewalling, tight-lipped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Strategically open</a:t>
                      </a:r>
                    </a:p>
                  </a:txBody>
                  <a:tcPr marL="50800" marR="50800" marT="50800" marB="50800"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Gossiping, blabbing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4">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Secretive, withholding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Cagey</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Overly personal</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6879">
                <a:tc gridSpan="4">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Emotionally unavailable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Not caring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marL="190500" indent="-190500" algn="l" defTabSz="457200">
                        <a:spcBef>
                          <a:spcPts val="1200"/>
                        </a:spcBef>
                        <a:buClr>
                          <a:srgbClr val="A1013F"/>
                        </a:buClr>
                        <a:buSzPct val="125000"/>
                        <a:buChar char="•"/>
                        <a:tabLst>
                          <a:tab pos="139700" algn="l"/>
                          <a:tab pos="457200" algn="l"/>
                        </a:tabLst>
                        <a:defRPr sz="1800">
                          <a:solidFill>
                            <a:srgbClr val="A1013F"/>
                          </a:solidFill>
                          <a:uFillTx/>
                          <a:latin typeface="Myriad Pro"/>
                          <a:ea typeface="Myriad Pro"/>
                          <a:cs typeface="Myriad Pro"/>
                          <a:sym typeface="Myriad Pro"/>
                        </a:defRPr>
                      </a:pPr>
                      <a:r>
                        <a:t>Melodramatic</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731611">
                <a:tc gridSpan="3">
                  <a:txBody>
                    <a:bodyPr/>
                    <a:lstStyle/>
                    <a:p>
                      <a:pPr algn="l" defTabSz="457200">
                        <a:spcBef>
                          <a:spcPts val="1200"/>
                        </a:spcBef>
                        <a:tabLst>
                          <a:tab pos="139700" algn="l"/>
                          <a:tab pos="457200" algn="l"/>
                        </a:tabLst>
                        <a:defRPr sz="1800">
                          <a:uFillTx/>
                        </a:defRPr>
                      </a:pPr>
                      <a:r>
                        <a:rPr sz="2400">
                          <a:latin typeface="Myriad Pro Semibold Condensed"/>
                          <a:ea typeface="Myriad Pro Semibold Condensed"/>
                          <a:cs typeface="Myriad Pro Semibold Condensed"/>
                          <a:sym typeface="Myriad Pro Semibold Condensed"/>
                        </a:rPr>
                        <a:t>Positive</a:t>
                      </a:r>
                    </a:p>
                  </a:txBody>
                  <a:tcPr marL="50800" marR="50800" marT="50800" marB="50800" anchor="b"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4">
                  <a:txBody>
                    <a:bodyPr/>
                    <a:lstStyle/>
                    <a:p>
                      <a:pPr algn="l" defTabSz="457200">
                        <a:spcBef>
                          <a:spcPts val="1200"/>
                        </a:spcBef>
                        <a:tabLst>
                          <a:tab pos="139700" algn="l"/>
                          <a:tab pos="457200" algn="l"/>
                        </a:tabLst>
                        <a:defRPr sz="24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defTabSz="457200">
                        <a:spcBef>
                          <a:spcPts val="1200"/>
                        </a:spcBef>
                        <a:tabLst>
                          <a:tab pos="139700" algn="l"/>
                          <a:tab pos="457200" algn="l"/>
                        </a:tabLst>
                        <a:defRPr sz="24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Unflappable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Judicious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Expressive</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4">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Keeping confidences</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Considered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Candid</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387349">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Prudent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a:txBody>
                    <a:bodyPr/>
                    <a:lstStyle/>
                    <a:p>
                      <a:pPr algn="l" defTabSz="457200">
                        <a:spcBef>
                          <a:spcPts val="1200"/>
                        </a:spcBef>
                        <a:tabLst>
                          <a:tab pos="139700" algn="l"/>
                          <a:tab pos="457200" algn="l"/>
                        </a:tabLst>
                        <a:defRPr sz="1800">
                          <a:uFillTx/>
                          <a:latin typeface="Myriad Pro"/>
                          <a:ea typeface="Myriad Pro"/>
                          <a:cs typeface="Myriad Pro"/>
                          <a:sym typeface="Myriad Pro"/>
                        </a:defRPr>
                      </a:pPr>
                      <a:endParaRPr/>
                    </a:p>
                  </a:txBody>
                  <a:tcPr marL="50800" marR="50800" marT="50800" marB="50800" anchor="ctr" horzOverflow="overflow">
                    <a:lnL w="0">
                      <a:miter lim="400000"/>
                    </a:lnL>
                    <a:lnR w="0">
                      <a:miter lim="400000"/>
                    </a:lnR>
                    <a:lnT w="0">
                      <a:miter lim="400000"/>
                    </a:lnT>
                    <a:lnB w="0">
                      <a:miter lim="400000"/>
                    </a:lnB>
                  </a:tcPr>
                </a:tc>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Thoughtful</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c gridSpan="3">
                  <a:txBody>
                    <a:bodyPr/>
                    <a:lstStyle/>
                    <a:p>
                      <a:pPr algn="l" defTabSz="457200">
                        <a:spcBef>
                          <a:spcPts val="1200"/>
                        </a:spcBef>
                        <a:buClr>
                          <a:srgbClr val="A1013F"/>
                        </a:buClr>
                        <a:buSzPct val="100000"/>
                        <a:buChar char="•"/>
                        <a:tabLst>
                          <a:tab pos="139700" algn="l"/>
                          <a:tab pos="457200" algn="l"/>
                        </a:tabLst>
                        <a:defRPr sz="1800">
                          <a:uFillTx/>
                          <a:latin typeface="Myriad Pro"/>
                          <a:ea typeface="Myriad Pro"/>
                          <a:cs typeface="Myriad Pro"/>
                          <a:sym typeface="Myriad Pro"/>
                        </a:defRPr>
                      </a:pPr>
                      <a:r>
                        <a:t>Honest</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bl>
          </a:graphicData>
        </a:graphic>
      </p:graphicFrame>
      <p:sp>
        <p:nvSpPr>
          <p:cNvPr id="658" name="Shape 658"/>
          <p:cNvSpPr/>
          <p:nvPr/>
        </p:nvSpPr>
        <p:spPr>
          <a:xfrm>
            <a:off x="850900" y="482600"/>
            <a:ext cx="2446958"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0" marR="0" defTabSz="457200">
              <a:defRPr sz="3600">
                <a:solidFill>
                  <a:srgbClr val="275CDA"/>
                </a:solidFill>
                <a:uFillTx/>
                <a:latin typeface="Minion Pro Semibold"/>
                <a:ea typeface="Minion Pro Semibold"/>
                <a:cs typeface="Minion Pro Semibold"/>
                <a:sym typeface="Minion Pro Semibold"/>
              </a:defRPr>
            </a:lvl1pPr>
          </a:lstStyle>
          <a:p>
            <a:r>
              <a:t>Openness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0" name="Table 660"/>
          <p:cNvGraphicFramePr/>
          <p:nvPr/>
        </p:nvGraphicFramePr>
        <p:xfrm>
          <a:off x="927100" y="1995487"/>
          <a:ext cx="7277100" cy="1826825"/>
        </p:xfrm>
        <a:graphic>
          <a:graphicData uri="http://schemas.openxmlformats.org/drawingml/2006/table">
            <a:tbl>
              <a:tblPr>
                <a:tableStyleId>{8F44A2F1-9E1F-4B54-A3A2-5F16C0AD49E2}</a:tableStyleId>
              </a:tblPr>
              <a:tblGrid>
                <a:gridCol w="1819275"/>
                <a:gridCol w="1819275"/>
                <a:gridCol w="1819275"/>
                <a:gridCol w="1819275"/>
              </a:tblGrid>
              <a:tr h="1826825">
                <a:tc>
                  <a:txBody>
                    <a:bodyPr/>
                    <a:lstStyle/>
                    <a:p>
                      <a:pPr marL="383540" marR="40639" indent="-34290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A80025"/>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Inclusion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Control</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Openness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graphicFrame>
        <p:nvGraphicFramePr>
          <p:cNvPr id="661" name="Table 661"/>
          <p:cNvGraphicFramePr/>
          <p:nvPr/>
        </p:nvGraphicFramePr>
        <p:xfrm>
          <a:off x="927100" y="3838961"/>
          <a:ext cx="7277100" cy="1003300"/>
        </p:xfrm>
        <a:graphic>
          <a:graphicData uri="http://schemas.openxmlformats.org/drawingml/2006/table">
            <a:tbl>
              <a:tblPr>
                <a:tableStyleId>{8F44A2F1-9E1F-4B54-A3A2-5F16C0AD49E2}</a:tableStyleId>
              </a:tblPr>
              <a:tblGrid>
                <a:gridCol w="1819275"/>
                <a:gridCol w="1819275"/>
                <a:gridCol w="1819275"/>
                <a:gridCol w="1819275"/>
              </a:tblGrid>
              <a:tr h="1003300">
                <a:tc>
                  <a:txBody>
                    <a:bodyPr/>
                    <a:lstStyle/>
                    <a:p>
                      <a:pPr marL="61046" marR="40639" indent="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Interpersonal Fear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9205"/>
                    </a:solidFill>
                  </a:tcPr>
                </a:tc>
                <a:tc>
                  <a:txBody>
                    <a:bodyPr/>
                    <a:lstStyle/>
                    <a:p>
                      <a:pPr marR="40639" indent="1229" defTabSz="914400">
                        <a:spcBef>
                          <a:spcPts val="300"/>
                        </a:spcBef>
                        <a:defRPr sz="1800">
                          <a:uFillTx/>
                        </a:defRPr>
                      </a:pPr>
                      <a:r>
                        <a:rPr sz="2000">
                          <a:uFill>
                            <a:solidFill>
                              <a:srgbClr val="000000"/>
                            </a:solidFill>
                          </a:uFill>
                          <a:latin typeface="Myriad Pro"/>
                          <a:ea typeface="Myriad Pro"/>
                          <a:cs typeface="Myriad Pro"/>
                          <a:sym typeface="Myriad Pro"/>
                        </a:rPr>
                        <a:t>Ignored/Abandoned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defTabSz="914400">
                        <a:spcBef>
                          <a:spcPts val="300"/>
                        </a:spcBef>
                        <a:defRPr sz="1800">
                          <a:uFillTx/>
                        </a:defRPr>
                      </a:pPr>
                      <a:r>
                        <a:rPr sz="2000">
                          <a:uFill>
                            <a:solidFill>
                              <a:srgbClr val="000000"/>
                            </a:solidFill>
                          </a:uFill>
                          <a:latin typeface="Myriad Pro"/>
                          <a:ea typeface="Myriad Pro"/>
                          <a:cs typeface="Myriad Pro"/>
                          <a:sym typeface="Myriad Pro"/>
                        </a:rPr>
                        <a:t>Humiliated/Embarrassed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indent="1582" defTabSz="914400">
                        <a:spcBef>
                          <a:spcPts val="300"/>
                        </a:spcBef>
                        <a:defRPr sz="1800">
                          <a:uFillTx/>
                        </a:defRPr>
                      </a:pPr>
                      <a:r>
                        <a:rPr sz="2000">
                          <a:uFill>
                            <a:solidFill>
                              <a:srgbClr val="000000"/>
                            </a:solidFill>
                          </a:uFill>
                          <a:latin typeface="Myriad Pro"/>
                          <a:ea typeface="Myriad Pro"/>
                          <a:cs typeface="Myriad Pro"/>
                          <a:sym typeface="Myriad Pro"/>
                        </a:rPr>
                        <a:t>Rejected/Disliked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664" name="Table 664"/>
          <p:cNvGraphicFramePr/>
          <p:nvPr/>
        </p:nvGraphicFramePr>
        <p:xfrm>
          <a:off x="927100" y="1157287"/>
          <a:ext cx="7277100" cy="1826825"/>
        </p:xfrm>
        <a:graphic>
          <a:graphicData uri="http://schemas.openxmlformats.org/drawingml/2006/table">
            <a:tbl>
              <a:tblPr>
                <a:tableStyleId>{8F44A2F1-9E1F-4B54-A3A2-5F16C0AD49E2}</a:tableStyleId>
              </a:tblPr>
              <a:tblGrid>
                <a:gridCol w="1819275"/>
                <a:gridCol w="1819275"/>
                <a:gridCol w="1819275"/>
                <a:gridCol w="1819275"/>
              </a:tblGrid>
              <a:tr h="1826825">
                <a:tc>
                  <a:txBody>
                    <a:bodyPr/>
                    <a:lstStyle/>
                    <a:p>
                      <a:pPr marL="383540" marR="40639" indent="-34290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Behavior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A80025"/>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Inclusion</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Control</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Openness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graphicFrame>
        <p:nvGraphicFramePr>
          <p:cNvPr id="665" name="Table 665"/>
          <p:cNvGraphicFramePr/>
          <p:nvPr/>
        </p:nvGraphicFramePr>
        <p:xfrm>
          <a:off x="927100" y="4689861"/>
          <a:ext cx="7277100" cy="1003300"/>
        </p:xfrm>
        <a:graphic>
          <a:graphicData uri="http://schemas.openxmlformats.org/drawingml/2006/table">
            <a:tbl>
              <a:tblPr>
                <a:tableStyleId>{8F44A2F1-9E1F-4B54-A3A2-5F16C0AD49E2}</a:tableStyleId>
              </a:tblPr>
              <a:tblGrid>
                <a:gridCol w="1819275"/>
                <a:gridCol w="1819275"/>
                <a:gridCol w="1819275"/>
                <a:gridCol w="1819275"/>
              </a:tblGrid>
              <a:tr h="1003300">
                <a:tc>
                  <a:txBody>
                    <a:bodyPr/>
                    <a:lstStyle/>
                    <a:p>
                      <a:pPr marL="61046" marR="40639" indent="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Interpersonal Fear</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D9205"/>
                    </a:solidFill>
                  </a:tcPr>
                </a:tc>
                <a:tc>
                  <a:txBody>
                    <a:bodyPr/>
                    <a:lstStyle/>
                    <a:p>
                      <a:pPr marR="40639" indent="1229" defTabSz="914400">
                        <a:spcBef>
                          <a:spcPts val="300"/>
                        </a:spcBef>
                        <a:defRPr sz="1800">
                          <a:uFillTx/>
                        </a:defRPr>
                      </a:pPr>
                      <a:r>
                        <a:rPr sz="2000">
                          <a:uFill>
                            <a:solidFill>
                              <a:srgbClr val="000000"/>
                            </a:solidFill>
                          </a:uFill>
                          <a:latin typeface="Myriad Pro"/>
                          <a:ea typeface="Myriad Pro"/>
                          <a:cs typeface="Myriad Pro"/>
                          <a:sym typeface="Myriad Pro"/>
                        </a:rPr>
                        <a:t>Ignored/Abandoned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defTabSz="914400">
                        <a:spcBef>
                          <a:spcPts val="300"/>
                        </a:spcBef>
                        <a:defRPr sz="1800">
                          <a:uFillTx/>
                        </a:defRPr>
                      </a:pPr>
                      <a:r>
                        <a:rPr sz="2000">
                          <a:uFill>
                            <a:solidFill>
                              <a:srgbClr val="000000"/>
                            </a:solidFill>
                          </a:uFill>
                          <a:latin typeface="Myriad Pro"/>
                          <a:ea typeface="Myriad Pro"/>
                          <a:cs typeface="Myriad Pro"/>
                          <a:sym typeface="Myriad Pro"/>
                        </a:rPr>
                        <a:t>Humiliated/Embarrassed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indent="1582" defTabSz="914400">
                        <a:spcBef>
                          <a:spcPts val="300"/>
                        </a:spcBef>
                        <a:defRPr sz="1800">
                          <a:uFillTx/>
                        </a:defRPr>
                      </a:pPr>
                      <a:r>
                        <a:rPr sz="2000">
                          <a:uFill>
                            <a:solidFill>
                              <a:srgbClr val="000000"/>
                            </a:solidFill>
                          </a:uFill>
                          <a:latin typeface="Myriad Pro"/>
                          <a:ea typeface="Myriad Pro"/>
                          <a:cs typeface="Myriad Pro"/>
                          <a:sym typeface="Myriad Pro"/>
                        </a:rPr>
                        <a:t>Rejected/Disliked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65"/>
                                        </p:tgtEl>
                                        <p:attrNameLst>
                                          <p:attrName>style.visibility</p:attrName>
                                        </p:attrNameLst>
                                      </p:cBhvr>
                                      <p:to>
                                        <p:strVal val="visible"/>
                                      </p:to>
                                    </p:set>
                                    <p:animEffect transition="in" filter="dissolve">
                                      <p:cBhvr>
                                        <p:cTn id="7" dur="25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457200" y="8001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45402" indent="-4762" algn="ctr">
              <a:spcBef>
                <a:spcPts val="4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r>
              <a:t>What would happen</a:t>
            </a:r>
          </a:p>
          <a:p>
            <a:pPr marL="45402" indent="-4762" algn="ctr">
              <a:spcBef>
                <a:spcPts val="4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pPr>
            <a:r>
              <a:t>if you could reduce or eliminate these unproductive behaviors in your workplace?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7" name="Table 667"/>
          <p:cNvGraphicFramePr/>
          <p:nvPr/>
        </p:nvGraphicFramePr>
        <p:xfrm>
          <a:off x="927100" y="2069082"/>
          <a:ext cx="7277100" cy="2705100"/>
        </p:xfrm>
        <a:graphic>
          <a:graphicData uri="http://schemas.openxmlformats.org/drawingml/2006/table">
            <a:tbl>
              <a:tblPr>
                <a:tableStyleId>{8F44A2F1-9E1F-4B54-A3A2-5F16C0AD49E2}</a:tableStyleId>
              </a:tblPr>
              <a:tblGrid>
                <a:gridCol w="1819275"/>
                <a:gridCol w="1819275"/>
                <a:gridCol w="1819275"/>
                <a:gridCol w="1819275"/>
              </a:tblGrid>
              <a:tr h="1701800">
                <a:tc>
                  <a:txBody>
                    <a:bodyPr/>
                    <a:lstStyle/>
                    <a:p>
                      <a:pPr marL="383540" marR="40639" indent="-34290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Feelings</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miter lim="400000"/>
                    </a:lnB>
                    <a:solidFill>
                      <a:srgbClr val="00675B"/>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Significance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miter lim="400000"/>
                    </a:lnB>
                    <a:solidFill>
                      <a:srgbClr val="BCDDDC"/>
                    </a:solidFill>
                  </a:tcPr>
                </a:tc>
                <a:tc>
                  <a:txBody>
                    <a:bodyPr/>
                    <a:lstStyle/>
                    <a:p>
                      <a:pPr marL="383540" marR="40639" indent="-342900" defTabSz="914400">
                        <a:spcBef>
                          <a:spcPts val="300"/>
                        </a:spcBef>
                        <a:defRPr sz="1800">
                          <a:uFillTx/>
                        </a:defRPr>
                      </a:pPr>
                      <a:r>
                        <a:rPr sz="2000" spc="-19">
                          <a:uFill>
                            <a:solidFill>
                              <a:srgbClr val="000000"/>
                            </a:solidFill>
                          </a:uFill>
                          <a:latin typeface="Myriad Pro"/>
                          <a:ea typeface="Myriad Pro"/>
                          <a:cs typeface="Myriad Pro"/>
                          <a:sym typeface="Myriad Pro"/>
                        </a:rPr>
                        <a:t>Competence</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miter lim="400000"/>
                    </a:lnB>
                    <a:solidFill>
                      <a:srgbClr val="BCDDDC"/>
                    </a:solidFill>
                  </a:tcPr>
                </a:tc>
                <a:tc>
                  <a:txBody>
                    <a:bodyPr/>
                    <a:lstStyle/>
                    <a:p>
                      <a:pPr marL="383540" marR="40639" indent="-342900" defTabSz="914400">
                        <a:spcBef>
                          <a:spcPts val="300"/>
                        </a:spcBef>
                        <a:defRPr sz="1800">
                          <a:uFillTx/>
                        </a:defRPr>
                      </a:pPr>
                      <a:r>
                        <a:rPr sz="2000">
                          <a:uFill>
                            <a:solidFill>
                              <a:srgbClr val="000000"/>
                            </a:solidFill>
                          </a:uFill>
                          <a:latin typeface="Myriad Pro"/>
                          <a:ea typeface="Myriad Pro"/>
                          <a:cs typeface="Myriad Pro"/>
                          <a:sym typeface="Myriad Pro"/>
                        </a:rPr>
                        <a:t>Likability</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miter lim="400000"/>
                    </a:lnB>
                    <a:solidFill>
                      <a:srgbClr val="BCDDDC"/>
                    </a:solidFill>
                  </a:tcPr>
                </a:tc>
              </a:tr>
              <a:tr h="1003300">
                <a:tc>
                  <a:txBody>
                    <a:bodyPr/>
                    <a:lstStyle/>
                    <a:p>
                      <a:pPr marL="61046" marR="40639" indent="0" algn="l" defTabSz="914400">
                        <a:spcBef>
                          <a:spcPts val="300"/>
                        </a:spcBef>
                        <a:defRPr sz="1800">
                          <a:uFillTx/>
                        </a:defRPr>
                      </a:pPr>
                      <a:r>
                        <a:rPr sz="2000">
                          <a:solidFill>
                            <a:srgbClr val="FFFFFF"/>
                          </a:solidFill>
                          <a:uFill>
                            <a:solidFill>
                              <a:srgbClr val="FFFFFF"/>
                            </a:solidFill>
                          </a:uFill>
                          <a:latin typeface="Myriad Pro Semibold"/>
                          <a:ea typeface="Myriad Pro Semibold"/>
                          <a:cs typeface="Myriad Pro Semibold"/>
                          <a:sym typeface="Myriad Pro Semibold"/>
                        </a:rPr>
                        <a:t>Interpersonal Fear</a:t>
                      </a:r>
                    </a:p>
                  </a:txBody>
                  <a:tcPr marL="50800" marR="50800" marT="50800" marB="50800" anchor="ctr" horzOverflow="overflow">
                    <a:lnL w="38100">
                      <a:solidFill>
                        <a:srgbClr val="FFFFFF"/>
                      </a:solidFill>
                    </a:lnL>
                    <a:lnR w="38100">
                      <a:solidFill>
                        <a:srgbClr val="FFFFFF"/>
                      </a:solidFill>
                    </a:lnR>
                    <a:lnT w="38100">
                      <a:solidFill>
                        <a:srgbClr val="FFFFFF"/>
                      </a:solidFill>
                      <a:miter lim="400000"/>
                    </a:lnT>
                    <a:lnB w="38100">
                      <a:solidFill>
                        <a:srgbClr val="FFFFFF"/>
                      </a:solidFill>
                    </a:lnB>
                    <a:solidFill>
                      <a:srgbClr val="FD9205"/>
                    </a:solidFill>
                  </a:tcPr>
                </a:tc>
                <a:tc>
                  <a:txBody>
                    <a:bodyPr/>
                    <a:lstStyle/>
                    <a:p>
                      <a:pPr marR="40639" indent="1229" defTabSz="914400">
                        <a:spcBef>
                          <a:spcPts val="300"/>
                        </a:spcBef>
                        <a:defRPr sz="1800">
                          <a:uFillTx/>
                        </a:defRPr>
                      </a:pPr>
                      <a:r>
                        <a:rPr sz="2000">
                          <a:uFill>
                            <a:solidFill>
                              <a:srgbClr val="000000"/>
                            </a:solidFill>
                          </a:uFill>
                          <a:latin typeface="Myriad Pro"/>
                          <a:ea typeface="Myriad Pro"/>
                          <a:cs typeface="Myriad Pro"/>
                          <a:sym typeface="Myriad Pro"/>
                        </a:rPr>
                        <a:t>Ignored/Abandoned</a:t>
                      </a:r>
                    </a:p>
                  </a:txBody>
                  <a:tcPr marL="50800" marR="50800" marT="50800" marB="50800" anchor="ctr" horzOverflow="overflow">
                    <a:lnL w="38100">
                      <a:solidFill>
                        <a:srgbClr val="FFFFFF"/>
                      </a:solidFill>
                    </a:lnL>
                    <a:lnR w="38100">
                      <a:solidFill>
                        <a:srgbClr val="FFFFFF"/>
                      </a:solidFill>
                    </a:lnR>
                    <a:lnT w="38100">
                      <a:solidFill>
                        <a:srgbClr val="FFFFFF"/>
                      </a:solidFill>
                      <a:miter lim="400000"/>
                    </a:lnT>
                    <a:lnB w="38100">
                      <a:solidFill>
                        <a:srgbClr val="FFFFFF"/>
                      </a:solidFill>
                    </a:lnB>
                    <a:solidFill>
                      <a:srgbClr val="FFF2DF"/>
                    </a:solidFill>
                  </a:tcPr>
                </a:tc>
                <a:tc>
                  <a:txBody>
                    <a:bodyPr/>
                    <a:lstStyle/>
                    <a:p>
                      <a:pPr marR="40639" defTabSz="914400">
                        <a:spcBef>
                          <a:spcPts val="300"/>
                        </a:spcBef>
                        <a:defRPr sz="1800">
                          <a:uFillTx/>
                        </a:defRPr>
                      </a:pPr>
                      <a:r>
                        <a:rPr sz="2000">
                          <a:uFill>
                            <a:solidFill>
                              <a:srgbClr val="000000"/>
                            </a:solidFill>
                          </a:uFill>
                          <a:latin typeface="Myriad Pro"/>
                          <a:ea typeface="Myriad Pro"/>
                          <a:cs typeface="Myriad Pro"/>
                          <a:sym typeface="Myriad Pro"/>
                        </a:rPr>
                        <a:t>Humiliated/Embarrassed</a:t>
                      </a:r>
                    </a:p>
                  </a:txBody>
                  <a:tcPr marL="50800" marR="50800" marT="50800" marB="50800" anchor="ctr" horzOverflow="overflow">
                    <a:lnL w="38100">
                      <a:solidFill>
                        <a:srgbClr val="FFFFFF"/>
                      </a:solidFill>
                    </a:lnL>
                    <a:lnR w="38100">
                      <a:solidFill>
                        <a:srgbClr val="FFFFFF"/>
                      </a:solidFill>
                    </a:lnR>
                    <a:lnT w="38100">
                      <a:solidFill>
                        <a:srgbClr val="FFFFFF"/>
                      </a:solidFill>
                      <a:miter lim="400000"/>
                    </a:lnT>
                    <a:lnB w="38100">
                      <a:solidFill>
                        <a:srgbClr val="FFFFFF"/>
                      </a:solidFill>
                    </a:lnB>
                    <a:solidFill>
                      <a:srgbClr val="FFF2DF"/>
                    </a:solidFill>
                  </a:tcPr>
                </a:tc>
                <a:tc>
                  <a:txBody>
                    <a:bodyPr/>
                    <a:lstStyle/>
                    <a:p>
                      <a:pPr marR="40639" indent="1582" defTabSz="914400">
                        <a:spcBef>
                          <a:spcPts val="300"/>
                        </a:spcBef>
                        <a:defRPr sz="1800">
                          <a:uFillTx/>
                        </a:defRPr>
                      </a:pPr>
                      <a:r>
                        <a:rPr sz="2000">
                          <a:uFill>
                            <a:solidFill>
                              <a:srgbClr val="000000"/>
                            </a:solidFill>
                          </a:uFill>
                          <a:latin typeface="Myriad Pro"/>
                          <a:ea typeface="Myriad Pro"/>
                          <a:cs typeface="Myriad Pro"/>
                          <a:sym typeface="Myriad Pro"/>
                        </a:rPr>
                        <a:t>Rejected/Disliked</a:t>
                      </a:r>
                    </a:p>
                  </a:txBody>
                  <a:tcPr marL="50800" marR="50800" marT="50800" marB="50800" anchor="ctr" horzOverflow="overflow">
                    <a:lnL w="38100">
                      <a:solidFill>
                        <a:srgbClr val="FFFFFF"/>
                      </a:solidFill>
                    </a:lnL>
                    <a:lnR w="38100">
                      <a:solidFill>
                        <a:srgbClr val="FFFFFF"/>
                      </a:solidFill>
                    </a:lnR>
                    <a:lnT w="38100">
                      <a:solidFill>
                        <a:srgbClr val="FFFFFF"/>
                      </a:solidFill>
                      <a:miter lim="400000"/>
                    </a:lnT>
                    <a:lnB w="38100">
                      <a:solidFill>
                        <a:srgbClr val="FFFFFF"/>
                      </a:solidFill>
                    </a:lnB>
                    <a:solidFill>
                      <a:srgbClr val="FFF2DF"/>
                    </a:solidFill>
                  </a:tcPr>
                </a:tc>
              </a:tr>
            </a:tbl>
          </a:graphicData>
        </a:graphic>
      </p:graphicFrame>
      <p:sp>
        <p:nvSpPr>
          <p:cNvPr id="668" name="Shape 66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671" name="Shape 671"/>
          <p:cNvSpPr/>
          <p:nvPr/>
        </p:nvSpPr>
        <p:spPr>
          <a:xfrm>
            <a:off x="457200" y="1193800"/>
            <a:ext cx="8229600" cy="445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indent="3175" algn="ctr">
              <a:spcBef>
                <a:spcPts val="400"/>
              </a:spcBef>
              <a:buClr>
                <a:srgbClr val="4F3B90"/>
              </a:buClr>
              <a:defRPr sz="6400" i="1"/>
            </a:pPr>
            <a:r>
              <a:t>Interpersonal fears can lead to...</a:t>
            </a:r>
            <a:endParaRPr b="1"/>
          </a:p>
          <a:p>
            <a:pPr indent="3175" algn="ctr">
              <a:spcBef>
                <a:spcPts val="400"/>
              </a:spcBef>
              <a:buClr>
                <a:srgbClr val="4F3B90"/>
              </a:buClr>
              <a:defRPr sz="2400" i="1"/>
            </a:pPr>
            <a:endParaRPr b="1"/>
          </a:p>
          <a:p>
            <a:pPr indent="3175" algn="ctr">
              <a:spcBef>
                <a:spcPts val="400"/>
              </a:spcBef>
              <a:buClr>
                <a:srgbClr val="4F3B90"/>
              </a:buClr>
              <a:defRPr sz="6400"/>
            </a:pPr>
            <a:r>
              <a:rPr b="1"/>
              <a:t>Rigidity</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sp>
        <p:nvSpPr>
          <p:cNvPr id="674" name="Shape 674"/>
          <p:cNvSpPr/>
          <p:nvPr/>
        </p:nvSpPr>
        <p:spPr>
          <a:xfrm>
            <a:off x="457200" y="762000"/>
            <a:ext cx="8229600" cy="533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indent="3175" algn="ctr">
              <a:spcBef>
                <a:spcPts val="400"/>
              </a:spcBef>
              <a:buClr>
                <a:srgbClr val="4F3B90"/>
              </a:buClr>
              <a:buFont typeface="Verdana"/>
              <a:defRPr sz="6400"/>
            </a:pPr>
            <a:r>
              <a:rPr b="1"/>
              <a:t>Goals</a:t>
            </a:r>
          </a:p>
          <a:p>
            <a:pPr indent="3175" algn="ctr">
              <a:spcBef>
                <a:spcPts val="400"/>
              </a:spcBef>
              <a:buClr>
                <a:srgbClr val="4F3B90"/>
              </a:buClr>
              <a:buFont typeface="Verdana"/>
              <a:defRPr sz="6400"/>
            </a:pPr>
            <a:endParaRPr b="1"/>
          </a:p>
          <a:p>
            <a:pPr indent="3175" algn="ctr">
              <a:lnSpc>
                <a:spcPct val="150000"/>
              </a:lnSpc>
              <a:spcBef>
                <a:spcPts val="400"/>
              </a:spcBef>
              <a:buClr>
                <a:srgbClr val="4F3B90"/>
              </a:buClr>
              <a:buFont typeface="Verdana"/>
              <a:defRPr sz="5600" i="1"/>
            </a:pPr>
            <a:r>
              <a:t>Flexibility/less rigidity</a:t>
            </a:r>
          </a:p>
          <a:p>
            <a:pPr indent="3175" algn="ctr">
              <a:spcBef>
                <a:spcPts val="400"/>
              </a:spcBef>
              <a:buClr>
                <a:srgbClr val="4F3B90"/>
              </a:buClr>
              <a:buFont typeface="Verdana"/>
              <a:defRPr sz="5600" i="1"/>
            </a:pPr>
            <a:r>
              <a:t>Openness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p:nvPr/>
        </p:nvSpPr>
        <p:spPr>
          <a:xfrm>
            <a:off x="457200" y="1193800"/>
            <a:ext cx="8229600" cy="445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indent="3175" algn="ctr">
              <a:spcBef>
                <a:spcPts val="400"/>
              </a:spcBef>
              <a:buClr>
                <a:srgbClr val="4F3B90"/>
              </a:buClr>
              <a:buFont typeface="Verdana"/>
              <a:defRPr sz="4800"/>
            </a:pPr>
            <a:r>
              <a:rPr b="1"/>
              <a:t>Rigidity</a:t>
            </a:r>
          </a:p>
          <a:p>
            <a:pPr indent="3175" algn="ctr">
              <a:spcBef>
                <a:spcPts val="400"/>
              </a:spcBef>
              <a:buClr>
                <a:srgbClr val="4F3B90"/>
              </a:buClr>
              <a:buFont typeface="Verdana"/>
              <a:defRPr sz="4800"/>
            </a:pPr>
            <a:endParaRPr b="1"/>
          </a:p>
          <a:p>
            <a:pPr indent="3175" algn="ctr">
              <a:spcBef>
                <a:spcPts val="400"/>
              </a:spcBef>
              <a:buClr>
                <a:srgbClr val="4F3B90"/>
              </a:buClr>
              <a:buFont typeface="Verdana"/>
              <a:defRPr sz="4800"/>
            </a:pPr>
            <a:r>
              <a:t>Enemy of teamwork</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679" name="Shape 679"/>
          <p:cNvSpPr/>
          <p:nvPr/>
        </p:nvSpPr>
        <p:spPr>
          <a:xfrm>
            <a:off x="457200" y="762000"/>
            <a:ext cx="8229600" cy="533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indent="3175" algn="ctr">
              <a:spcBef>
                <a:spcPts val="400"/>
              </a:spcBef>
              <a:buClr>
                <a:srgbClr val="4F3B90"/>
              </a:buClr>
              <a:buFont typeface="Verdana"/>
              <a:defRPr sz="6400"/>
            </a:pPr>
            <a:r>
              <a:rPr b="1"/>
              <a:t>Rigidity</a:t>
            </a:r>
          </a:p>
          <a:p>
            <a:pPr indent="3175" algn="ctr">
              <a:spcBef>
                <a:spcPts val="400"/>
              </a:spcBef>
              <a:buClr>
                <a:srgbClr val="4F3B90"/>
              </a:buClr>
              <a:buFont typeface="Verdana"/>
              <a:defRPr sz="6400"/>
            </a:pPr>
            <a:endParaRPr b="1"/>
          </a:p>
          <a:p>
            <a:pPr indent="3175" algn="ctr">
              <a:spcBef>
                <a:spcPts val="400"/>
              </a:spcBef>
              <a:buClr>
                <a:srgbClr val="4F3B90"/>
              </a:buClr>
              <a:buFont typeface="Verdana"/>
              <a:defRPr sz="6400" i="1"/>
            </a:pPr>
            <a:r>
              <a:t>Enemy of teamwork and good relationships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682" name="Shape 682"/>
          <p:cNvSpPr/>
          <p:nvPr/>
        </p:nvSpPr>
        <p:spPr>
          <a:xfrm>
            <a:off x="457200" y="762000"/>
            <a:ext cx="8229600" cy="533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indent="3175" algn="ctr">
              <a:spcBef>
                <a:spcPts val="400"/>
              </a:spcBef>
              <a:buClr>
                <a:srgbClr val="4F3B90"/>
              </a:buClr>
              <a:buFont typeface="Verdana"/>
              <a:defRPr sz="6400"/>
            </a:pPr>
            <a:r>
              <a:rPr b="1"/>
              <a:t>Rigidity</a:t>
            </a:r>
          </a:p>
          <a:p>
            <a:pPr indent="3175" algn="ctr">
              <a:spcBef>
                <a:spcPts val="400"/>
              </a:spcBef>
              <a:buClr>
                <a:srgbClr val="4F3B90"/>
              </a:buClr>
              <a:buFont typeface="Verdana"/>
              <a:defRPr sz="6400"/>
            </a:pPr>
            <a:endParaRPr b="1"/>
          </a:p>
          <a:p>
            <a:pPr indent="3175" algn="ctr">
              <a:spcBef>
                <a:spcPts val="400"/>
              </a:spcBef>
              <a:buClr>
                <a:srgbClr val="4F3B90"/>
              </a:buClr>
              <a:buFont typeface="Verdana"/>
              <a:defRPr sz="6400" i="1"/>
            </a:pPr>
            <a:r>
              <a:t>Enemy of teamwork and collaboration</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685" name="Shape 685"/>
          <p:cNvSpPr/>
          <p:nvPr/>
        </p:nvSpPr>
        <p:spPr>
          <a:xfrm>
            <a:off x="457200" y="774700"/>
            <a:ext cx="8229600" cy="334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indent="3175" algn="ctr">
              <a:spcBef>
                <a:spcPts val="400"/>
              </a:spcBef>
              <a:buClr>
                <a:srgbClr val="4F3B90"/>
              </a:buClr>
              <a:buFont typeface="Verdana"/>
              <a:defRPr sz="6400"/>
            </a:pPr>
            <a:r>
              <a:rPr b="1"/>
              <a:t>Rigidity</a:t>
            </a:r>
          </a:p>
          <a:p>
            <a:pPr indent="3175" algn="ctr">
              <a:spcBef>
                <a:spcPts val="400"/>
              </a:spcBef>
              <a:buClr>
                <a:srgbClr val="4F3B90"/>
              </a:buClr>
              <a:buFont typeface="Verdana"/>
              <a:defRPr sz="6400"/>
            </a:pPr>
            <a:endParaRPr b="1"/>
          </a:p>
          <a:p>
            <a:pPr indent="3175" algn="ctr">
              <a:spcBef>
                <a:spcPts val="400"/>
              </a:spcBef>
              <a:buClr>
                <a:srgbClr val="4F3B90"/>
              </a:buClr>
              <a:buFont typeface="Verdana"/>
              <a:defRPr sz="6400" i="1"/>
            </a:pPr>
            <a:r>
              <a:t>...stems </a:t>
            </a:r>
            <a:r>
              <a:rPr>
                <a:solidFill>
                  <a:srgbClr val="901307"/>
                </a:solidFill>
                <a:uFill>
                  <a:solidFill>
                    <a:srgbClr val="901307"/>
                  </a:solidFill>
                </a:uFill>
              </a:rPr>
              <a:t>from</a:t>
            </a:r>
            <a:r>
              <a:rPr>
                <a:solidFill>
                  <a:srgbClr val="DB2004"/>
                </a:solidFill>
              </a:rPr>
              <a:t> fears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Picture 686"/>
          <p:cNvPicPr>
            <a:picLocks/>
          </p:cNvPicPr>
          <p:nvPr/>
        </p:nvPicPr>
        <p:blipFill>
          <a:blip r:embed="rId2">
            <a:extLst/>
          </a:blip>
          <a:stretch>
            <a:fillRect/>
          </a:stretch>
        </p:blipFill>
        <p:spPr>
          <a:xfrm>
            <a:off x="88900" y="520700"/>
            <a:ext cx="4432300" cy="5842000"/>
          </a:xfrm>
          <a:prstGeom prst="rect">
            <a:avLst/>
          </a:prstGeom>
          <a:effectLst>
            <a:outerShdw blurRad="127000" dist="76200" dir="2700000" rotWithShape="0">
              <a:srgbClr val="000000">
                <a:alpha val="75000"/>
              </a:srgbClr>
            </a:outerShdw>
          </a:effectLst>
        </p:spPr>
      </p:pic>
      <p:sp>
        <p:nvSpPr>
          <p:cNvPr id="688" name="Shape 688"/>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pic>
        <p:nvPicPr>
          <p:cNvPr id="689" name="Picture 688"/>
          <p:cNvPicPr>
            <a:picLocks/>
          </p:cNvPicPr>
          <p:nvPr/>
        </p:nvPicPr>
        <p:blipFill>
          <a:blip r:embed="rId3">
            <a:extLst/>
          </a:blip>
          <a:stretch>
            <a:fillRect/>
          </a:stretch>
        </p:blipFill>
        <p:spPr>
          <a:xfrm>
            <a:off x="4622800" y="520700"/>
            <a:ext cx="4432300" cy="5842000"/>
          </a:xfrm>
          <a:prstGeom prst="rect">
            <a:avLst/>
          </a:prstGeom>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87"/>
                                        </p:tgtEl>
                                        <p:attrNameLst>
                                          <p:attrName>style.visibility</p:attrName>
                                        </p:attrNameLst>
                                      </p:cBhvr>
                                      <p:to>
                                        <p:strVal val="visible"/>
                                      </p:to>
                                    </p:set>
                                    <p:animEffect transition="in" filter="dissolve">
                                      <p:cBhvr>
                                        <p:cTn id="7" dur="250"/>
                                        <p:tgtEl>
                                          <p:spTgt spid="6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89"/>
                                        </p:tgtEl>
                                        <p:attrNameLst>
                                          <p:attrName>style.visibility</p:attrName>
                                        </p:attrNameLst>
                                      </p:cBhvr>
                                      <p:to>
                                        <p:strVal val="visible"/>
                                      </p:to>
                                    </p:set>
                                    <p:animEffect transition="in" filter="dissolve">
                                      <p:cBhvr>
                                        <p:cTn id="12" dur="250"/>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 grpId="1" animBg="1" advAuto="0"/>
      <p:bldP spid="689" grpId="2"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692" name="Shape 692"/>
          <p:cNvSpPr/>
          <p:nvPr/>
        </p:nvSpPr>
        <p:spPr>
          <a:xfrm>
            <a:off x="4572000" y="1092200"/>
            <a:ext cx="4152900" cy="4673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marR="0" defTabSz="457200">
              <a:lnSpc>
                <a:spcPct val="150000"/>
              </a:lnSpc>
              <a:defRPr sz="3000">
                <a:uFillTx/>
              </a:defRPr>
            </a:pPr>
            <a:r>
              <a:t>Make decisions</a:t>
            </a:r>
          </a:p>
          <a:p>
            <a:pPr marL="0" marR="0" defTabSz="457200">
              <a:lnSpc>
                <a:spcPct val="150000"/>
              </a:lnSpc>
              <a:defRPr sz="3000">
                <a:uFillTx/>
              </a:defRPr>
            </a:pPr>
            <a:r>
              <a:t>Solve problems</a:t>
            </a:r>
          </a:p>
          <a:p>
            <a:pPr marL="0" marR="0" defTabSz="457200">
              <a:lnSpc>
                <a:spcPct val="150000"/>
              </a:lnSpc>
              <a:defRPr sz="3000">
                <a:uFillTx/>
              </a:defRPr>
            </a:pPr>
            <a:r>
              <a:t>Handle conflict</a:t>
            </a:r>
          </a:p>
          <a:p>
            <a:pPr marL="0" marR="0" defTabSz="457200">
              <a:lnSpc>
                <a:spcPct val="150000"/>
              </a:lnSpc>
              <a:defRPr sz="3000">
                <a:uFillTx/>
              </a:defRPr>
            </a:pPr>
            <a:r>
              <a:t>Listen to others</a:t>
            </a:r>
          </a:p>
          <a:p>
            <a:pPr marL="0" marR="0" defTabSz="457200">
              <a:lnSpc>
                <a:spcPct val="150000"/>
              </a:lnSpc>
              <a:defRPr sz="3000">
                <a:uFillTx/>
              </a:defRPr>
            </a:pPr>
            <a:r>
              <a:t>Speak to others</a:t>
            </a:r>
          </a:p>
          <a:p>
            <a:pPr marL="0" marR="0" defTabSz="457200">
              <a:lnSpc>
                <a:spcPct val="150000"/>
              </a:lnSpc>
              <a:defRPr sz="3000">
                <a:uFillTx/>
              </a:defRPr>
            </a:pPr>
            <a:r>
              <a:t>View others</a:t>
            </a:r>
          </a:p>
          <a:p>
            <a:pPr marL="0" marR="0" defTabSz="457200">
              <a:lnSpc>
                <a:spcPct val="150000"/>
              </a:lnSpc>
              <a:defRPr sz="3000">
                <a:uFillTx/>
              </a:defRPr>
            </a:pPr>
            <a:r>
              <a:t>Use time and energy</a:t>
            </a:r>
          </a:p>
        </p:txBody>
      </p:sp>
      <p:sp>
        <p:nvSpPr>
          <p:cNvPr id="693" name="Shape 693"/>
          <p:cNvSpPr/>
          <p:nvPr/>
        </p:nvSpPr>
        <p:spPr>
          <a:xfrm>
            <a:off x="330200" y="2247900"/>
            <a:ext cx="2870200" cy="234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marR="0" defTabSz="457200">
              <a:defRPr sz="3600" b="1">
                <a:uFillTx/>
                <a:latin typeface="Helvetica"/>
                <a:ea typeface="Helvetica"/>
                <a:cs typeface="Helvetica"/>
                <a:sym typeface="Helvetica"/>
              </a:defRPr>
            </a:pPr>
            <a:r>
              <a:rPr>
                <a:solidFill>
                  <a:srgbClr val="DB2004"/>
                </a:solidFill>
                <a:uFill>
                  <a:solidFill>
                    <a:srgbClr val="000000"/>
                  </a:solidFill>
                </a:uFill>
                <a:latin typeface="+mn-lt"/>
                <a:ea typeface="+mn-ea"/>
                <a:cs typeface="+mn-cs"/>
                <a:sym typeface="Verdana"/>
              </a:rPr>
              <a:t>Fear</a:t>
            </a:r>
            <a:r>
              <a:t> </a:t>
            </a:r>
            <a:r>
              <a:rPr>
                <a:latin typeface="+mn-lt"/>
                <a:ea typeface="+mn-ea"/>
                <a:cs typeface="+mn-cs"/>
                <a:sym typeface="Verdana"/>
              </a:rPr>
              <a:t>affects our capacity to</a:t>
            </a:r>
          </a:p>
        </p:txBody>
      </p:sp>
      <p:sp>
        <p:nvSpPr>
          <p:cNvPr id="694" name="Shape 694"/>
          <p:cNvSpPr/>
          <p:nvPr/>
        </p:nvSpPr>
        <p:spPr>
          <a:xfrm>
            <a:off x="3352800" y="2870199"/>
            <a:ext cx="1054100" cy="1104901"/>
          </a:xfrm>
          <a:prstGeom prst="rightArrow">
            <a:avLst>
              <a:gd name="adj1" fmla="val 39624"/>
              <a:gd name="adj2" fmla="val 62327"/>
            </a:avLst>
          </a:prstGeom>
          <a:solidFill>
            <a:srgbClr val="FF7D41"/>
          </a:solidFill>
          <a:effectLst>
            <a:outerShdw blurRad="127000" dist="76200" dir="2700000" rotWithShape="0">
              <a:srgbClr val="000000">
                <a:alpha val="75000"/>
              </a:srgbClr>
            </a:outerShdw>
          </a:effectLst>
        </p:spPr>
        <p:txBody>
          <a:bodyPr lIns="50800" tIns="50800" rIns="50800" bIns="50800" anchor="ctr"/>
          <a:lstStyle/>
          <a:p>
            <a:pPr algn="ctr">
              <a:defRPr sz="2400"/>
            </a:pPr>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92">
                                            <p:bg/>
                                          </p:spTgt>
                                        </p:tgtEl>
                                        <p:attrNameLst>
                                          <p:attrName>style.visibility</p:attrName>
                                        </p:attrNameLst>
                                      </p:cBhvr>
                                      <p:to>
                                        <p:strVal val="visible"/>
                                      </p:to>
                                    </p:set>
                                    <p:animEffect transition="in" filter="dissolve">
                                      <p:cBhvr>
                                        <p:cTn id="7" dur="100"/>
                                        <p:tgtEl>
                                          <p:spTgt spid="692">
                                            <p:bg/>
                                          </p:spTgt>
                                        </p:tgtEl>
                                      </p:cBhvr>
                                    </p:animEffect>
                                  </p:childTnLst>
                                </p:cTn>
                              </p:par>
                              <p:par>
                                <p:cTn id="8" presetID="9" presetClass="entr" presetSubtype="0" fill="hold" grpId="1" nodeType="withEffect">
                                  <p:stCondLst>
                                    <p:cond delay="0"/>
                                  </p:stCondLst>
                                  <p:iterate>
                                    <p:tmAbs val="0"/>
                                  </p:iterate>
                                  <p:childTnLst>
                                    <p:set>
                                      <p:cBhvr>
                                        <p:cTn id="9" fill="hold"/>
                                        <p:tgtEl>
                                          <p:spTgt spid="692">
                                            <p:txEl>
                                              <p:pRg st="0" end="0"/>
                                            </p:txEl>
                                          </p:spTgt>
                                        </p:tgtEl>
                                        <p:attrNameLst>
                                          <p:attrName>style.visibility</p:attrName>
                                        </p:attrNameLst>
                                      </p:cBhvr>
                                      <p:to>
                                        <p:strVal val="visible"/>
                                      </p:to>
                                    </p:set>
                                    <p:animEffect transition="in" filter="dissolve">
                                      <p:cBhvr>
                                        <p:cTn id="10" dur="100"/>
                                        <p:tgtEl>
                                          <p:spTgt spid="692">
                                            <p:txEl>
                                              <p:pRg st="0" end="0"/>
                                            </p:txEl>
                                          </p:spTgt>
                                        </p:tgtEl>
                                      </p:cBhvr>
                                    </p:animEffect>
                                  </p:childTnLst>
                                </p:cTn>
                              </p:par>
                            </p:childTnLst>
                          </p:cTn>
                        </p:par>
                        <p:par>
                          <p:cTn id="11" fill="hold">
                            <p:stCondLst>
                              <p:cond delay="100"/>
                            </p:stCondLst>
                            <p:childTnLst>
                              <p:par>
                                <p:cTn id="12" presetID="9" presetClass="entr" fill="hold" grpId="1" nodeType="afterEffect">
                                  <p:stCondLst>
                                    <p:cond delay="0"/>
                                  </p:stCondLst>
                                  <p:iterate>
                                    <p:tmAbs val="0"/>
                                  </p:iterate>
                                  <p:childTnLst>
                                    <p:set>
                                      <p:cBhvr>
                                        <p:cTn id="13" fill="hold"/>
                                        <p:tgtEl>
                                          <p:spTgt spid="692">
                                            <p:txEl>
                                              <p:pRg st="1" end="1"/>
                                            </p:txEl>
                                          </p:spTgt>
                                        </p:tgtEl>
                                        <p:attrNameLst>
                                          <p:attrName>style.visibility</p:attrName>
                                        </p:attrNameLst>
                                      </p:cBhvr>
                                      <p:to>
                                        <p:strVal val="visible"/>
                                      </p:to>
                                    </p:set>
                                    <p:animEffect transition="in" filter="dissolve">
                                      <p:cBhvr>
                                        <p:cTn id="14" dur="100"/>
                                        <p:tgtEl>
                                          <p:spTgt spid="692">
                                            <p:txEl>
                                              <p:pRg st="1" end="1"/>
                                            </p:txEl>
                                          </p:spTgt>
                                        </p:tgtEl>
                                      </p:cBhvr>
                                    </p:animEffect>
                                  </p:childTnLst>
                                </p:cTn>
                              </p:par>
                            </p:childTnLst>
                          </p:cTn>
                        </p:par>
                        <p:par>
                          <p:cTn id="15" fill="hold">
                            <p:stCondLst>
                              <p:cond delay="200"/>
                            </p:stCondLst>
                            <p:childTnLst>
                              <p:par>
                                <p:cTn id="16" presetID="9" presetClass="entr" fill="hold" grpId="1" nodeType="afterEffect">
                                  <p:stCondLst>
                                    <p:cond delay="0"/>
                                  </p:stCondLst>
                                  <p:iterate>
                                    <p:tmAbs val="0"/>
                                  </p:iterate>
                                  <p:childTnLst>
                                    <p:set>
                                      <p:cBhvr>
                                        <p:cTn id="17" fill="hold"/>
                                        <p:tgtEl>
                                          <p:spTgt spid="692">
                                            <p:txEl>
                                              <p:pRg st="2" end="2"/>
                                            </p:txEl>
                                          </p:spTgt>
                                        </p:tgtEl>
                                        <p:attrNameLst>
                                          <p:attrName>style.visibility</p:attrName>
                                        </p:attrNameLst>
                                      </p:cBhvr>
                                      <p:to>
                                        <p:strVal val="visible"/>
                                      </p:to>
                                    </p:set>
                                    <p:animEffect transition="in" filter="dissolve">
                                      <p:cBhvr>
                                        <p:cTn id="18" dur="100"/>
                                        <p:tgtEl>
                                          <p:spTgt spid="692">
                                            <p:txEl>
                                              <p:pRg st="2" end="2"/>
                                            </p:txEl>
                                          </p:spTgt>
                                        </p:tgtEl>
                                      </p:cBhvr>
                                    </p:animEffect>
                                  </p:childTnLst>
                                </p:cTn>
                              </p:par>
                            </p:childTnLst>
                          </p:cTn>
                        </p:par>
                        <p:par>
                          <p:cTn id="19" fill="hold">
                            <p:stCondLst>
                              <p:cond delay="300"/>
                            </p:stCondLst>
                            <p:childTnLst>
                              <p:par>
                                <p:cTn id="20" presetID="9" presetClass="entr" fill="hold" grpId="1" nodeType="afterEffect">
                                  <p:stCondLst>
                                    <p:cond delay="0"/>
                                  </p:stCondLst>
                                  <p:iterate>
                                    <p:tmAbs val="0"/>
                                  </p:iterate>
                                  <p:childTnLst>
                                    <p:set>
                                      <p:cBhvr>
                                        <p:cTn id="21" fill="hold"/>
                                        <p:tgtEl>
                                          <p:spTgt spid="692">
                                            <p:txEl>
                                              <p:pRg st="3" end="3"/>
                                            </p:txEl>
                                          </p:spTgt>
                                        </p:tgtEl>
                                        <p:attrNameLst>
                                          <p:attrName>style.visibility</p:attrName>
                                        </p:attrNameLst>
                                      </p:cBhvr>
                                      <p:to>
                                        <p:strVal val="visible"/>
                                      </p:to>
                                    </p:set>
                                    <p:animEffect transition="in" filter="dissolve">
                                      <p:cBhvr>
                                        <p:cTn id="22" dur="100"/>
                                        <p:tgtEl>
                                          <p:spTgt spid="692">
                                            <p:txEl>
                                              <p:pRg st="3" end="3"/>
                                            </p:txEl>
                                          </p:spTgt>
                                        </p:tgtEl>
                                      </p:cBhvr>
                                    </p:animEffect>
                                  </p:childTnLst>
                                </p:cTn>
                              </p:par>
                            </p:childTnLst>
                          </p:cTn>
                        </p:par>
                        <p:par>
                          <p:cTn id="23" fill="hold">
                            <p:stCondLst>
                              <p:cond delay="400"/>
                            </p:stCondLst>
                            <p:childTnLst>
                              <p:par>
                                <p:cTn id="24" presetID="9" presetClass="entr" fill="hold" grpId="1" nodeType="afterEffect">
                                  <p:stCondLst>
                                    <p:cond delay="0"/>
                                  </p:stCondLst>
                                  <p:iterate>
                                    <p:tmAbs val="0"/>
                                  </p:iterate>
                                  <p:childTnLst>
                                    <p:set>
                                      <p:cBhvr>
                                        <p:cTn id="25" fill="hold"/>
                                        <p:tgtEl>
                                          <p:spTgt spid="692">
                                            <p:txEl>
                                              <p:pRg st="4" end="4"/>
                                            </p:txEl>
                                          </p:spTgt>
                                        </p:tgtEl>
                                        <p:attrNameLst>
                                          <p:attrName>style.visibility</p:attrName>
                                        </p:attrNameLst>
                                      </p:cBhvr>
                                      <p:to>
                                        <p:strVal val="visible"/>
                                      </p:to>
                                    </p:set>
                                    <p:animEffect transition="in" filter="dissolve">
                                      <p:cBhvr>
                                        <p:cTn id="26" dur="100"/>
                                        <p:tgtEl>
                                          <p:spTgt spid="692">
                                            <p:txEl>
                                              <p:pRg st="4" end="4"/>
                                            </p:txEl>
                                          </p:spTgt>
                                        </p:tgtEl>
                                      </p:cBhvr>
                                    </p:animEffect>
                                  </p:childTnLst>
                                </p:cTn>
                              </p:par>
                            </p:childTnLst>
                          </p:cTn>
                        </p:par>
                        <p:par>
                          <p:cTn id="27" fill="hold">
                            <p:stCondLst>
                              <p:cond delay="500"/>
                            </p:stCondLst>
                            <p:childTnLst>
                              <p:par>
                                <p:cTn id="28" presetID="9" presetClass="entr" fill="hold" grpId="1" nodeType="afterEffect">
                                  <p:stCondLst>
                                    <p:cond delay="0"/>
                                  </p:stCondLst>
                                  <p:iterate>
                                    <p:tmAbs val="0"/>
                                  </p:iterate>
                                  <p:childTnLst>
                                    <p:set>
                                      <p:cBhvr>
                                        <p:cTn id="29" fill="hold"/>
                                        <p:tgtEl>
                                          <p:spTgt spid="692">
                                            <p:txEl>
                                              <p:pRg st="5" end="5"/>
                                            </p:txEl>
                                          </p:spTgt>
                                        </p:tgtEl>
                                        <p:attrNameLst>
                                          <p:attrName>style.visibility</p:attrName>
                                        </p:attrNameLst>
                                      </p:cBhvr>
                                      <p:to>
                                        <p:strVal val="visible"/>
                                      </p:to>
                                    </p:set>
                                    <p:animEffect transition="in" filter="dissolve">
                                      <p:cBhvr>
                                        <p:cTn id="30" dur="100"/>
                                        <p:tgtEl>
                                          <p:spTgt spid="692">
                                            <p:txEl>
                                              <p:pRg st="5" end="5"/>
                                            </p:txEl>
                                          </p:spTgt>
                                        </p:tgtEl>
                                      </p:cBhvr>
                                    </p:animEffect>
                                  </p:childTnLst>
                                </p:cTn>
                              </p:par>
                            </p:childTnLst>
                          </p:cTn>
                        </p:par>
                        <p:par>
                          <p:cTn id="31" fill="hold">
                            <p:stCondLst>
                              <p:cond delay="600"/>
                            </p:stCondLst>
                            <p:childTnLst>
                              <p:par>
                                <p:cTn id="32" presetID="9" presetClass="entr" fill="hold" grpId="1" nodeType="afterEffect">
                                  <p:stCondLst>
                                    <p:cond delay="0"/>
                                  </p:stCondLst>
                                  <p:iterate>
                                    <p:tmAbs val="0"/>
                                  </p:iterate>
                                  <p:childTnLst>
                                    <p:set>
                                      <p:cBhvr>
                                        <p:cTn id="33" fill="hold"/>
                                        <p:tgtEl>
                                          <p:spTgt spid="692">
                                            <p:txEl>
                                              <p:pRg st="6" end="6"/>
                                            </p:txEl>
                                          </p:spTgt>
                                        </p:tgtEl>
                                        <p:attrNameLst>
                                          <p:attrName>style.visibility</p:attrName>
                                        </p:attrNameLst>
                                      </p:cBhvr>
                                      <p:to>
                                        <p:strVal val="visible"/>
                                      </p:to>
                                    </p:set>
                                    <p:animEffect transition="in" filter="dissolve">
                                      <p:cBhvr>
                                        <p:cTn id="34" dur="100"/>
                                        <p:tgtEl>
                                          <p:spTgt spid="6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1" build="p" bldLvl="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697" name="Table 697"/>
          <p:cNvGraphicFramePr/>
          <p:nvPr/>
        </p:nvGraphicFramePr>
        <p:xfrm>
          <a:off x="927100" y="4969261"/>
          <a:ext cx="7277100" cy="1003300"/>
        </p:xfrm>
        <a:graphic>
          <a:graphicData uri="http://schemas.openxmlformats.org/drawingml/2006/table">
            <a:tbl>
              <a:tblPr>
                <a:tableStyleId>{8F44A2F1-9E1F-4B54-A3A2-5F16C0AD49E2}</a:tableStyleId>
              </a:tblPr>
              <a:tblGrid>
                <a:gridCol w="2425700"/>
                <a:gridCol w="2425700"/>
                <a:gridCol w="2425700"/>
              </a:tblGrid>
              <a:tr h="1003300">
                <a:tc>
                  <a:txBody>
                    <a:bodyPr/>
                    <a:lstStyle/>
                    <a:p>
                      <a:pPr marR="40639" indent="1229" defTabSz="914400">
                        <a:spcBef>
                          <a:spcPts val="300"/>
                        </a:spcBef>
                        <a:defRPr sz="1800">
                          <a:uFillTx/>
                        </a:defRPr>
                      </a:pPr>
                      <a:r>
                        <a:rPr sz="2000">
                          <a:uFill>
                            <a:solidFill>
                              <a:srgbClr val="000000"/>
                            </a:solidFill>
                          </a:uFill>
                          <a:latin typeface="Myriad Pro"/>
                          <a:ea typeface="Myriad Pro"/>
                          <a:cs typeface="Myriad Pro"/>
                          <a:sym typeface="Myriad Pro"/>
                        </a:rPr>
                        <a:t>Ignored/Abandoned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defTabSz="914400">
                        <a:spcBef>
                          <a:spcPts val="300"/>
                        </a:spcBef>
                        <a:defRPr sz="1800">
                          <a:uFillTx/>
                        </a:defRPr>
                      </a:pPr>
                      <a:r>
                        <a:rPr sz="2000">
                          <a:uFill>
                            <a:solidFill>
                              <a:srgbClr val="000000"/>
                            </a:solidFill>
                          </a:uFill>
                          <a:latin typeface="Myriad Pro"/>
                          <a:ea typeface="Myriad Pro"/>
                          <a:cs typeface="Myriad Pro"/>
                          <a:sym typeface="Myriad Pro"/>
                        </a:rPr>
                        <a:t>Humiliated/Embarrassed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c>
                  <a:txBody>
                    <a:bodyPr/>
                    <a:lstStyle/>
                    <a:p>
                      <a:pPr marR="40639" indent="1582" defTabSz="914400">
                        <a:spcBef>
                          <a:spcPts val="300"/>
                        </a:spcBef>
                        <a:defRPr sz="1800">
                          <a:uFillTx/>
                        </a:defRPr>
                      </a:pPr>
                      <a:r>
                        <a:rPr sz="2000">
                          <a:uFill>
                            <a:solidFill>
                              <a:srgbClr val="000000"/>
                            </a:solidFill>
                          </a:uFill>
                          <a:latin typeface="Myriad Pro"/>
                          <a:ea typeface="Myriad Pro"/>
                          <a:cs typeface="Myriad Pro"/>
                          <a:sym typeface="Myriad Pro"/>
                        </a:rPr>
                        <a:t>Rejected/Disliked</a:t>
                      </a:r>
                    </a:p>
                  </a:txBody>
                  <a:tcPr marL="50800" marR="50800" marT="50800" marB="5080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2DF"/>
                    </a:solidFill>
                  </a:tcPr>
                </a:tc>
              </a:tr>
            </a:tbl>
          </a:graphicData>
        </a:graphic>
      </p:graphicFrame>
      <p:graphicFrame>
        <p:nvGraphicFramePr>
          <p:cNvPr id="698" name="Table 698"/>
          <p:cNvGraphicFramePr/>
          <p:nvPr/>
        </p:nvGraphicFramePr>
        <p:xfrm>
          <a:off x="927100" y="788987"/>
          <a:ext cx="7277100" cy="2425700"/>
        </p:xfrm>
        <a:graphic>
          <a:graphicData uri="http://schemas.openxmlformats.org/drawingml/2006/table">
            <a:tbl>
              <a:tblPr>
                <a:tableStyleId>{8F44A2F1-9E1F-4B54-A3A2-5F16C0AD49E2}</a:tableStyleId>
              </a:tblPr>
              <a:tblGrid>
                <a:gridCol w="2425700"/>
                <a:gridCol w="2425700"/>
                <a:gridCol w="2425700"/>
              </a:tblGrid>
              <a:tr h="2425700">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1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Inclusion</a:t>
                      </a:r>
                    </a:p>
                    <a:p>
                      <a:pPr marL="383540" marR="40639" indent="-342900" defTabSz="914400">
                        <a:spcBef>
                          <a:spcPts val="300"/>
                        </a:spcBef>
                        <a:defRPr sz="2000">
                          <a:latin typeface="Myriad Pro"/>
                          <a:ea typeface="Myriad Pro"/>
                          <a:cs typeface="Myriad Pro"/>
                          <a:sym typeface="Myriad Pro"/>
                        </a:defRPr>
                      </a:pPr>
                      <a:endParaRPr/>
                    </a:p>
                    <a:p>
                      <a:pPr marL="375704" marR="355815" indent="32804" algn="just" defTabSz="914400">
                        <a:spcBef>
                          <a:spcPts val="300"/>
                        </a:spcBef>
                        <a:defRPr>
                          <a:latin typeface="Myriad Pro Semibold"/>
                          <a:ea typeface="Myriad Pro Semibold"/>
                          <a:cs typeface="Myriad Pro Semibold"/>
                          <a:sym typeface="Myriad Pro Semibold"/>
                        </a:defRPr>
                      </a:pPr>
                      <a:endParaRPr/>
                    </a:p>
                    <a:p>
                      <a:pPr marL="375704" marR="264375" indent="32804" algn="just" defTabSz="914400">
                        <a:spcBef>
                          <a:spcPts val="300"/>
                        </a:spcBef>
                        <a:defRPr>
                          <a:latin typeface="Myriad Pro Semibold"/>
                          <a:ea typeface="Myriad Pro Semibold"/>
                          <a:cs typeface="Myriad Pro Semibold"/>
                          <a:sym typeface="Myriad Pro Semibold"/>
                        </a:defRPr>
                      </a:pPr>
                      <a:r>
                        <a:t>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1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Control</a:t>
                      </a:r>
                    </a:p>
                    <a:p>
                      <a:pPr marL="383540" marR="40639" indent="-342900" defTabSz="914400">
                        <a:spcBef>
                          <a:spcPts val="300"/>
                        </a:spcBef>
                        <a:defRPr sz="2000">
                          <a:latin typeface="Myriad Pro"/>
                          <a:ea typeface="Myriad Pro"/>
                          <a:cs typeface="Myriad Pro"/>
                          <a:sym typeface="Myriad Pro"/>
                        </a:defRPr>
                      </a:pPr>
                      <a:endParaRPr/>
                    </a:p>
                    <a:p>
                      <a:pPr marL="329823" marR="310256" indent="37723" algn="just" defTabSz="914400">
                        <a:spcBef>
                          <a:spcPts val="300"/>
                        </a:spcBef>
                        <a:defRPr>
                          <a:latin typeface="Myriad Pro Semibold"/>
                          <a:ea typeface="Myriad Pro Semibold"/>
                          <a:cs typeface="Myriad Pro Semibold"/>
                          <a:sym typeface="Myriad Pro Semibold"/>
                        </a:defRPr>
                      </a:pPr>
                      <a:endParaRPr/>
                    </a:p>
                    <a:p>
                      <a:pPr marL="329823" marR="310256" indent="37723" algn="just" defTabSz="914400">
                        <a:spcBef>
                          <a:spcPts val="300"/>
                        </a:spcBef>
                        <a:defRPr>
                          <a:latin typeface="Myriad Pro Semibold"/>
                          <a:ea typeface="Myriad Pro Semibold"/>
                          <a:cs typeface="Myriad Pro Semibold"/>
                          <a:sym typeface="Myriad Pro Semibold"/>
                        </a:defRPr>
                      </a:pPr>
                      <a:r>
                        <a:t>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c>
                  <a:txBody>
                    <a:bodyPr/>
                    <a:lstStyle/>
                    <a:p>
                      <a:pPr marL="383540" marR="40639" indent="-342900" defTabSz="914400">
                        <a:spcBef>
                          <a:spcPts val="300"/>
                        </a:spcBef>
                        <a:buClr>
                          <a:srgbClr val="000000"/>
                        </a:buClr>
                        <a:buFont typeface="Arial"/>
                        <a:defRPr sz="2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1000">
                          <a:latin typeface="Myriad Pro"/>
                          <a:ea typeface="Myriad Pro"/>
                          <a:cs typeface="Myriad Pro"/>
                          <a:sym typeface="Myriad Pro"/>
                        </a:defRPr>
                      </a:pPr>
                      <a:endParaRPr/>
                    </a:p>
                    <a:p>
                      <a:pPr marL="383540" marR="40639" indent="-342900" defTabSz="914400">
                        <a:spcBef>
                          <a:spcPts val="300"/>
                        </a:spcBef>
                        <a:buClr>
                          <a:srgbClr val="000000"/>
                        </a:buClr>
                        <a:buFont typeface="Arial"/>
                        <a:defRPr sz="2000">
                          <a:latin typeface="Myriad Pro"/>
                          <a:ea typeface="Myriad Pro"/>
                          <a:cs typeface="Myriad Pro"/>
                          <a:sym typeface="Myriad Pro"/>
                        </a:defRPr>
                      </a:pPr>
                      <a:r>
                        <a:t>Openness</a:t>
                      </a:r>
                    </a:p>
                    <a:p>
                      <a:pPr marL="383540" marR="40639" indent="-342900" defTabSz="914400">
                        <a:spcBef>
                          <a:spcPts val="300"/>
                        </a:spcBef>
                        <a:defRPr sz="2000">
                          <a:latin typeface="Myriad Pro"/>
                          <a:ea typeface="Myriad Pro"/>
                          <a:cs typeface="Myriad Pro"/>
                          <a:sym typeface="Myriad Pro"/>
                        </a:defRPr>
                      </a:pPr>
                      <a:endParaRPr/>
                    </a:p>
                    <a:p>
                      <a:pPr marL="375381" marR="356138" indent="-8158" algn="just" defTabSz="914400">
                        <a:spcBef>
                          <a:spcPts val="300"/>
                        </a:spcBef>
                        <a:defRPr>
                          <a:latin typeface="Myriad Pro Semibold"/>
                          <a:ea typeface="Myriad Pro Semibold"/>
                          <a:cs typeface="Myriad Pro Semibold"/>
                          <a:sym typeface="Myriad Pro Semibold"/>
                        </a:defRPr>
                      </a:pPr>
                      <a:endParaRPr/>
                    </a:p>
                    <a:p>
                      <a:pPr marL="375381" marR="264698" indent="-8158" algn="just" defTabSz="914400">
                        <a:spcBef>
                          <a:spcPts val="300"/>
                        </a:spcBef>
                        <a:defRPr>
                          <a:latin typeface="Myriad Pro Semibold"/>
                          <a:ea typeface="Myriad Pro Semibold"/>
                          <a:cs typeface="Myriad Pro Semibold"/>
                          <a:sym typeface="Myriad Pro Semibold"/>
                        </a:defRPr>
                      </a:pPr>
                      <a:r>
                        <a:t>Low                          High</a:t>
                      </a:r>
                    </a:p>
                  </a:txBody>
                  <a:tcPr marL="50800" marR="50800" marT="50800" marB="50800" horzOverflow="overflow">
                    <a:lnL w="38100">
                      <a:solidFill>
                        <a:srgbClr val="FFFFFF"/>
                      </a:solidFill>
                    </a:lnL>
                    <a:lnR w="38100">
                      <a:solidFill>
                        <a:srgbClr val="FFFFFF"/>
                      </a:solidFill>
                    </a:lnR>
                    <a:lnT w="38100">
                      <a:solidFill>
                        <a:srgbClr val="FFFFFF"/>
                      </a:solidFill>
                    </a:lnT>
                    <a:lnB w="38100">
                      <a:solidFill>
                        <a:srgbClr val="FFFFFF"/>
                      </a:solidFill>
                    </a:lnB>
                    <a:solidFill>
                      <a:srgbClr val="F3D1CF"/>
                    </a:solidFill>
                  </a:tcPr>
                </a:tc>
              </a:tr>
            </a:tbl>
          </a:graphicData>
        </a:graphic>
      </p:graphicFrame>
      <p:sp>
        <p:nvSpPr>
          <p:cNvPr id="699" name="Shape 699"/>
          <p:cNvSpPr/>
          <p:nvPr/>
        </p:nvSpPr>
        <p:spPr>
          <a:xfrm>
            <a:off x="1608280" y="2276144"/>
            <a:ext cx="1113733" cy="2"/>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700" name="Shape 700"/>
          <p:cNvSpPr/>
          <p:nvPr/>
        </p:nvSpPr>
        <p:spPr>
          <a:xfrm>
            <a:off x="6438900" y="2286000"/>
            <a:ext cx="1113732" cy="1"/>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sp>
        <p:nvSpPr>
          <p:cNvPr id="701" name="Shape 701"/>
          <p:cNvSpPr/>
          <p:nvPr/>
        </p:nvSpPr>
        <p:spPr>
          <a:xfrm>
            <a:off x="4013200" y="2273300"/>
            <a:ext cx="1113732" cy="1"/>
          </a:xfrm>
          <a:prstGeom prst="line">
            <a:avLst/>
          </a:prstGeom>
          <a:ln w="50800">
            <a:solidFill>
              <a:srgbClr val="B1002A"/>
            </a:solidFill>
            <a:headEnd type="stealth"/>
            <a:tailEnd type="stealth"/>
          </a:ln>
        </p:spPr>
        <p:txBody>
          <a:bodyPr lIns="0" tIns="0" rIns="0" bIns="0"/>
          <a:lstStyle/>
          <a:p>
            <a:pPr marL="0" marR="0" defTabSz="457200">
              <a:defRPr sz="1200">
                <a:uFillTx/>
                <a:latin typeface="Helvetica"/>
                <a:ea typeface="Helvetica"/>
                <a:cs typeface="Helvetica"/>
                <a:sym typeface="Helvetica"/>
              </a:defRPr>
            </a:pPr>
            <a:endParaRPr/>
          </a:p>
        </p:txBody>
      </p:sp>
      <p:pic>
        <p:nvPicPr>
          <p:cNvPr id="702" name="Picture 701"/>
          <p:cNvPicPr>
            <a:picLocks/>
          </p:cNvPicPr>
          <p:nvPr/>
        </p:nvPicPr>
        <p:blipFill>
          <a:blip r:embed="rId2">
            <a:alphaModFix amt="60000"/>
            <a:extLst/>
          </a:blip>
          <a:stretch>
            <a:fillRect/>
          </a:stretch>
        </p:blipFill>
        <p:spPr>
          <a:xfrm>
            <a:off x="1392297" y="2632686"/>
            <a:ext cx="780561" cy="2717058"/>
          </a:xfrm>
          <a:prstGeom prst="rect">
            <a:avLst/>
          </a:prstGeom>
        </p:spPr>
      </p:pic>
      <p:pic>
        <p:nvPicPr>
          <p:cNvPr id="704" name="Picture 703"/>
          <p:cNvPicPr>
            <a:picLocks/>
          </p:cNvPicPr>
          <p:nvPr/>
        </p:nvPicPr>
        <p:blipFill>
          <a:blip r:embed="rId3">
            <a:alphaModFix amt="60000"/>
            <a:extLst/>
          </a:blip>
          <a:stretch>
            <a:fillRect/>
          </a:stretch>
        </p:blipFill>
        <p:spPr>
          <a:xfrm flipH="1">
            <a:off x="2145063" y="2631653"/>
            <a:ext cx="797932" cy="2716666"/>
          </a:xfrm>
          <a:prstGeom prst="rect">
            <a:avLst/>
          </a:prstGeom>
        </p:spPr>
      </p:pic>
      <p:pic>
        <p:nvPicPr>
          <p:cNvPr id="706" name="Picture 705"/>
          <p:cNvPicPr>
            <a:picLocks/>
          </p:cNvPicPr>
          <p:nvPr/>
        </p:nvPicPr>
        <p:blipFill>
          <a:blip r:embed="rId4">
            <a:alphaModFix amt="60000"/>
            <a:extLst/>
          </a:blip>
          <a:stretch>
            <a:fillRect/>
          </a:stretch>
        </p:blipFill>
        <p:spPr>
          <a:xfrm>
            <a:off x="3800979" y="2628889"/>
            <a:ext cx="772270" cy="2592379"/>
          </a:xfrm>
          <a:prstGeom prst="rect">
            <a:avLst/>
          </a:prstGeom>
        </p:spPr>
      </p:pic>
      <p:pic>
        <p:nvPicPr>
          <p:cNvPr id="708" name="Picture 707"/>
          <p:cNvPicPr>
            <a:picLocks/>
          </p:cNvPicPr>
          <p:nvPr/>
        </p:nvPicPr>
        <p:blipFill>
          <a:blip r:embed="rId5">
            <a:alphaModFix amt="60000"/>
            <a:extLst/>
          </a:blip>
          <a:stretch>
            <a:fillRect/>
          </a:stretch>
        </p:blipFill>
        <p:spPr>
          <a:xfrm flipH="1">
            <a:off x="4570655" y="2628888"/>
            <a:ext cx="773361" cy="2592544"/>
          </a:xfrm>
          <a:prstGeom prst="rect">
            <a:avLst/>
          </a:prstGeom>
        </p:spPr>
      </p:pic>
      <p:pic>
        <p:nvPicPr>
          <p:cNvPr id="710" name="Picture 709"/>
          <p:cNvPicPr>
            <a:picLocks/>
          </p:cNvPicPr>
          <p:nvPr/>
        </p:nvPicPr>
        <p:blipFill>
          <a:blip r:embed="rId2">
            <a:alphaModFix amt="60000"/>
            <a:extLst/>
          </a:blip>
          <a:stretch>
            <a:fillRect/>
          </a:stretch>
        </p:blipFill>
        <p:spPr>
          <a:xfrm>
            <a:off x="6223744" y="2628889"/>
            <a:ext cx="780562" cy="2717058"/>
          </a:xfrm>
          <a:prstGeom prst="rect">
            <a:avLst/>
          </a:prstGeom>
        </p:spPr>
      </p:pic>
      <p:pic>
        <p:nvPicPr>
          <p:cNvPr id="712" name="Picture 711"/>
          <p:cNvPicPr>
            <a:picLocks/>
          </p:cNvPicPr>
          <p:nvPr/>
        </p:nvPicPr>
        <p:blipFill>
          <a:blip r:embed="rId3">
            <a:alphaModFix amt="60000"/>
            <a:extLst/>
          </a:blip>
          <a:stretch>
            <a:fillRect/>
          </a:stretch>
        </p:blipFill>
        <p:spPr>
          <a:xfrm flipH="1">
            <a:off x="6972289" y="2628889"/>
            <a:ext cx="797932" cy="27166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7"/>
                                        </p:tgtEl>
                                        <p:attrNameLst>
                                          <p:attrName>style.visibility</p:attrName>
                                        </p:attrNameLst>
                                      </p:cBhvr>
                                      <p:to>
                                        <p:strVal val="visible"/>
                                      </p:to>
                                    </p:set>
                                    <p:anim calcmode="lin" valueType="num">
                                      <p:cBhvr>
                                        <p:cTn id="7" dur="500" fill="hold"/>
                                        <p:tgtEl>
                                          <p:spTgt spid="697"/>
                                        </p:tgtEl>
                                        <p:attrNameLst>
                                          <p:attrName>ppt_w</p:attrName>
                                        </p:attrNameLst>
                                      </p:cBhvr>
                                      <p:tavLst>
                                        <p:tav tm="0">
                                          <p:val>
                                            <p:fltVal val="0"/>
                                          </p:val>
                                        </p:tav>
                                        <p:tav tm="100000">
                                          <p:val>
                                            <p:strVal val="#ppt_w"/>
                                          </p:val>
                                        </p:tav>
                                      </p:tavLst>
                                    </p:anim>
                                    <p:anim calcmode="lin" valueType="num">
                                      <p:cBhvr>
                                        <p:cTn id="8" dur="500" fill="hold"/>
                                        <p:tgtEl>
                                          <p:spTgt spid="69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2" nodeType="clickEffect">
                                  <p:stCondLst>
                                    <p:cond delay="0"/>
                                  </p:stCondLst>
                                  <p:iterate>
                                    <p:tmAbs val="0"/>
                                  </p:iterate>
                                  <p:childTnLst>
                                    <p:set>
                                      <p:cBhvr>
                                        <p:cTn id="12" fill="hold"/>
                                        <p:tgtEl>
                                          <p:spTgt spid="702"/>
                                        </p:tgtEl>
                                        <p:attrNameLst>
                                          <p:attrName>style.visibility</p:attrName>
                                        </p:attrNameLst>
                                      </p:cBhvr>
                                      <p:to>
                                        <p:strVal val="visible"/>
                                      </p:to>
                                    </p:set>
                                    <p:animEffect transition="in" filter="wipe(down)">
                                      <p:cBhvr>
                                        <p:cTn id="13" dur="250"/>
                                        <p:tgtEl>
                                          <p:spTgt spid="70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3" nodeType="clickEffect">
                                  <p:stCondLst>
                                    <p:cond delay="0"/>
                                  </p:stCondLst>
                                  <p:iterate>
                                    <p:tmAbs val="0"/>
                                  </p:iterate>
                                  <p:childTnLst>
                                    <p:set>
                                      <p:cBhvr>
                                        <p:cTn id="17" fill="hold"/>
                                        <p:tgtEl>
                                          <p:spTgt spid="704"/>
                                        </p:tgtEl>
                                        <p:attrNameLst>
                                          <p:attrName>style.visibility</p:attrName>
                                        </p:attrNameLst>
                                      </p:cBhvr>
                                      <p:to>
                                        <p:strVal val="visible"/>
                                      </p:to>
                                    </p:set>
                                    <p:animEffect transition="in" filter="wipe(down)">
                                      <p:cBhvr>
                                        <p:cTn id="18" dur="250"/>
                                        <p:tgtEl>
                                          <p:spTgt spid="70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4" nodeType="clickEffect">
                                  <p:stCondLst>
                                    <p:cond delay="0"/>
                                  </p:stCondLst>
                                  <p:iterate>
                                    <p:tmAbs val="0"/>
                                  </p:iterate>
                                  <p:childTnLst>
                                    <p:set>
                                      <p:cBhvr>
                                        <p:cTn id="22" fill="hold"/>
                                        <p:tgtEl>
                                          <p:spTgt spid="706"/>
                                        </p:tgtEl>
                                        <p:attrNameLst>
                                          <p:attrName>style.visibility</p:attrName>
                                        </p:attrNameLst>
                                      </p:cBhvr>
                                      <p:to>
                                        <p:strVal val="visible"/>
                                      </p:to>
                                    </p:set>
                                    <p:animEffect transition="in" filter="wipe(down)">
                                      <p:cBhvr>
                                        <p:cTn id="23" dur="250"/>
                                        <p:tgtEl>
                                          <p:spTgt spid="70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5" nodeType="clickEffect">
                                  <p:stCondLst>
                                    <p:cond delay="0"/>
                                  </p:stCondLst>
                                  <p:iterate>
                                    <p:tmAbs val="0"/>
                                  </p:iterate>
                                  <p:childTnLst>
                                    <p:set>
                                      <p:cBhvr>
                                        <p:cTn id="27" fill="hold"/>
                                        <p:tgtEl>
                                          <p:spTgt spid="708"/>
                                        </p:tgtEl>
                                        <p:attrNameLst>
                                          <p:attrName>style.visibility</p:attrName>
                                        </p:attrNameLst>
                                      </p:cBhvr>
                                      <p:to>
                                        <p:strVal val="visible"/>
                                      </p:to>
                                    </p:set>
                                    <p:animEffect transition="in" filter="wipe(down)">
                                      <p:cBhvr>
                                        <p:cTn id="28" dur="250"/>
                                        <p:tgtEl>
                                          <p:spTgt spid="70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6" nodeType="clickEffect">
                                  <p:stCondLst>
                                    <p:cond delay="0"/>
                                  </p:stCondLst>
                                  <p:iterate>
                                    <p:tmAbs val="0"/>
                                  </p:iterate>
                                  <p:childTnLst>
                                    <p:set>
                                      <p:cBhvr>
                                        <p:cTn id="32" fill="hold"/>
                                        <p:tgtEl>
                                          <p:spTgt spid="710"/>
                                        </p:tgtEl>
                                        <p:attrNameLst>
                                          <p:attrName>style.visibility</p:attrName>
                                        </p:attrNameLst>
                                      </p:cBhvr>
                                      <p:to>
                                        <p:strVal val="visible"/>
                                      </p:to>
                                    </p:set>
                                    <p:animEffect transition="in" filter="wipe(down)">
                                      <p:cBhvr>
                                        <p:cTn id="33" dur="250"/>
                                        <p:tgtEl>
                                          <p:spTgt spid="7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7" nodeType="clickEffect">
                                  <p:stCondLst>
                                    <p:cond delay="0"/>
                                  </p:stCondLst>
                                  <p:iterate>
                                    <p:tmAbs val="0"/>
                                  </p:iterate>
                                  <p:childTnLst>
                                    <p:set>
                                      <p:cBhvr>
                                        <p:cTn id="37" fill="hold"/>
                                        <p:tgtEl>
                                          <p:spTgt spid="712"/>
                                        </p:tgtEl>
                                        <p:attrNameLst>
                                          <p:attrName>style.visibility</p:attrName>
                                        </p:attrNameLst>
                                      </p:cBhvr>
                                      <p:to>
                                        <p:strVal val="visible"/>
                                      </p:to>
                                    </p:set>
                                    <p:animEffect transition="in" filter="wipe(down)">
                                      <p:cBhvr>
                                        <p:cTn id="38" dur="25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1" animBg="1" advAuto="0"/>
      <p:bldP spid="702" grpId="2" animBg="1" advAuto="0"/>
      <p:bldP spid="704" grpId="3" animBg="1" advAuto="0"/>
      <p:bldP spid="706" grpId="4" animBg="1" advAuto="0"/>
      <p:bldP spid="708" grpId="5" animBg="1" advAuto="0"/>
      <p:bldP spid="710" grpId="6" animBg="1" advAuto="0"/>
      <p:bldP spid="712" grpId="7"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533400" y="1244600"/>
            <a:ext cx="8064500" cy="4368800"/>
          </a:xfrm>
          <a:prstGeom prst="rect">
            <a:avLst/>
          </a:prstGeom>
          <a:solidFill>
            <a:srgbClr val="FFFFFF"/>
          </a:solidFill>
          <a:ln w="25400">
            <a:miter lim="400000"/>
          </a:ln>
          <a:effectLst>
            <a:outerShdw blurRad="127000" dist="76200" dir="2700000" rotWithShape="0">
              <a:srgbClr val="000000">
                <a:alpha val="75000"/>
              </a:srgbClr>
            </a:outerShdw>
          </a:effectLst>
        </p:spPr>
        <p:txBody>
          <a:bodyPr lIns="50800" tIns="50800" rIns="50800" bIns="50800" anchor="ctr"/>
          <a:lstStyle/>
          <a:p>
            <a:endParaRPr/>
          </a:p>
        </p:txBody>
      </p:sp>
      <p:sp>
        <p:nvSpPr>
          <p:cNvPr id="171" name="Shape 171"/>
          <p:cNvSpPr/>
          <p:nvPr/>
        </p:nvSpPr>
        <p:spPr>
          <a:xfrm flipV="1">
            <a:off x="2552786" y="3524239"/>
            <a:ext cx="5614258" cy="2"/>
          </a:xfrm>
          <a:prstGeom prst="line">
            <a:avLst/>
          </a:prstGeom>
          <a:ln w="76200">
            <a:solidFill>
              <a:srgbClr val="797979"/>
            </a:solidFill>
          </a:ln>
        </p:spPr>
        <p:txBody>
          <a:bodyPr lIns="0" tIns="0" rIns="0" bIns="0"/>
          <a:lstStyle/>
          <a:p>
            <a:pPr marL="0" marR="0" defTabSz="457200">
              <a:defRPr sz="1200">
                <a:uFillTx/>
                <a:latin typeface="Helvetica"/>
                <a:ea typeface="Helvetica"/>
                <a:cs typeface="Helvetica"/>
                <a:sym typeface="Helvetica"/>
              </a:defRPr>
            </a:pPr>
            <a:endParaRPr/>
          </a:p>
        </p:txBody>
      </p:sp>
      <p:graphicFrame>
        <p:nvGraphicFramePr>
          <p:cNvPr id="172" name="Chart 172"/>
          <p:cNvGraphicFramePr/>
          <p:nvPr/>
        </p:nvGraphicFramePr>
        <p:xfrm>
          <a:off x="2314178" y="1409700"/>
          <a:ext cx="5871424" cy="3997722"/>
        </p:xfrm>
        <a:graphic>
          <a:graphicData uri="http://schemas.openxmlformats.org/drawingml/2006/chart">
            <c:chart xmlns:c="http://schemas.openxmlformats.org/drawingml/2006/chart" xmlns:r="http://schemas.openxmlformats.org/officeDocument/2006/relationships" r:id="rId3"/>
          </a:graphicData>
        </a:graphic>
      </p:graphicFrame>
      <p:sp>
        <p:nvSpPr>
          <p:cNvPr id="173" name="Shape 173"/>
          <p:cNvSpPr/>
          <p:nvPr/>
        </p:nvSpPr>
        <p:spPr>
          <a:xfrm>
            <a:off x="2159000" y="3327400"/>
            <a:ext cx="300271"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0</a:t>
            </a:r>
          </a:p>
        </p:txBody>
      </p:sp>
      <p:sp>
        <p:nvSpPr>
          <p:cNvPr id="174" name="Shape 174"/>
          <p:cNvSpPr/>
          <p:nvPr/>
        </p:nvSpPr>
        <p:spPr>
          <a:xfrm>
            <a:off x="1003300" y="1689100"/>
            <a:ext cx="1308100"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r>
              <a:t>Problem solving &amp; creative</a:t>
            </a:r>
          </a:p>
        </p:txBody>
      </p:sp>
      <p:sp>
        <p:nvSpPr>
          <p:cNvPr id="175" name="Shape 175"/>
          <p:cNvSpPr/>
          <p:nvPr/>
        </p:nvSpPr>
        <p:spPr>
          <a:xfrm>
            <a:off x="787400" y="4597400"/>
            <a:ext cx="1834838"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r>
              <a:t>Unproductive </a:t>
            </a:r>
          </a:p>
          <a:p>
            <a:r>
              <a:t>&amp; reactive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fill="hold"/>
                                        <p:tgtEl>
                                          <p:spTgt spid="172">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fill="hold"/>
                                        <p:tgtEl>
                                          <p:spTgt spid="172">
                                            <p:graphicEl>
                                              <a:chart seriesIdx="0" categoryIdx="0" bldStep="ptInSeries"/>
                                            </p:graphic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childTnLst>
                                    <p:set>
                                      <p:cBhvr>
                                        <p:cTn id="13" fill="hold"/>
                                        <p:tgtEl>
                                          <p:spTgt spid="172">
                                            <p:graphicEl>
                                              <a:chart seriesIdx="0" categoryIdx="1" bldStep="ptInSeries"/>
                                            </p:graphic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200"/>
                                  </p:stCondLst>
                                  <p:childTnLst>
                                    <p:set>
                                      <p:cBhvr>
                                        <p:cTn id="16" fill="hold"/>
                                        <p:tgtEl>
                                          <p:spTgt spid="172">
                                            <p:graphicEl>
                                              <a:chart seriesIdx="0" categoryIdx="2" bldStep="ptIn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fill="hold"/>
                                        <p:tgtEl>
                                          <p:spTgt spid="172">
                                            <p:graphicEl>
                                              <a:chart seriesIdx="0" categoryIdx="3" bldStep="ptInSeries"/>
                                            </p:graphic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200"/>
                                  </p:stCondLst>
                                  <p:childTnLst>
                                    <p:set>
                                      <p:cBhvr>
                                        <p:cTn id="23" fill="hold"/>
                                        <p:tgtEl>
                                          <p:spTgt spid="172">
                                            <p:graphicEl>
                                              <a:chart seriesIdx="0" categoryIdx="4"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2" grpId="1">
        <p:bldSub>
          <a:bldChart bld="seriesEl"/>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 name="Signs of Defensiveness Survey_Page_2.jpg"/>
          <p:cNvPicPr>
            <a:picLocks noChangeAspect="1"/>
          </p:cNvPicPr>
          <p:nvPr/>
        </p:nvPicPr>
        <p:blipFill>
          <a:blip r:embed="rId3">
            <a:extLst/>
          </a:blip>
          <a:stretch>
            <a:fillRect/>
          </a:stretch>
        </p:blipFill>
        <p:spPr>
          <a:xfrm>
            <a:off x="2203450" y="366333"/>
            <a:ext cx="4737100" cy="6125334"/>
          </a:xfrm>
          <a:prstGeom prst="rect">
            <a:avLst/>
          </a:prstGeom>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15"/>
                                        </p:tgtEl>
                                        <p:attrNameLst>
                                          <p:attrName>style.visibility</p:attrName>
                                        </p:attrNameLst>
                                      </p:cBhvr>
                                      <p:to>
                                        <p:strVal val="visible"/>
                                      </p:to>
                                    </p:set>
                                    <p:anim calcmode="lin" valueType="num">
                                      <p:cBhvr>
                                        <p:cTn id="7" dur="700" fill="hold"/>
                                        <p:tgtEl>
                                          <p:spTgt spid="715"/>
                                        </p:tgtEl>
                                        <p:attrNameLst>
                                          <p:attrName>ppt_x</p:attrName>
                                        </p:attrNameLst>
                                      </p:cBhvr>
                                      <p:tavLst>
                                        <p:tav tm="0">
                                          <p:val>
                                            <p:strVal val="0-#ppt_w/2"/>
                                          </p:val>
                                        </p:tav>
                                        <p:tav tm="100000">
                                          <p:val>
                                            <p:strVal val="#ppt_x"/>
                                          </p:val>
                                        </p:tav>
                                      </p:tavLst>
                                    </p:anim>
                                    <p:anim calcmode="lin" valueType="num">
                                      <p:cBhvr>
                                        <p:cTn id="8" dur="700" fill="hold"/>
                                        <p:tgtEl>
                                          <p:spTgt spid="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pic>
        <p:nvPicPr>
          <p:cNvPr id="720" name="T108US_2011_08_v3_Page_1.png"/>
          <p:cNvPicPr>
            <a:picLocks noChangeAspect="1"/>
          </p:cNvPicPr>
          <p:nvPr/>
        </p:nvPicPr>
        <p:blipFill>
          <a:blip r:embed="rId2">
            <a:extLst/>
          </a:blip>
          <a:stretch>
            <a:fillRect/>
          </a:stretch>
        </p:blipFill>
        <p:spPr>
          <a:xfrm>
            <a:off x="2197100" y="363519"/>
            <a:ext cx="4737100" cy="6125335"/>
          </a:xfrm>
          <a:prstGeom prst="rect">
            <a:avLst/>
          </a:prstGeom>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graphicFrame>
        <p:nvGraphicFramePr>
          <p:cNvPr id="723" name="Table 723"/>
          <p:cNvGraphicFramePr/>
          <p:nvPr/>
        </p:nvGraphicFramePr>
        <p:xfrm>
          <a:off x="609599" y="434007"/>
          <a:ext cx="7924800" cy="5473698"/>
        </p:xfrm>
        <a:graphic>
          <a:graphicData uri="http://schemas.openxmlformats.org/drawingml/2006/table">
            <a:tbl>
              <a:tblPr>
                <a:tableStyleId>{8F44A2F1-9E1F-4B54-A3A2-5F16C0AD49E2}</a:tableStyleId>
              </a:tblPr>
              <a:tblGrid>
                <a:gridCol w="2641600"/>
                <a:gridCol w="2641600"/>
                <a:gridCol w="2641600"/>
              </a:tblGrid>
              <a:tr h="1235086">
                <a:tc gridSpan="3">
                  <a:txBody>
                    <a:bodyPr/>
                    <a:lstStyle/>
                    <a:p>
                      <a:pPr marL="383540" marR="40639" lvl="1" indent="-342900" algn="l" defTabSz="914400">
                        <a:spcBef>
                          <a:spcPts val="1000"/>
                        </a:spcBef>
                        <a:defRPr sz="2400" b="1">
                          <a:sym typeface="Verdana"/>
                        </a:defRPr>
                      </a:pPr>
                      <a:r>
                        <a:t>Opening a Restaurant</a:t>
                      </a:r>
                      <a:endParaRPr b="0"/>
                    </a:p>
                    <a:p>
                      <a:pPr marL="383540" marR="40639" lvl="1" indent="-342900" algn="l" defTabSz="914400">
                        <a:spcBef>
                          <a:spcPts val="1000"/>
                        </a:spcBef>
                        <a:defRPr sz="2400" b="1" i="1">
                          <a:sym typeface="Verdana"/>
                        </a:defRPr>
                      </a:pPr>
                      <a:r>
                        <a:rPr b="0"/>
                        <a:t>How will you invite your customers to feel:</a:t>
                      </a:r>
                    </a:p>
                  </a:txBody>
                  <a:tcPr marL="50800" marR="50800" marT="50800" marB="50800"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1114010">
                <a:tc>
                  <a:txBody>
                    <a:bodyPr/>
                    <a:lstStyle/>
                    <a:p>
                      <a:pPr algn="l" defTabSz="457200">
                        <a:defRPr sz="1800" b="1">
                          <a:solidFill>
                            <a:srgbClr val="018F00"/>
                          </a:solidFill>
                          <a:uFillTx/>
                          <a:sym typeface="Verdana"/>
                        </a:defRPr>
                      </a:pPr>
                      <a:r>
                        <a:rPr i="1"/>
                        <a:t>Included</a:t>
                      </a:r>
                      <a:r>
                        <a:t> and significant </a:t>
                      </a:r>
                    </a:p>
                  </a:txBody>
                  <a:tcPr marL="50800" marR="50800" marT="50800" marB="50800" horzOverflow="overflow">
                    <a:lnL w="0">
                      <a:miter lim="400000"/>
                    </a:lnL>
                    <a:lnT w="0">
                      <a:miter lim="400000"/>
                    </a:lnT>
                    <a:lnB w="0">
                      <a:miter lim="400000"/>
                    </a:lnB>
                  </a:tcPr>
                </a:tc>
                <a:tc>
                  <a:txBody>
                    <a:bodyPr/>
                    <a:lstStyle/>
                    <a:p>
                      <a:pPr algn="l" defTabSz="457200">
                        <a:defRPr sz="1800" b="1">
                          <a:solidFill>
                            <a:srgbClr val="018F00"/>
                          </a:solidFill>
                          <a:uFillTx/>
                          <a:sym typeface="Verdana"/>
                        </a:defRPr>
                      </a:pPr>
                      <a:r>
                        <a:t>Competent and in </a:t>
                      </a:r>
                      <a:r>
                        <a:rPr i="1"/>
                        <a:t>Control</a:t>
                      </a:r>
                      <a:r>
                        <a:t> of</a:t>
                      </a:r>
                    </a:p>
                    <a:p>
                      <a:pPr algn="l" defTabSz="457200">
                        <a:defRPr sz="1800" b="1">
                          <a:solidFill>
                            <a:srgbClr val="018F00"/>
                          </a:solidFill>
                          <a:uFillTx/>
                          <a:sym typeface="Verdana"/>
                        </a:defRPr>
                      </a:pPr>
                      <a:r>
                        <a:t>their experience </a:t>
                      </a:r>
                    </a:p>
                  </a:txBody>
                  <a:tcPr marL="50800" marR="50800" marT="50800" marB="50800" horzOverflow="overflow">
                    <a:lnT w="0">
                      <a:miter lim="400000"/>
                    </a:lnT>
                    <a:lnB w="0">
                      <a:miter lim="400000"/>
                    </a:lnB>
                  </a:tcPr>
                </a:tc>
                <a:tc>
                  <a:txBody>
                    <a:bodyPr/>
                    <a:lstStyle/>
                    <a:p>
                      <a:pPr algn="l" defTabSz="457200">
                        <a:defRPr sz="1800" b="1">
                          <a:solidFill>
                            <a:srgbClr val="018F00"/>
                          </a:solidFill>
                          <a:uFillTx/>
                          <a:sym typeface="Verdana"/>
                        </a:defRPr>
                      </a:pPr>
                      <a:r>
                        <a:t>Liked and treated in an </a:t>
                      </a:r>
                      <a:r>
                        <a:rPr i="1"/>
                        <a:t>Open</a:t>
                      </a:r>
                      <a:r>
                        <a:t>, friendly way</a:t>
                      </a:r>
                    </a:p>
                  </a:txBody>
                  <a:tcPr marL="50800" marR="50800" marT="50800" marB="50800" horzOverflow="overflow">
                    <a:lnR w="0">
                      <a:miter lim="400000"/>
                    </a:lnR>
                    <a:lnT w="0">
                      <a:miter lim="400000"/>
                    </a:lnT>
                    <a:lnB w="0">
                      <a:miter lim="400000"/>
                    </a:lnB>
                  </a:tcPr>
                </a:tc>
              </a:tr>
              <a:tr h="1151696">
                <a:tc gridSpan="3">
                  <a:txBody>
                    <a:bodyPr/>
                    <a:lstStyle/>
                    <a:p>
                      <a:pPr algn="l" defTabSz="457200">
                        <a:defRPr sz="1800">
                          <a:uFillTx/>
                        </a:defRPr>
                      </a:pPr>
                      <a:r>
                        <a:rPr sz="2400" i="1">
                          <a:sym typeface="Verdana"/>
                        </a:rPr>
                        <a:t>and reduce concerns they have about being:</a:t>
                      </a:r>
                    </a:p>
                  </a:txBody>
                  <a:tcPr marL="50800" marR="50800" marT="50800" marB="50800" anchor="ctr" horzOverflow="overflow">
                    <a:lnL w="0">
                      <a:miter lim="400000"/>
                    </a:lnL>
                    <a:lnR w="0">
                      <a:miter lim="400000"/>
                    </a:lnR>
                    <a:lnT w="0">
                      <a:miter lim="400000"/>
                    </a:lnT>
                    <a:lnB w="0">
                      <a:miter lim="400000"/>
                    </a:lnB>
                  </a:tcPr>
                </a:tc>
                <a:tc hMerge="1">
                  <a:txBody>
                    <a:bodyPr/>
                    <a:lstStyle/>
                    <a:p>
                      <a:endParaRPr lang="en-US"/>
                    </a:p>
                  </a:txBody>
                  <a:tcPr/>
                </a:tc>
                <a:tc hMerge="1">
                  <a:txBody>
                    <a:bodyPr/>
                    <a:lstStyle/>
                    <a:p>
                      <a:endParaRPr lang="en-US"/>
                    </a:p>
                  </a:txBody>
                  <a:tcPr/>
                </a:tc>
              </a:tr>
              <a:tr h="1972906">
                <a:tc>
                  <a:txBody>
                    <a:bodyPr/>
                    <a:lstStyle/>
                    <a:p>
                      <a:pPr marL="190500" indent="-190500" algn="l" defTabSz="457200">
                        <a:buClr>
                          <a:srgbClr val="85D985"/>
                        </a:buClr>
                        <a:buSzPct val="75000"/>
                        <a:buChar char="•"/>
                        <a:defRPr sz="2400">
                          <a:solidFill>
                            <a:srgbClr val="DB2002"/>
                          </a:solidFill>
                          <a:uFillTx/>
                          <a:sym typeface="Verdana"/>
                        </a:defRPr>
                      </a:pPr>
                      <a:r>
                        <a:t>ignored</a:t>
                      </a:r>
                    </a:p>
                    <a:p>
                      <a:pPr marL="190500" indent="-190500" algn="l" defTabSz="457200">
                        <a:buClr>
                          <a:srgbClr val="85D985"/>
                        </a:buClr>
                        <a:buSzPct val="75000"/>
                        <a:buChar char="•"/>
                        <a:defRPr sz="2400">
                          <a:solidFill>
                            <a:srgbClr val="DB2002"/>
                          </a:solidFill>
                          <a:uFillTx/>
                          <a:sym typeface="Verdana"/>
                        </a:defRPr>
                      </a:pPr>
                      <a:r>
                        <a:t>passed over</a:t>
                      </a:r>
                    </a:p>
                    <a:p>
                      <a:pPr marL="190500" indent="-190500" algn="l" defTabSz="457200">
                        <a:buClr>
                          <a:srgbClr val="85D985"/>
                        </a:buClr>
                        <a:buSzPct val="75000"/>
                        <a:buChar char="•"/>
                        <a:defRPr sz="2400">
                          <a:solidFill>
                            <a:srgbClr val="DB2002"/>
                          </a:solidFill>
                          <a:uFillTx/>
                          <a:sym typeface="Verdana"/>
                        </a:defRPr>
                      </a:pPr>
                      <a:r>
                        <a:t>neglected</a:t>
                      </a:r>
                    </a:p>
                    <a:p>
                      <a:pPr marL="190500" indent="-190500" algn="l" defTabSz="457200">
                        <a:buClr>
                          <a:srgbClr val="85D985"/>
                        </a:buClr>
                        <a:buSzPct val="75000"/>
                        <a:buChar char="•"/>
                        <a:defRPr sz="2400">
                          <a:solidFill>
                            <a:srgbClr val="DB2002"/>
                          </a:solidFill>
                          <a:uFillTx/>
                          <a:sym typeface="Verdana"/>
                        </a:defRPr>
                      </a:pPr>
                      <a:r>
                        <a:t>unimportant</a:t>
                      </a:r>
                    </a:p>
                    <a:p>
                      <a:pPr marL="190500" indent="-190500" algn="l" defTabSz="457200">
                        <a:buClr>
                          <a:srgbClr val="85D985"/>
                        </a:buClr>
                        <a:buSzPct val="75000"/>
                        <a:buChar char="•"/>
                        <a:defRPr sz="2400">
                          <a:solidFill>
                            <a:srgbClr val="DB2002"/>
                          </a:solidFill>
                          <a:uFillTx/>
                          <a:sym typeface="Verdana"/>
                        </a:defRPr>
                      </a:pPr>
                      <a:r>
                        <a:t>forgotten</a:t>
                      </a:r>
                    </a:p>
                  </a:txBody>
                  <a:tcPr marL="50800" marR="50800" marT="50800" marB="50800" horzOverflow="overflow">
                    <a:lnL w="0">
                      <a:miter lim="400000"/>
                    </a:lnL>
                    <a:lnT w="0">
                      <a:miter lim="400000"/>
                    </a:lnT>
                    <a:lnB w="0">
                      <a:miter lim="400000"/>
                    </a:lnB>
                  </a:tcPr>
                </a:tc>
                <a:tc>
                  <a:txBody>
                    <a:bodyPr/>
                    <a:lstStyle/>
                    <a:p>
                      <a:pPr marL="190500" indent="-190500" algn="l" defTabSz="457200">
                        <a:buClr>
                          <a:srgbClr val="85D985"/>
                        </a:buClr>
                        <a:buSzPct val="75000"/>
                        <a:buChar char="•"/>
                        <a:defRPr sz="2400">
                          <a:solidFill>
                            <a:srgbClr val="DB2002"/>
                          </a:solidFill>
                          <a:uFillTx/>
                          <a:sym typeface="Verdana"/>
                        </a:defRPr>
                      </a:pPr>
                      <a:r>
                        <a:t>humiliated</a:t>
                      </a:r>
                    </a:p>
                    <a:p>
                      <a:pPr marL="190500" indent="-190500" algn="l" defTabSz="457200">
                        <a:buClr>
                          <a:srgbClr val="85D985"/>
                        </a:buClr>
                        <a:buSzPct val="75000"/>
                        <a:buChar char="•"/>
                        <a:defRPr sz="2400">
                          <a:solidFill>
                            <a:srgbClr val="DB2002"/>
                          </a:solidFill>
                          <a:uFillTx/>
                          <a:sym typeface="Verdana"/>
                        </a:defRPr>
                      </a:pPr>
                      <a:r>
                        <a:t>shamed</a:t>
                      </a:r>
                    </a:p>
                    <a:p>
                      <a:pPr marL="190500" indent="-190500" algn="l" defTabSz="457200">
                        <a:buClr>
                          <a:srgbClr val="85D985"/>
                        </a:buClr>
                        <a:buSzPct val="75000"/>
                        <a:buChar char="•"/>
                        <a:defRPr sz="2400">
                          <a:solidFill>
                            <a:srgbClr val="DB2002"/>
                          </a:solidFill>
                          <a:uFillTx/>
                          <a:sym typeface="Verdana"/>
                        </a:defRPr>
                      </a:pPr>
                      <a:r>
                        <a:t>embarrassed</a:t>
                      </a:r>
                    </a:p>
                    <a:p>
                      <a:pPr marL="190500" indent="-190500" algn="l" defTabSz="457200">
                        <a:buClr>
                          <a:srgbClr val="85D985"/>
                        </a:buClr>
                        <a:buSzPct val="75000"/>
                        <a:buChar char="•"/>
                        <a:defRPr sz="2400">
                          <a:solidFill>
                            <a:srgbClr val="DB2002"/>
                          </a:solidFill>
                          <a:uFillTx/>
                          <a:sym typeface="Verdana"/>
                        </a:defRPr>
                      </a:pPr>
                      <a:r>
                        <a:t>foolish</a:t>
                      </a:r>
                    </a:p>
                    <a:p>
                      <a:pPr marL="190500" indent="-190500" algn="l" defTabSz="457200">
                        <a:buClr>
                          <a:srgbClr val="85D985"/>
                        </a:buClr>
                        <a:buSzPct val="75000"/>
                        <a:buChar char="•"/>
                        <a:defRPr sz="2400">
                          <a:solidFill>
                            <a:srgbClr val="DB2002"/>
                          </a:solidFill>
                          <a:uFillTx/>
                          <a:sym typeface="Verdana"/>
                        </a:defRPr>
                      </a:pPr>
                      <a:r>
                        <a:t>stupid</a:t>
                      </a:r>
                    </a:p>
                  </a:txBody>
                  <a:tcPr marL="50800" marR="50800" marT="50800" marB="50800" horzOverflow="overflow">
                    <a:lnT w="0">
                      <a:miter lim="400000"/>
                    </a:lnT>
                    <a:lnB w="0">
                      <a:miter lim="400000"/>
                    </a:lnB>
                  </a:tcPr>
                </a:tc>
                <a:tc>
                  <a:txBody>
                    <a:bodyPr/>
                    <a:lstStyle/>
                    <a:p>
                      <a:pPr marL="190500" indent="-190500" algn="l" defTabSz="457200">
                        <a:buClr>
                          <a:srgbClr val="85D985"/>
                        </a:buClr>
                        <a:buSzPct val="75000"/>
                        <a:buChar char="•"/>
                        <a:defRPr sz="2400">
                          <a:solidFill>
                            <a:srgbClr val="DB2002"/>
                          </a:solidFill>
                          <a:uFillTx/>
                          <a:sym typeface="Verdana"/>
                        </a:defRPr>
                      </a:pPr>
                      <a:r>
                        <a:t>rejected</a:t>
                      </a:r>
                    </a:p>
                    <a:p>
                      <a:pPr marL="190500" indent="-190500" algn="l" defTabSz="457200">
                        <a:buClr>
                          <a:srgbClr val="85D985"/>
                        </a:buClr>
                        <a:buSzPct val="75000"/>
                        <a:buChar char="•"/>
                        <a:defRPr sz="2400">
                          <a:solidFill>
                            <a:srgbClr val="DB2002"/>
                          </a:solidFill>
                          <a:uFillTx/>
                          <a:sym typeface="Verdana"/>
                        </a:defRPr>
                      </a:pPr>
                      <a:r>
                        <a:t>disliked</a:t>
                      </a:r>
                    </a:p>
                    <a:p>
                      <a:pPr marL="190500" indent="-190500" algn="l" defTabSz="457200">
                        <a:buClr>
                          <a:srgbClr val="85D985"/>
                        </a:buClr>
                        <a:buSzPct val="75000"/>
                        <a:buChar char="•"/>
                        <a:defRPr sz="2400">
                          <a:solidFill>
                            <a:srgbClr val="DB2002"/>
                          </a:solidFill>
                          <a:uFillTx/>
                          <a:sym typeface="Verdana"/>
                        </a:defRPr>
                      </a:pPr>
                      <a:r>
                        <a:t>judged harshly</a:t>
                      </a:r>
                    </a:p>
                    <a:p>
                      <a:pPr marL="190500" indent="-190500" algn="l" defTabSz="457200">
                        <a:buClr>
                          <a:srgbClr val="85D985"/>
                        </a:buClr>
                        <a:buSzPct val="75000"/>
                        <a:buChar char="•"/>
                        <a:defRPr sz="2400">
                          <a:solidFill>
                            <a:srgbClr val="DB2002"/>
                          </a:solidFill>
                          <a:uFillTx/>
                          <a:sym typeface="Verdana"/>
                        </a:defRPr>
                      </a:pPr>
                      <a:r>
                        <a:t>treated coldly</a:t>
                      </a:r>
                    </a:p>
                    <a:p>
                      <a:pPr marL="190500" indent="-190500" algn="l" defTabSz="457200">
                        <a:buClr>
                          <a:srgbClr val="85D985"/>
                        </a:buClr>
                        <a:buSzPct val="75000"/>
                        <a:buChar char="•"/>
                        <a:defRPr sz="2400">
                          <a:solidFill>
                            <a:srgbClr val="DB2002"/>
                          </a:solidFill>
                          <a:uFillTx/>
                          <a:sym typeface="Verdana"/>
                        </a:defRPr>
                      </a:pPr>
                      <a:r>
                        <a:t>not accepted</a:t>
                      </a:r>
                    </a:p>
                  </a:txBody>
                  <a:tcPr marL="50800" marR="50800" marT="50800" marB="50800" horzOverflow="overflow">
                    <a:lnR w="0">
                      <a:miter lim="400000"/>
                    </a:lnR>
                    <a:lnT w="0">
                      <a:miter lim="400000"/>
                    </a:lnT>
                    <a:lnB w="0">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p:nvPr/>
        </p:nvSpPr>
        <p:spPr>
          <a:xfrm>
            <a:off x="558800" y="2159000"/>
            <a:ext cx="8001000" cy="3276600"/>
          </a:xfrm>
          <a:prstGeom prst="rect">
            <a:avLst/>
          </a:prstGeom>
          <a:solidFill>
            <a:srgbClr val="FFFFFF"/>
          </a:solidFill>
          <a:ln>
            <a:solidFill>
              <a:srgbClr val="FFFFFF"/>
            </a:solidFill>
          </a:ln>
          <a:effectLst>
            <a:outerShdw blurRad="127000" dist="76200" dir="2700000" rotWithShape="0">
              <a:srgbClr val="000000">
                <a:alpha val="75000"/>
              </a:srgbClr>
            </a:outerShdw>
          </a:effectLst>
        </p:spPr>
        <p:txBody>
          <a:bodyPr lIns="50800" tIns="50800" rIns="50800" bIns="50800" anchor="ctr"/>
          <a:lstStyle/>
          <a:p>
            <a:endParaRPr/>
          </a:p>
        </p:txBody>
      </p:sp>
      <p:sp>
        <p:nvSpPr>
          <p:cNvPr id="726" name="Shape 726"/>
          <p:cNvSpPr/>
          <p:nvPr/>
        </p:nvSpPr>
        <p:spPr>
          <a:xfrm>
            <a:off x="0" y="6613525"/>
            <a:ext cx="29083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2012, The Schutz Company</a:t>
            </a:r>
          </a:p>
        </p:txBody>
      </p:sp>
      <p:sp>
        <p:nvSpPr>
          <p:cNvPr id="727" name="Shape 727"/>
          <p:cNvSpPr/>
          <p:nvPr/>
        </p:nvSpPr>
        <p:spPr>
          <a:xfrm>
            <a:off x="12700" y="472281"/>
            <a:ext cx="9067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Verdana"/>
              <a:defRPr sz="2800" b="1"/>
            </a:lvl1pPr>
          </a:lstStyle>
          <a:p>
            <a:r>
              <a:t>Organizational Goals</a:t>
            </a:r>
          </a:p>
        </p:txBody>
      </p:sp>
      <p:graphicFrame>
        <p:nvGraphicFramePr>
          <p:cNvPr id="728" name="Table 728"/>
          <p:cNvGraphicFramePr/>
          <p:nvPr>
            <p:extLst>
              <p:ext uri="{D42A27DB-BD31-4B8C-83A1-F6EECF244321}">
                <p14:modId xmlns:p14="http://schemas.microsoft.com/office/powerpoint/2010/main" val="2635761496"/>
              </p:ext>
            </p:extLst>
          </p:nvPr>
        </p:nvGraphicFramePr>
        <p:xfrm>
          <a:off x="586740" y="2170889"/>
          <a:ext cx="7962900" cy="3281680"/>
        </p:xfrm>
        <a:graphic>
          <a:graphicData uri="http://schemas.openxmlformats.org/drawingml/2006/table">
            <a:tbl>
              <a:tblPr>
                <a:tableStyleId>{8F44A2F1-9E1F-4B54-A3A2-5F16C0AD49E2}</a:tableStyleId>
              </a:tblPr>
              <a:tblGrid>
                <a:gridCol w="2317343"/>
                <a:gridCol w="2701032"/>
                <a:gridCol w="2944525"/>
              </a:tblGrid>
              <a:tr h="611168">
                <a:tc>
                  <a:txBody>
                    <a:bodyPr/>
                    <a:lstStyle/>
                    <a:p>
                      <a:pPr marR="40639" defTabSz="914400">
                        <a:spcBef>
                          <a:spcPts val="300"/>
                        </a:spcBef>
                        <a:tabLst>
                          <a:tab pos="914400" algn="l"/>
                        </a:tabLst>
                        <a:defRPr sz="1800">
                          <a:solidFill>
                            <a:srgbClr val="FFFFFF"/>
                          </a:solidFill>
                          <a:latin typeface="Arial"/>
                          <a:ea typeface="Arial"/>
                          <a:cs typeface="Arial"/>
                        </a:defRPr>
                      </a:pPr>
                      <a:endParaRPr/>
                    </a:p>
                  </a:txBody>
                  <a:tcPr marL="50800" marR="50800" marT="50800" marB="50800" anchor="ctr" horzOverflow="overflow">
                    <a:lnL w="50800">
                      <a:solidFill>
                        <a:srgbClr val="FFFFFF"/>
                      </a:solidFill>
                      <a:miter lim="400000"/>
                    </a:lnL>
                    <a:lnR w="50800">
                      <a:solidFill>
                        <a:srgbClr val="FFFFFF"/>
                      </a:solidFill>
                      <a:miter lim="400000"/>
                    </a:lnR>
                    <a:lnT w="50800">
                      <a:solidFill>
                        <a:srgbClr val="FFFFFF"/>
                      </a:solidFill>
                      <a:miter lim="400000"/>
                    </a:lnT>
                    <a:lnB w="50800">
                      <a:solidFill>
                        <a:srgbClr val="FFFFFF"/>
                      </a:solidFill>
                      <a:miter lim="400000"/>
                    </a:lnB>
                  </a:tcPr>
                </a:tc>
                <a:tc>
                  <a:txBody>
                    <a:bodyPr/>
                    <a:lstStyle/>
                    <a:p>
                      <a:pPr marL="383540" marR="40639" lvl="1" indent="-342900" defTabSz="914400">
                        <a:spcBef>
                          <a:spcPts val="400"/>
                        </a:spcBef>
                        <a:tabLst>
                          <a:tab pos="2781300" algn="l"/>
                          <a:tab pos="3009900" algn="l"/>
                          <a:tab pos="5765800" algn="l"/>
                          <a:tab pos="6438900" algn="l"/>
                        </a:tabLst>
                        <a:defRPr sz="1800">
                          <a:solidFill>
                            <a:srgbClr val="FFFFFF"/>
                          </a:solidFill>
                          <a:latin typeface="Arial"/>
                          <a:ea typeface="Arial"/>
                          <a:cs typeface="Arial"/>
                        </a:defRPr>
                      </a:pPr>
                      <a:r>
                        <a:rPr dirty="0"/>
                        <a:t>Individuals feel…</a:t>
                      </a:r>
                    </a:p>
                  </a:txBody>
                  <a:tcPr marL="50800" marR="50800" marT="50800" marB="50800" anchor="ctr" horzOverflow="overflow">
                    <a:lnL w="50800">
                      <a:solidFill>
                        <a:srgbClr val="FFFFFF"/>
                      </a:solidFill>
                      <a:miter lim="400000"/>
                    </a:lnL>
                    <a:lnR w="50800">
                      <a:solidFill>
                        <a:srgbClr val="FFFFFF"/>
                      </a:solidFill>
                      <a:miter lim="400000"/>
                    </a:lnR>
                    <a:lnT w="50800">
                      <a:solidFill>
                        <a:srgbClr val="FFFFFF"/>
                      </a:solidFill>
                      <a:miter lim="400000"/>
                    </a:lnT>
                    <a:lnB w="50800">
                      <a:solidFill>
                        <a:srgbClr val="FFFFFF"/>
                      </a:solidFill>
                      <a:miter lim="400000"/>
                    </a:lnB>
                    <a:solidFill>
                      <a:srgbClr val="5657AE"/>
                    </a:solidFill>
                  </a:tcPr>
                </a:tc>
                <a:tc>
                  <a:txBody>
                    <a:bodyPr/>
                    <a:lstStyle/>
                    <a:p>
                      <a:pPr marL="383540" marR="40639" lvl="1" indent="-342900" defTabSz="914400">
                        <a:spcBef>
                          <a:spcPts val="400"/>
                        </a:spcBef>
                        <a:tabLst>
                          <a:tab pos="2781300" algn="l"/>
                          <a:tab pos="3009900" algn="l"/>
                          <a:tab pos="5765800" algn="l"/>
                          <a:tab pos="6438900" algn="l"/>
                        </a:tabLst>
                        <a:defRPr sz="1800">
                          <a:solidFill>
                            <a:srgbClr val="FFFFFF"/>
                          </a:solidFill>
                          <a:latin typeface="Arial"/>
                          <a:ea typeface="Arial"/>
                          <a:cs typeface="Arial"/>
                        </a:defRPr>
                      </a:pPr>
                      <a:r>
                        <a:t>Organization facilitates an atmosphere of…</a:t>
                      </a:r>
                    </a:p>
                  </a:txBody>
                  <a:tcPr marL="50800" marR="50800" marT="50800" marB="50800" anchor="ctr" horzOverflow="overflow">
                    <a:lnL w="50800">
                      <a:solidFill>
                        <a:srgbClr val="FFFFFF"/>
                      </a:solidFill>
                      <a:miter lim="400000"/>
                    </a:lnL>
                    <a:lnR w="50800">
                      <a:solidFill>
                        <a:srgbClr val="FFFFFF"/>
                      </a:solidFill>
                      <a:miter lim="400000"/>
                    </a:lnR>
                    <a:lnT w="50800">
                      <a:solidFill>
                        <a:srgbClr val="FFFFFF"/>
                      </a:solidFill>
                      <a:miter lim="400000"/>
                    </a:lnT>
                    <a:lnB w="50800">
                      <a:solidFill>
                        <a:srgbClr val="FFFFFF"/>
                      </a:solidFill>
                      <a:miter lim="400000"/>
                    </a:lnB>
                    <a:solidFill>
                      <a:srgbClr val="5657AE"/>
                    </a:solidFill>
                  </a:tcPr>
                </a:tc>
              </a:tr>
              <a:tr h="353332">
                <a:tc>
                  <a:txBody>
                    <a:bodyPr/>
                    <a:lstStyle/>
                    <a:p>
                      <a:pPr marL="383540" marR="40639" indent="-342900" algn="l" defTabSz="914400">
                        <a:spcBef>
                          <a:spcPts val="400"/>
                        </a:spcBef>
                        <a:tabLst>
                          <a:tab pos="2781300" algn="l"/>
                          <a:tab pos="3009900" algn="l"/>
                          <a:tab pos="5765800" algn="l"/>
                          <a:tab pos="6438900" algn="l"/>
                        </a:tabLst>
                        <a:defRPr sz="1800">
                          <a:latin typeface="Arial"/>
                          <a:ea typeface="Arial"/>
                          <a:cs typeface="Arial"/>
                        </a:defRPr>
                      </a:pPr>
                      <a:endParaRPr/>
                    </a:p>
                  </a:txBody>
                  <a:tcPr marL="50800" marR="50800" marT="50800" marB="50800" horzOverflow="overflow">
                    <a:lnL w="0">
                      <a:miter lim="400000"/>
                    </a:lnL>
                    <a:lnR w="0">
                      <a:miter lim="400000"/>
                    </a:lnR>
                    <a:lnT w="50800">
                      <a:solidFill>
                        <a:srgbClr val="FFFFFF"/>
                      </a:solidFill>
                      <a:miter lim="400000"/>
                    </a:lnT>
                    <a:lnB w="50800">
                      <a:solidFill>
                        <a:srgbClr val="FFFFFF"/>
                      </a:solidFill>
                      <a:miter lim="400000"/>
                    </a:lnB>
                  </a:tcPr>
                </a:tc>
                <a:tc>
                  <a:txBody>
                    <a:bodyPr/>
                    <a:lstStyle/>
                    <a:p>
                      <a:pPr marL="383540" marR="40639" indent="-342900" algn="l" defTabSz="914400">
                        <a:spcBef>
                          <a:spcPts val="400"/>
                        </a:spcBef>
                        <a:tabLst>
                          <a:tab pos="2781300" algn="l"/>
                          <a:tab pos="3009900" algn="l"/>
                          <a:tab pos="5765800" algn="l"/>
                          <a:tab pos="6438900" algn="l"/>
                        </a:tabLst>
                        <a:defRPr sz="1800">
                          <a:latin typeface="Arial"/>
                          <a:ea typeface="Arial"/>
                          <a:cs typeface="Arial"/>
                        </a:defRPr>
                      </a:pPr>
                      <a:endParaRPr/>
                    </a:p>
                  </a:txBody>
                  <a:tcPr marL="50800" marR="50800" marT="50800" marB="50800" horzOverflow="overflow">
                    <a:lnL w="0">
                      <a:miter lim="400000"/>
                    </a:lnL>
                    <a:lnR w="0">
                      <a:miter lim="400000"/>
                    </a:lnR>
                    <a:lnT w="50800">
                      <a:solidFill>
                        <a:srgbClr val="FFFFFF"/>
                      </a:solidFill>
                      <a:miter lim="400000"/>
                    </a:lnT>
                    <a:lnB w="50800">
                      <a:solidFill>
                        <a:srgbClr val="FFFFFF"/>
                      </a:solidFill>
                      <a:miter lim="400000"/>
                    </a:lnB>
                  </a:tcPr>
                </a:tc>
                <a:tc>
                  <a:txBody>
                    <a:bodyPr/>
                    <a:lstStyle/>
                    <a:p>
                      <a:pPr marL="383540" marR="40639" indent="-342900" algn="l" defTabSz="914400">
                        <a:spcBef>
                          <a:spcPts val="400"/>
                        </a:spcBef>
                        <a:tabLst>
                          <a:tab pos="2781300" algn="l"/>
                          <a:tab pos="3009900" algn="l"/>
                          <a:tab pos="5765800" algn="l"/>
                          <a:tab pos="6438900" algn="l"/>
                        </a:tabLst>
                        <a:defRPr sz="1800">
                          <a:latin typeface="Arial"/>
                          <a:ea typeface="Arial"/>
                          <a:cs typeface="Arial"/>
                        </a:defRPr>
                      </a:pPr>
                      <a:endParaRPr/>
                    </a:p>
                  </a:txBody>
                  <a:tcPr marL="50800" marR="50800" marT="50800" marB="50800" horzOverflow="overflow">
                    <a:lnL w="0">
                      <a:miter lim="400000"/>
                    </a:lnL>
                    <a:lnR w="0">
                      <a:miter lim="400000"/>
                    </a:lnR>
                    <a:lnT w="50800">
                      <a:solidFill>
                        <a:srgbClr val="FFFFFF"/>
                      </a:solidFill>
                      <a:miter lim="400000"/>
                    </a:lnT>
                    <a:lnB w="50800">
                      <a:solidFill>
                        <a:srgbClr val="FFFFFF"/>
                      </a:solidFill>
                      <a:miter lim="400000"/>
                    </a:lnB>
                  </a:tcPr>
                </a:tc>
              </a:tr>
              <a:tr h="353332">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b="1" dirty="0"/>
                        <a:t>Inclusion</a:t>
                      </a:r>
                    </a:p>
                  </a:txBody>
                  <a:tcPr marL="50800" marR="50800" marT="50800" marB="50800" horzOverflow="overflow">
                    <a:lnL w="0">
                      <a:miter lim="400000"/>
                    </a:lnL>
                    <a:lnR w="0">
                      <a:miter lim="400000"/>
                    </a:lnR>
                    <a:lnT w="50800">
                      <a:solidFill>
                        <a:srgbClr val="FFFFFF"/>
                      </a:solidFill>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dirty="0"/>
                        <a:t>Alive</a:t>
                      </a:r>
                    </a:p>
                  </a:txBody>
                  <a:tcPr marL="50800" marR="50800" marT="50800" marB="50800" horzOverflow="overflow">
                    <a:lnL w="0">
                      <a:miter lim="400000"/>
                    </a:lnL>
                    <a:lnR w="0">
                      <a:miter lim="400000"/>
                    </a:lnR>
                    <a:lnT w="50800">
                      <a:solidFill>
                        <a:srgbClr val="FFFFFF"/>
                      </a:solidFill>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t>Participation</a:t>
                      </a:r>
                    </a:p>
                  </a:txBody>
                  <a:tcPr marL="50800" marR="50800" marT="50800" marB="50800" horzOverflow="overflow">
                    <a:lnL w="0">
                      <a:miter lim="400000"/>
                    </a:lnL>
                    <a:lnR w="0">
                      <a:miter lim="400000"/>
                    </a:lnR>
                    <a:lnT w="50800">
                      <a:solidFill>
                        <a:srgbClr val="FFFFFF"/>
                      </a:solidFill>
                      <a:miter lim="400000"/>
                    </a:lnT>
                    <a:lnB w="0">
                      <a:miter lim="400000"/>
                    </a:lnB>
                  </a:tcPr>
                </a:tc>
              </a:tr>
              <a:tr h="353332">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b="1"/>
                        <a:t>Control</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dirty="0"/>
                        <a:t>Self-determined</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t>Empowerment</a:t>
                      </a:r>
                    </a:p>
                  </a:txBody>
                  <a:tcPr marL="50800" marR="50800" marT="50800" marB="50800" horzOverflow="overflow">
                    <a:lnL w="0">
                      <a:miter lim="400000"/>
                    </a:lnL>
                    <a:lnR w="0">
                      <a:miter lim="400000"/>
                    </a:lnR>
                    <a:lnT w="0">
                      <a:miter lim="400000"/>
                    </a:lnT>
                    <a:lnB w="0">
                      <a:miter lim="400000"/>
                    </a:lnB>
                  </a:tcPr>
                </a:tc>
              </a:tr>
              <a:tr h="353332">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b="1"/>
                        <a:t>Openness</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t>Self-aware</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dirty="0"/>
                        <a:t>Openness</a:t>
                      </a:r>
                    </a:p>
                  </a:txBody>
                  <a:tcPr marL="50800" marR="50800" marT="50800" marB="50800" horzOverflow="overflow">
                    <a:lnL w="0">
                      <a:miter lim="400000"/>
                    </a:lnL>
                    <a:lnR w="0">
                      <a:miter lim="400000"/>
                    </a:lnR>
                    <a:lnT w="0">
                      <a:miter lim="400000"/>
                    </a:lnT>
                    <a:lnB w="0">
                      <a:miter lim="400000"/>
                    </a:lnB>
                  </a:tcPr>
                </a:tc>
              </a:tr>
              <a:tr h="353332">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b="1"/>
                        <a:t>Significance</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t>Significant</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dirty="0"/>
                        <a:t>Recognition</a:t>
                      </a:r>
                    </a:p>
                  </a:txBody>
                  <a:tcPr marL="50800" marR="50800" marT="50800" marB="50800" horzOverflow="overflow">
                    <a:lnL w="0">
                      <a:miter lim="400000"/>
                    </a:lnL>
                    <a:lnR w="0">
                      <a:miter lim="400000"/>
                    </a:lnR>
                    <a:lnT w="0">
                      <a:miter lim="400000"/>
                    </a:lnT>
                    <a:lnB w="0">
                      <a:miter lim="400000"/>
                    </a:lnB>
                  </a:tcPr>
                </a:tc>
              </a:tr>
              <a:tr h="353332">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b="1"/>
                        <a:t>Competence</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t>Competent</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dirty="0"/>
                        <a:t>Reward</a:t>
                      </a:r>
                    </a:p>
                  </a:txBody>
                  <a:tcPr marL="50800" marR="50800" marT="50800" marB="50800" horzOverflow="overflow">
                    <a:lnL w="0">
                      <a:miter lim="400000"/>
                    </a:lnL>
                    <a:lnR w="0">
                      <a:miter lim="400000"/>
                    </a:lnR>
                    <a:lnT w="0">
                      <a:miter lim="400000"/>
                    </a:lnT>
                    <a:lnB w="0">
                      <a:miter lim="400000"/>
                    </a:lnB>
                  </a:tcPr>
                </a:tc>
              </a:tr>
              <a:tr h="353332">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b="1"/>
                        <a:t>Likability</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t>Likable</a:t>
                      </a:r>
                    </a:p>
                  </a:txBody>
                  <a:tcPr marL="50800" marR="50800" marT="50800" marB="50800" horzOverflow="overflow">
                    <a:lnL w="0">
                      <a:miter lim="400000"/>
                    </a:lnL>
                    <a:lnR w="0">
                      <a:miter lim="400000"/>
                    </a:lnR>
                    <a:lnT w="0">
                      <a:miter lim="400000"/>
                    </a:lnT>
                    <a:lnB w="0">
                      <a:miter lim="400000"/>
                    </a:lnB>
                  </a:tcPr>
                </a:tc>
                <a:tc>
                  <a:txBody>
                    <a:bodyPr/>
                    <a:lstStyle/>
                    <a:p>
                      <a:pPr marL="383540" marR="40639" lvl="1" indent="-342900" algn="l" defTabSz="914400">
                        <a:spcBef>
                          <a:spcPts val="400"/>
                        </a:spcBef>
                        <a:tabLst>
                          <a:tab pos="2781300" algn="l"/>
                          <a:tab pos="3009900" algn="l"/>
                          <a:tab pos="5765800" algn="l"/>
                          <a:tab pos="6438900" algn="l"/>
                        </a:tabLst>
                        <a:defRPr sz="1800">
                          <a:latin typeface="Arial"/>
                          <a:ea typeface="Arial"/>
                          <a:cs typeface="Arial"/>
                        </a:defRPr>
                      </a:pPr>
                      <a:r>
                        <a:rPr dirty="0"/>
                        <a:t>Humanity</a:t>
                      </a:r>
                    </a:p>
                  </a:txBody>
                  <a:tcPr marL="50800" marR="50800" marT="50800" marB="50800" horzOverflow="overflow">
                    <a:lnL w="0">
                      <a:miter lim="400000"/>
                    </a:lnL>
                    <a:lnR w="0">
                      <a:miter lim="400000"/>
                    </a:lnR>
                    <a:lnT w="0">
                      <a:miter lim="400000"/>
                    </a:lnT>
                    <a:lnB w="0">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28"/>
                                        </p:tgtEl>
                                        <p:attrNameLst>
                                          <p:attrName>style.visibility</p:attrName>
                                        </p:attrNameLst>
                                      </p:cBhvr>
                                      <p:to>
                                        <p:strVal val="visible"/>
                                      </p:to>
                                    </p:set>
                                    <p:animEffect transition="in" filter="dissolve">
                                      <p:cBhvr>
                                        <p:cTn id="7" dur="5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1"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p:cNvSpPr>
          <p:nvPr>
            <p:ph type="sldNum" sz="quarter" idx="4294967295"/>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84</a:t>
            </a:fld>
            <a:endParaRPr/>
          </a:p>
        </p:txBody>
      </p:sp>
      <p:sp>
        <p:nvSpPr>
          <p:cNvPr id="733" name="Shape 733"/>
          <p:cNvSpPr/>
          <p:nvPr/>
        </p:nvSpPr>
        <p:spPr>
          <a:xfrm>
            <a:off x="457200" y="21971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0">
              <a:spcBef>
                <a:spcPts val="400"/>
              </a:spcBef>
              <a:defRPr sz="3600" cap="small">
                <a:solidFill>
                  <a:srgbClr val="280D80"/>
                </a:solidFill>
                <a:uFill>
                  <a:solidFill>
                    <a:srgbClr val="280D80"/>
                  </a:solidFill>
                </a:uFill>
                <a:latin typeface="Times"/>
                <a:ea typeface="Times"/>
                <a:cs typeface="Times"/>
                <a:sym typeface="Times"/>
              </a:defRPr>
            </a:pPr>
            <a:r>
              <a:t>Part 1: Cornerstone</a:t>
            </a:r>
          </a:p>
          <a:p>
            <a:pPr marL="0">
              <a:spcBef>
                <a:spcPts val="400"/>
              </a:spcBef>
              <a:defRPr sz="2400">
                <a:latin typeface="Arial"/>
                <a:ea typeface="Arial"/>
                <a:cs typeface="Arial"/>
                <a:sym typeface="Arial"/>
              </a:defRPr>
            </a:pPr>
            <a:r>
              <a:t>Foundational material—key tools, awareness</a:t>
            </a:r>
          </a:p>
          <a:p>
            <a:pPr marL="0">
              <a:spcBef>
                <a:spcPts val="400"/>
              </a:spcBef>
              <a:defRPr sz="2400">
                <a:latin typeface="Arial"/>
                <a:ea typeface="Arial"/>
                <a:cs typeface="Arial"/>
                <a:sym typeface="Arial"/>
              </a:defRPr>
            </a:pPr>
            <a:endParaRPr/>
          </a:p>
          <a:p>
            <a:pPr marL="0">
              <a:spcBef>
                <a:spcPts val="400"/>
              </a:spcBef>
              <a:defRPr sz="3600" cap="small">
                <a:solidFill>
                  <a:srgbClr val="280D80"/>
                </a:solidFill>
                <a:uFill>
                  <a:solidFill>
                    <a:srgbClr val="280D80"/>
                  </a:solidFill>
                </a:uFill>
                <a:latin typeface="Times"/>
                <a:ea typeface="Times"/>
                <a:cs typeface="Times"/>
                <a:sym typeface="Times"/>
              </a:defRPr>
            </a:pPr>
            <a:r>
              <a:t>Part 2: Organizational Solutions</a:t>
            </a:r>
          </a:p>
          <a:p>
            <a:pPr marL="457200" indent="-317500">
              <a:spcBef>
                <a:spcPts val="400"/>
              </a:spcBef>
              <a:buClr>
                <a:srgbClr val="280D80"/>
              </a:buClr>
              <a:buSzPct val="125000"/>
              <a:buChar char="•"/>
              <a:defRPr sz="2400">
                <a:latin typeface="Arial"/>
                <a:ea typeface="Arial"/>
                <a:cs typeface="Arial"/>
                <a:sym typeface="Arial"/>
              </a:defRPr>
            </a:pPr>
            <a:r>
              <a:t>Compatibility among people</a:t>
            </a:r>
          </a:p>
          <a:p>
            <a:pPr marL="457200" indent="-317500">
              <a:spcBef>
                <a:spcPts val="400"/>
              </a:spcBef>
              <a:buClr>
                <a:srgbClr val="280D80"/>
              </a:buClr>
              <a:buSzPct val="125000"/>
              <a:buChar char="•"/>
              <a:defRPr sz="2400">
                <a:latin typeface="Arial"/>
                <a:ea typeface="Arial"/>
                <a:cs typeface="Arial"/>
                <a:sym typeface="Arial"/>
              </a:defRPr>
            </a:pPr>
            <a:r>
              <a:t>Difficult conversations</a:t>
            </a:r>
          </a:p>
          <a:p>
            <a:pPr marL="457200" indent="-317500">
              <a:spcBef>
                <a:spcPts val="400"/>
              </a:spcBef>
              <a:buClr>
                <a:srgbClr val="280D80"/>
              </a:buClr>
              <a:buSzPct val="125000"/>
              <a:buChar char="•"/>
              <a:defRPr sz="2400">
                <a:latin typeface="Arial"/>
                <a:ea typeface="Arial"/>
                <a:cs typeface="Arial"/>
                <a:sym typeface="Arial"/>
              </a:defRPr>
            </a:pPr>
            <a:r>
              <a:t>Teamwork</a:t>
            </a:r>
          </a:p>
          <a:p>
            <a:pPr marL="457200" indent="-317500">
              <a:spcBef>
                <a:spcPts val="400"/>
              </a:spcBef>
              <a:buClr>
                <a:srgbClr val="280D80"/>
              </a:buClr>
              <a:buSzPct val="125000"/>
              <a:buChar char="•"/>
              <a:defRPr sz="2400">
                <a:latin typeface="Arial"/>
                <a:ea typeface="Arial"/>
                <a:cs typeface="Arial"/>
                <a:sym typeface="Arial"/>
              </a:defRPr>
            </a:pPr>
            <a:r>
              <a:t>One-on-one relationships</a:t>
            </a:r>
          </a:p>
          <a:p>
            <a:pPr marL="457200" indent="-317500">
              <a:spcBef>
                <a:spcPts val="400"/>
              </a:spcBef>
              <a:buClr>
                <a:srgbClr val="280D80"/>
              </a:buClr>
              <a:buSzPct val="125000"/>
              <a:buChar char="•"/>
              <a:defRPr sz="2400">
                <a:latin typeface="Arial"/>
                <a:ea typeface="Arial"/>
                <a:cs typeface="Arial"/>
                <a:sym typeface="Arial"/>
              </a:defRPr>
            </a:pPr>
            <a:r>
              <a:t>Group decision-making</a:t>
            </a:r>
          </a:p>
        </p:txBody>
      </p:sp>
      <p:pic>
        <p:nvPicPr>
          <p:cNvPr id="734" name="thelogorgb.png"/>
          <p:cNvPicPr>
            <a:picLocks noChangeAspect="1"/>
          </p:cNvPicPr>
          <p:nvPr/>
        </p:nvPicPr>
        <p:blipFill>
          <a:blip r:embed="rId2">
            <a:extLst/>
          </a:blip>
          <a:stretch>
            <a:fillRect/>
          </a:stretch>
        </p:blipFill>
        <p:spPr>
          <a:xfrm>
            <a:off x="1346200" y="478065"/>
            <a:ext cx="2806700" cy="1490435"/>
          </a:xfrm>
          <a:prstGeom prst="rect">
            <a:avLst/>
          </a:prstGeom>
        </p:spPr>
      </p:pic>
      <p:sp>
        <p:nvSpPr>
          <p:cNvPr id="735" name="Shape 735"/>
          <p:cNvSpPr/>
          <p:nvPr/>
        </p:nvSpPr>
        <p:spPr>
          <a:xfrm>
            <a:off x="4165600" y="838200"/>
            <a:ext cx="4152900" cy="113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0">
              <a:spcBef>
                <a:spcPts val="400"/>
              </a:spcBef>
              <a:buClr>
                <a:srgbClr val="FF7D41"/>
              </a:buClr>
              <a:defRPr sz="6600">
                <a:solidFill>
                  <a:srgbClr val="280D80"/>
                </a:solidFill>
                <a:uFill>
                  <a:solidFill>
                    <a:srgbClr val="280D80"/>
                  </a:solidFill>
                </a:uFill>
                <a:latin typeface="Times"/>
                <a:ea typeface="Times"/>
                <a:cs typeface="Times"/>
                <a:sym typeface="Times"/>
              </a:defRPr>
            </a:lvl1pPr>
          </a:lstStyle>
          <a:p>
            <a:r>
              <a:t>COURSE</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p:cNvSpPr>
          <p:nvPr>
            <p:ph type="sldNum" sz="quarter" idx="4294967295"/>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85</a:t>
            </a:fld>
            <a:endParaRPr/>
          </a:p>
        </p:txBody>
      </p:sp>
      <p:sp>
        <p:nvSpPr>
          <p:cNvPr id="738" name="Shape 738"/>
          <p:cNvSpPr/>
          <p:nvPr/>
        </p:nvSpPr>
        <p:spPr>
          <a:xfrm>
            <a:off x="457200" y="21971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0">
              <a:spcBef>
                <a:spcPts val="400"/>
              </a:spcBef>
              <a:defRPr sz="3600" cap="small">
                <a:solidFill>
                  <a:srgbClr val="280D80"/>
                </a:solidFill>
                <a:uFill>
                  <a:solidFill>
                    <a:srgbClr val="280D80"/>
                  </a:solidFill>
                </a:uFill>
                <a:latin typeface="Times"/>
                <a:ea typeface="Times"/>
                <a:cs typeface="Times"/>
                <a:sym typeface="Times"/>
              </a:defRPr>
            </a:pPr>
            <a:r>
              <a:t>Applications</a:t>
            </a:r>
          </a:p>
          <a:p>
            <a:pPr marL="0">
              <a:spcBef>
                <a:spcPts val="400"/>
              </a:spcBef>
              <a:defRPr sz="1000" cap="small">
                <a:solidFill>
                  <a:srgbClr val="280D80"/>
                </a:solidFill>
                <a:uFill>
                  <a:solidFill>
                    <a:srgbClr val="280D80"/>
                  </a:solidFill>
                </a:uFill>
                <a:latin typeface="Times"/>
                <a:ea typeface="Times"/>
                <a:cs typeface="Times"/>
                <a:sym typeface="Times"/>
              </a:defRPr>
            </a:pPr>
            <a:endParaRPr/>
          </a:p>
          <a:p>
            <a:pPr marL="457200" indent="-317500">
              <a:spcBef>
                <a:spcPts val="400"/>
              </a:spcBef>
              <a:buClr>
                <a:srgbClr val="280D80"/>
              </a:buClr>
              <a:buSzPct val="125000"/>
              <a:buChar char="•"/>
              <a:defRPr sz="2400">
                <a:latin typeface="Arial"/>
                <a:ea typeface="Arial"/>
                <a:cs typeface="Arial"/>
                <a:sym typeface="Arial"/>
              </a:defRPr>
            </a:pPr>
            <a:r>
              <a:t>Leadership</a:t>
            </a:r>
          </a:p>
          <a:p>
            <a:pPr marL="457200" indent="-317500">
              <a:spcBef>
                <a:spcPts val="400"/>
              </a:spcBef>
              <a:buClr>
                <a:srgbClr val="280D80"/>
              </a:buClr>
              <a:buSzPct val="125000"/>
              <a:buChar char="•"/>
              <a:defRPr sz="2400">
                <a:latin typeface="Arial"/>
                <a:ea typeface="Arial"/>
                <a:cs typeface="Arial"/>
                <a:sym typeface="Arial"/>
              </a:defRPr>
            </a:pPr>
            <a:r>
              <a:t>Teamwork</a:t>
            </a:r>
          </a:p>
          <a:p>
            <a:pPr marL="457200" indent="-317500">
              <a:spcBef>
                <a:spcPts val="400"/>
              </a:spcBef>
              <a:buClr>
                <a:srgbClr val="280D80"/>
              </a:buClr>
              <a:buSzPct val="125000"/>
              <a:buChar char="•"/>
              <a:defRPr sz="2400">
                <a:latin typeface="Arial"/>
                <a:ea typeface="Arial"/>
                <a:cs typeface="Arial"/>
                <a:sym typeface="Arial"/>
              </a:defRPr>
            </a:pPr>
            <a:r>
              <a:t>Individual effectiveness</a:t>
            </a:r>
          </a:p>
          <a:p>
            <a:pPr marL="457200" indent="-317500">
              <a:spcBef>
                <a:spcPts val="400"/>
              </a:spcBef>
              <a:buClr>
                <a:srgbClr val="280D80"/>
              </a:buClr>
              <a:buSzPct val="125000"/>
              <a:buChar char="•"/>
              <a:defRPr sz="2400">
                <a:latin typeface="Arial"/>
                <a:ea typeface="Arial"/>
                <a:cs typeface="Arial"/>
                <a:sym typeface="Arial"/>
              </a:defRPr>
            </a:pPr>
            <a:r>
              <a:t>Coaching</a:t>
            </a:r>
          </a:p>
          <a:p>
            <a:pPr marL="457200" indent="-317500">
              <a:spcBef>
                <a:spcPts val="400"/>
              </a:spcBef>
              <a:buClr>
                <a:srgbClr val="280D80"/>
              </a:buClr>
              <a:buSzPct val="125000"/>
              <a:buChar char="•"/>
              <a:defRPr sz="2400">
                <a:latin typeface="Arial"/>
                <a:ea typeface="Arial"/>
                <a:cs typeface="Arial"/>
                <a:sym typeface="Arial"/>
              </a:defRPr>
            </a:pPr>
            <a:r>
              <a:t>Collaboration</a:t>
            </a:r>
          </a:p>
          <a:p>
            <a:pPr marL="457200" indent="-317500">
              <a:spcBef>
                <a:spcPts val="400"/>
              </a:spcBef>
              <a:buClr>
                <a:srgbClr val="280D80"/>
              </a:buClr>
              <a:buSzPct val="125000"/>
              <a:buChar char="•"/>
              <a:defRPr sz="2400">
                <a:latin typeface="Arial"/>
                <a:ea typeface="Arial"/>
                <a:cs typeface="Arial"/>
                <a:sym typeface="Arial"/>
              </a:defRPr>
            </a:pPr>
            <a:r>
              <a:t>Customer service</a:t>
            </a:r>
          </a:p>
          <a:p>
            <a:pPr marL="457200" indent="-317500">
              <a:spcBef>
                <a:spcPts val="400"/>
              </a:spcBef>
              <a:buClr>
                <a:srgbClr val="280D80"/>
              </a:buClr>
              <a:buSzPct val="125000"/>
              <a:buChar char="•"/>
              <a:defRPr sz="2400">
                <a:latin typeface="Arial"/>
                <a:ea typeface="Arial"/>
                <a:cs typeface="Arial"/>
                <a:sym typeface="Arial"/>
              </a:defRPr>
            </a:pPr>
            <a:r>
              <a:t>Career planning</a:t>
            </a:r>
          </a:p>
        </p:txBody>
      </p:sp>
      <p:pic>
        <p:nvPicPr>
          <p:cNvPr id="739" name="thelogorgb.png"/>
          <p:cNvPicPr>
            <a:picLocks noChangeAspect="1"/>
          </p:cNvPicPr>
          <p:nvPr/>
        </p:nvPicPr>
        <p:blipFill>
          <a:blip r:embed="rId2">
            <a:extLst/>
          </a:blip>
          <a:stretch>
            <a:fillRect/>
          </a:stretch>
        </p:blipFill>
        <p:spPr>
          <a:xfrm>
            <a:off x="3162300" y="478065"/>
            <a:ext cx="2806700" cy="14904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image.png"/>
          <p:cNvPicPr>
            <a:picLocks/>
          </p:cNvPicPr>
          <p:nvPr/>
        </p:nvPicPr>
        <p:blipFill>
          <a:blip r:embed="rId2">
            <a:extLst/>
          </a:blip>
          <a:stretch>
            <a:fillRect/>
          </a:stretch>
        </p:blipFill>
        <p:spPr>
          <a:xfrm>
            <a:off x="76200" y="279400"/>
            <a:ext cx="1524000" cy="838200"/>
          </a:xfrm>
          <a:prstGeom prst="rect">
            <a:avLst/>
          </a:prstGeom>
          <a:ln w="12700">
            <a:miter lim="400000"/>
          </a:ln>
        </p:spPr>
      </p:pic>
      <p:sp>
        <p:nvSpPr>
          <p:cNvPr id="742" name="Shape 742"/>
          <p:cNvSpPr/>
          <p:nvPr/>
        </p:nvSpPr>
        <p:spPr>
          <a:xfrm>
            <a:off x="1676400" y="274637"/>
            <a:ext cx="1588" cy="1011238"/>
          </a:xfrm>
          <a:prstGeom prst="line">
            <a:avLst/>
          </a:prstGeom>
          <a:ln>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743" name="Shape 743"/>
          <p:cNvSpPr>
            <a:spLocks noGrp="1"/>
          </p:cNvSpPr>
          <p:nvPr>
            <p:ph type="body" idx="1"/>
          </p:nvPr>
        </p:nvSpPr>
        <p:spPr>
          <a:prstGeom prst="rect">
            <a:avLst/>
          </a:prstGeom>
        </p:spPr>
        <p:txBody>
          <a:bodyPr/>
          <a:lstStyle/>
          <a:p>
            <a:pPr>
              <a:buClr>
                <a:srgbClr val="FF7D41"/>
              </a:buClr>
              <a:defRPr sz="3600"/>
            </a:pPr>
            <a:r>
              <a:t>Leadership</a:t>
            </a:r>
          </a:p>
          <a:p>
            <a:pPr>
              <a:buClr>
                <a:srgbClr val="FF7D41"/>
              </a:buClr>
              <a:defRPr sz="3600"/>
            </a:pPr>
            <a:r>
              <a:t>Teamwork</a:t>
            </a:r>
          </a:p>
          <a:p>
            <a:pPr>
              <a:buClr>
                <a:srgbClr val="FF7D41"/>
              </a:buClr>
              <a:defRPr sz="3600"/>
            </a:pPr>
            <a:r>
              <a:t>Personal effectiveness</a:t>
            </a:r>
          </a:p>
          <a:p>
            <a:pPr>
              <a:buClr>
                <a:srgbClr val="FF7D41"/>
              </a:buClr>
              <a:defRPr sz="3600"/>
            </a:pPr>
            <a:r>
              <a:t>Coaching</a:t>
            </a:r>
          </a:p>
          <a:p>
            <a:pPr>
              <a:buClr>
                <a:srgbClr val="FF7D41"/>
              </a:buClr>
              <a:defRPr sz="3600"/>
            </a:pPr>
            <a:r>
              <a:t>Collaboration</a:t>
            </a:r>
          </a:p>
          <a:p>
            <a:pPr>
              <a:buClr>
                <a:srgbClr val="FF7D41"/>
              </a:buClr>
              <a:defRPr sz="3600"/>
            </a:pPr>
            <a:r>
              <a:t>Customer service</a:t>
            </a:r>
          </a:p>
          <a:p>
            <a:pPr>
              <a:buClr>
                <a:srgbClr val="FF7D41"/>
              </a:buClr>
              <a:defRPr sz="3600"/>
            </a:pPr>
            <a:r>
              <a:t>Career selection</a:t>
            </a:r>
          </a:p>
        </p:txBody>
      </p:sp>
      <p:sp>
        <p:nvSpPr>
          <p:cNvPr id="744" name="Shape 744"/>
          <p:cNvSpPr>
            <a:spLocks noGrp="1"/>
          </p:cNvSpPr>
          <p:nvPr>
            <p:ph type="sldNum" sz="quarter" idx="2"/>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86</a:t>
            </a:fld>
            <a:endParaRPr/>
          </a:p>
        </p:txBody>
      </p:sp>
      <p:sp>
        <p:nvSpPr>
          <p:cNvPr id="745" name="Shape 745"/>
          <p:cNvSpPr/>
          <p:nvPr/>
        </p:nvSpPr>
        <p:spPr>
          <a:xfrm>
            <a:off x="1752600" y="0"/>
            <a:ext cx="7391400" cy="1570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Clr>
                <a:srgbClr val="000000"/>
              </a:buClr>
              <a:buFont typeface="Verdana"/>
              <a:defRPr sz="2800" b="1"/>
            </a:lvl1pPr>
          </a:lstStyle>
          <a:p>
            <a:r>
              <a:t>Applications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image.png"/>
          <p:cNvPicPr>
            <a:picLocks/>
          </p:cNvPicPr>
          <p:nvPr/>
        </p:nvPicPr>
        <p:blipFill>
          <a:blip r:embed="rId2">
            <a:extLst/>
          </a:blip>
          <a:stretch>
            <a:fillRect/>
          </a:stretch>
        </p:blipFill>
        <p:spPr>
          <a:xfrm>
            <a:off x="76200" y="279400"/>
            <a:ext cx="1524000" cy="838200"/>
          </a:xfrm>
          <a:prstGeom prst="rect">
            <a:avLst/>
          </a:prstGeom>
          <a:ln w="12700">
            <a:miter lim="400000"/>
          </a:ln>
        </p:spPr>
      </p:pic>
      <p:sp>
        <p:nvSpPr>
          <p:cNvPr id="748" name="Shape 748"/>
          <p:cNvSpPr/>
          <p:nvPr/>
        </p:nvSpPr>
        <p:spPr>
          <a:xfrm>
            <a:off x="1676400" y="274637"/>
            <a:ext cx="1588" cy="1011238"/>
          </a:xfrm>
          <a:prstGeom prst="line">
            <a:avLst/>
          </a:prstGeom>
          <a:ln>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749" name="Shape 749"/>
          <p:cNvSpPr>
            <a:spLocks noGrp="1"/>
          </p:cNvSpPr>
          <p:nvPr>
            <p:ph type="title"/>
          </p:nvPr>
        </p:nvSpPr>
        <p:spPr>
          <a:prstGeom prst="rect">
            <a:avLst/>
          </a:prstGeom>
        </p:spPr>
        <p:txBody>
          <a:bodyPr/>
          <a:lstStyle/>
          <a:p>
            <a:r>
              <a:t>Application Courses</a:t>
            </a:r>
          </a:p>
        </p:txBody>
      </p:sp>
      <p:sp>
        <p:nvSpPr>
          <p:cNvPr id="750" name="Shape 750"/>
          <p:cNvSpPr>
            <a:spLocks noGrp="1"/>
          </p:cNvSpPr>
          <p:nvPr>
            <p:ph type="body" idx="1"/>
          </p:nvPr>
        </p:nvSpPr>
        <p:spPr>
          <a:xfrm>
            <a:off x="457200" y="1854200"/>
            <a:ext cx="8229600" cy="5003800"/>
          </a:xfrm>
          <a:prstGeom prst="rect">
            <a:avLst/>
          </a:prstGeom>
        </p:spPr>
        <p:txBody>
          <a:bodyPr/>
          <a:lstStyle/>
          <a:p>
            <a:pPr>
              <a:buClr>
                <a:srgbClr val="FF7D41"/>
              </a:buClr>
              <a:defRPr sz="3200"/>
            </a:pPr>
            <a:r>
              <a:rPr lang="en-US" sz="3200" dirty="0" smtClean="0"/>
              <a:t>Radical </a:t>
            </a:r>
            <a:r>
              <a:rPr lang="en-US" sz="3200" dirty="0"/>
              <a:t>Collaboration</a:t>
            </a:r>
            <a:r>
              <a:rPr lang="en-US" sz="3200" baseline="29999" dirty="0"/>
              <a:t>®</a:t>
            </a:r>
          </a:p>
          <a:p>
            <a:pPr>
              <a:buClr>
                <a:srgbClr val="FF7D41"/>
              </a:buClr>
              <a:defRPr sz="3200"/>
            </a:pPr>
            <a:r>
              <a:rPr dirty="0" smtClean="0"/>
              <a:t>The </a:t>
            </a:r>
            <a:r>
              <a:rPr dirty="0"/>
              <a:t>Implicit Career Search</a:t>
            </a:r>
          </a:p>
          <a:p>
            <a:pPr>
              <a:buClr>
                <a:srgbClr val="FF7D41"/>
              </a:buClr>
              <a:defRPr sz="3200"/>
            </a:pPr>
            <a:r>
              <a:rPr dirty="0"/>
              <a:t>The Human Element in Customer Relations</a:t>
            </a:r>
          </a:p>
        </p:txBody>
      </p:sp>
      <p:pic>
        <p:nvPicPr>
          <p:cNvPr id="751" name="image.png"/>
          <p:cNvPicPr>
            <a:picLocks/>
          </p:cNvPicPr>
          <p:nvPr/>
        </p:nvPicPr>
        <p:blipFill>
          <a:blip r:embed="rId3">
            <a:extLst/>
          </a:blip>
          <a:srcRect l="12499" t="44999" r="4374" b="14999"/>
          <a:stretch>
            <a:fillRect/>
          </a:stretch>
        </p:blipFill>
        <p:spPr>
          <a:xfrm>
            <a:off x="3886200" y="4775200"/>
            <a:ext cx="4495800" cy="1352550"/>
          </a:xfrm>
          <a:prstGeom prst="rect">
            <a:avLst/>
          </a:prstGeom>
          <a:ln w="12700">
            <a:miter lim="400000"/>
          </a:ln>
        </p:spPr>
      </p:pic>
      <p:sp>
        <p:nvSpPr>
          <p:cNvPr id="752" name="Shape 752"/>
          <p:cNvSpPr>
            <a:spLocks noGrp="1"/>
          </p:cNvSpPr>
          <p:nvPr>
            <p:ph type="sldNum" sz="quarter" idx="2"/>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87</a:t>
            </a:fld>
            <a:endParaRP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 name="pbthelogorgb.jpg"/>
          <p:cNvPicPr>
            <a:picLocks noChangeAspect="1"/>
          </p:cNvPicPr>
          <p:nvPr/>
        </p:nvPicPr>
        <p:blipFill>
          <a:blip r:embed="rId3">
            <a:extLst/>
          </a:blip>
          <a:stretch>
            <a:fillRect/>
          </a:stretch>
        </p:blipFill>
        <p:spPr>
          <a:xfrm>
            <a:off x="2544075" y="2851943"/>
            <a:ext cx="4061368" cy="1168401"/>
          </a:xfrm>
          <a:prstGeom prst="rect">
            <a:avLst/>
          </a:prstGeom>
        </p:spPr>
      </p:pic>
      <p:sp>
        <p:nvSpPr>
          <p:cNvPr id="755" name="Shape 75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2013, The Schutz Company. All rights reserved. </a:t>
            </a:r>
          </a:p>
        </p:txBody>
      </p:sp>
      <p:sp>
        <p:nvSpPr>
          <p:cNvPr id="756" name="Shape 756"/>
          <p:cNvSpPr/>
          <p:nvPr/>
        </p:nvSpPr>
        <p:spPr>
          <a:xfrm>
            <a:off x="5232400" y="3441700"/>
            <a:ext cx="29845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i="1">
                <a:latin typeface="Gibson"/>
                <a:ea typeface="Gibson"/>
                <a:cs typeface="Gibson"/>
                <a:sym typeface="Gibson"/>
              </a:defRPr>
            </a:pPr>
            <a:r>
              <a:t>The Human Element</a:t>
            </a:r>
            <a:r>
              <a:rPr baseline="31999"/>
              <a:t>®</a:t>
            </a:r>
            <a:r>
              <a:rPr baseline="165333"/>
              <a:t> </a:t>
            </a:r>
            <a:r>
              <a:t>in Customer Service</a:t>
            </a:r>
          </a:p>
        </p:txBody>
      </p:sp>
      <p:sp>
        <p:nvSpPr>
          <p:cNvPr id="757" name="Shape 757"/>
          <p:cNvSpPr/>
          <p:nvPr/>
        </p:nvSpPr>
        <p:spPr>
          <a:xfrm>
            <a:off x="2311400" y="2527300"/>
            <a:ext cx="2616200"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i="1">
                <a:latin typeface="Gibson"/>
                <a:ea typeface="Gibson"/>
                <a:cs typeface="Gibson"/>
                <a:sym typeface="Gibson"/>
              </a:defRPr>
            </a:pPr>
            <a:r>
              <a:t>The Implicit Career Search</a:t>
            </a:r>
            <a:r>
              <a:rPr baseline="31999"/>
              <a:t>®</a:t>
            </a:r>
          </a:p>
        </p:txBody>
      </p:sp>
      <p:pic>
        <p:nvPicPr>
          <p:cNvPr id="758" name="droppedImage.pdf"/>
          <p:cNvPicPr>
            <a:picLocks noChangeAspect="1"/>
          </p:cNvPicPr>
          <p:nvPr/>
        </p:nvPicPr>
        <p:blipFill>
          <a:blip r:embed="rId4">
            <a:extLst/>
          </a:blip>
          <a:stretch>
            <a:fillRect/>
          </a:stretch>
        </p:blipFill>
        <p:spPr>
          <a:xfrm>
            <a:off x="4339394" y="5049501"/>
            <a:ext cx="2616201" cy="706903"/>
          </a:xfrm>
          <a:prstGeom prst="rect">
            <a:avLst/>
          </a:prstGeom>
        </p:spPr>
      </p:pic>
      <p:pic>
        <p:nvPicPr>
          <p:cNvPr id="759" name="droppedImage.png"/>
          <p:cNvPicPr>
            <a:picLocks noChangeAspect="1"/>
          </p:cNvPicPr>
          <p:nvPr/>
        </p:nvPicPr>
        <p:blipFill>
          <a:blip r:embed="rId5">
            <a:extLst/>
          </a:blip>
          <a:stretch>
            <a:fillRect/>
          </a:stretch>
        </p:blipFill>
        <p:spPr>
          <a:xfrm rot="497029">
            <a:off x="6806173" y="2151449"/>
            <a:ext cx="1282701" cy="1662433"/>
          </a:xfrm>
          <a:prstGeom prst="rect">
            <a:avLst/>
          </a:prstGeom>
          <a:effectLst>
            <a:outerShdw blurRad="127000" dist="76200" dir="2700000" rotWithShape="0">
              <a:srgbClr val="000000">
                <a:alpha val="75000"/>
              </a:srgbClr>
            </a:outerShdw>
          </a:effectLst>
        </p:spPr>
      </p:pic>
      <p:pic>
        <p:nvPicPr>
          <p:cNvPr id="760" name="droppedImage.png"/>
          <p:cNvPicPr>
            <a:picLocks noChangeAspect="1"/>
          </p:cNvPicPr>
          <p:nvPr/>
        </p:nvPicPr>
        <p:blipFill>
          <a:blip r:embed="rId6">
            <a:extLst/>
          </a:blip>
          <a:stretch>
            <a:fillRect/>
          </a:stretch>
        </p:blipFill>
        <p:spPr>
          <a:xfrm rot="21396105">
            <a:off x="2933700" y="4516436"/>
            <a:ext cx="1276603" cy="1652589"/>
          </a:xfrm>
          <a:prstGeom prst="rect">
            <a:avLst/>
          </a:prstGeom>
          <a:effectLst>
            <a:outerShdw blurRad="127000" dist="76200" dir="2700000" rotWithShape="0">
              <a:srgbClr val="000000">
                <a:alpha val="75000"/>
              </a:srgbClr>
            </a:outerShdw>
          </a:effectLst>
        </p:spPr>
      </p:pic>
      <p:pic>
        <p:nvPicPr>
          <p:cNvPr id="761" name="droppedImage.png"/>
          <p:cNvPicPr>
            <a:picLocks noChangeAspect="1"/>
          </p:cNvPicPr>
          <p:nvPr/>
        </p:nvPicPr>
        <p:blipFill>
          <a:blip r:embed="rId7">
            <a:extLst/>
          </a:blip>
          <a:stretch>
            <a:fillRect/>
          </a:stretch>
        </p:blipFill>
        <p:spPr>
          <a:xfrm rot="21300000">
            <a:off x="983899" y="2351713"/>
            <a:ext cx="1282701" cy="1664875"/>
          </a:xfrm>
          <a:prstGeom prst="rect">
            <a:avLst/>
          </a:prstGeom>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0000 -0.294146" pathEditMode="relative">
                                      <p:cBhvr>
                                        <p:cTn id="6" dur="750" fill="hold"/>
                                        <p:tgtEl>
                                          <p:spTgt spid="754"/>
                                        </p:tgtEl>
                                        <p:attrNameLst>
                                          <p:attrName>ppt_x</p:attrName>
                                          <p:attrName>ppt_y</p:attrName>
                                        </p:attrNameLst>
                                      </p:cBhvr>
                                    </p:animMotion>
                                  </p:childTnLst>
                                </p:cTn>
                              </p:par>
                            </p:childTnLst>
                          </p:cTn>
                        </p:par>
                        <p:par>
                          <p:cTn id="7" fill="hold">
                            <p:stCondLst>
                              <p:cond delay="750"/>
                            </p:stCondLst>
                            <p:childTnLst>
                              <p:par>
                                <p:cTn id="8" presetID="9" presetClass="entr" fill="hold" grpId="2" nodeType="afterEffect">
                                  <p:stCondLst>
                                    <p:cond delay="0"/>
                                  </p:stCondLst>
                                  <p:iterate>
                                    <p:tmAbs val="0"/>
                                  </p:iterate>
                                  <p:childTnLst>
                                    <p:set>
                                      <p:cBhvr>
                                        <p:cTn id="9" fill="hold"/>
                                        <p:tgtEl>
                                          <p:spTgt spid="760"/>
                                        </p:tgtEl>
                                        <p:attrNameLst>
                                          <p:attrName>style.visibility</p:attrName>
                                        </p:attrNameLst>
                                      </p:cBhvr>
                                      <p:to>
                                        <p:strVal val="visible"/>
                                      </p:to>
                                    </p:set>
                                    <p:animEffect transition="in" filter="dissolve">
                                      <p:cBhvr>
                                        <p:cTn id="10" dur="500"/>
                                        <p:tgtEl>
                                          <p:spTgt spid="760"/>
                                        </p:tgtEl>
                                      </p:cBhvr>
                                    </p:animEffect>
                                  </p:childTnLst>
                                </p:cTn>
                              </p:par>
                            </p:childTnLst>
                          </p:cTn>
                        </p:par>
                        <p:par>
                          <p:cTn id="11" fill="hold">
                            <p:stCondLst>
                              <p:cond delay="1250"/>
                            </p:stCondLst>
                            <p:childTnLst>
                              <p:par>
                                <p:cTn id="12" presetID="9" presetClass="entr" fill="hold" grpId="3" nodeType="afterEffect">
                                  <p:stCondLst>
                                    <p:cond delay="0"/>
                                  </p:stCondLst>
                                  <p:iterate>
                                    <p:tmAbs val="0"/>
                                  </p:iterate>
                                  <p:childTnLst>
                                    <p:set>
                                      <p:cBhvr>
                                        <p:cTn id="13" fill="hold"/>
                                        <p:tgtEl>
                                          <p:spTgt spid="758"/>
                                        </p:tgtEl>
                                        <p:attrNameLst>
                                          <p:attrName>style.visibility</p:attrName>
                                        </p:attrNameLst>
                                      </p:cBhvr>
                                      <p:to>
                                        <p:strVal val="visible"/>
                                      </p:to>
                                    </p:set>
                                    <p:animEffect transition="in" filter="dissolve">
                                      <p:cBhvr>
                                        <p:cTn id="14" dur="250"/>
                                        <p:tgtEl>
                                          <p:spTgt spid="75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4" nodeType="clickEffect">
                                  <p:stCondLst>
                                    <p:cond delay="0"/>
                                  </p:stCondLst>
                                  <p:iterate>
                                    <p:tmAbs val="0"/>
                                  </p:iterate>
                                  <p:childTnLst>
                                    <p:set>
                                      <p:cBhvr>
                                        <p:cTn id="18" fill="hold"/>
                                        <p:tgtEl>
                                          <p:spTgt spid="756"/>
                                        </p:tgtEl>
                                        <p:attrNameLst>
                                          <p:attrName>style.visibility</p:attrName>
                                        </p:attrNameLst>
                                      </p:cBhvr>
                                      <p:to>
                                        <p:strVal val="visible"/>
                                      </p:to>
                                    </p:set>
                                    <p:animEffect transition="in" filter="dissolve">
                                      <p:cBhvr>
                                        <p:cTn id="19" dur="250"/>
                                        <p:tgtEl>
                                          <p:spTgt spid="756"/>
                                        </p:tgtEl>
                                      </p:cBhvr>
                                    </p:animEffect>
                                  </p:childTnLst>
                                </p:cTn>
                              </p:par>
                            </p:childTnLst>
                          </p:cTn>
                        </p:par>
                        <p:par>
                          <p:cTn id="20" fill="hold">
                            <p:stCondLst>
                              <p:cond delay="250"/>
                            </p:stCondLst>
                            <p:childTnLst>
                              <p:par>
                                <p:cTn id="21" presetID="9" presetClass="entr" fill="hold" grpId="5" nodeType="afterEffect">
                                  <p:stCondLst>
                                    <p:cond delay="0"/>
                                  </p:stCondLst>
                                  <p:iterate>
                                    <p:tmAbs val="0"/>
                                  </p:iterate>
                                  <p:childTnLst>
                                    <p:set>
                                      <p:cBhvr>
                                        <p:cTn id="22" fill="hold"/>
                                        <p:tgtEl>
                                          <p:spTgt spid="759"/>
                                        </p:tgtEl>
                                        <p:attrNameLst>
                                          <p:attrName>style.visibility</p:attrName>
                                        </p:attrNameLst>
                                      </p:cBhvr>
                                      <p:to>
                                        <p:strVal val="visible"/>
                                      </p:to>
                                    </p:set>
                                    <p:animEffect transition="in" filter="dissolve">
                                      <p:cBhvr>
                                        <p:cTn id="23" dur="250"/>
                                        <p:tgtEl>
                                          <p:spTgt spid="75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6" nodeType="clickEffect">
                                  <p:stCondLst>
                                    <p:cond delay="0"/>
                                  </p:stCondLst>
                                  <p:iterate>
                                    <p:tmAbs val="0"/>
                                  </p:iterate>
                                  <p:childTnLst>
                                    <p:set>
                                      <p:cBhvr>
                                        <p:cTn id="27" fill="hold"/>
                                        <p:tgtEl>
                                          <p:spTgt spid="757"/>
                                        </p:tgtEl>
                                        <p:attrNameLst>
                                          <p:attrName>style.visibility</p:attrName>
                                        </p:attrNameLst>
                                      </p:cBhvr>
                                      <p:to>
                                        <p:strVal val="visible"/>
                                      </p:to>
                                    </p:set>
                                    <p:animEffect transition="in" filter="dissolve">
                                      <p:cBhvr>
                                        <p:cTn id="28" dur="250"/>
                                        <p:tgtEl>
                                          <p:spTgt spid="757"/>
                                        </p:tgtEl>
                                      </p:cBhvr>
                                    </p:animEffect>
                                  </p:childTnLst>
                                </p:cTn>
                              </p:par>
                            </p:childTnLst>
                          </p:cTn>
                        </p:par>
                        <p:par>
                          <p:cTn id="29" fill="hold">
                            <p:stCondLst>
                              <p:cond delay="250"/>
                            </p:stCondLst>
                            <p:childTnLst>
                              <p:par>
                                <p:cTn id="30" presetID="9" presetClass="entr" fill="hold" grpId="7" nodeType="afterEffect">
                                  <p:stCondLst>
                                    <p:cond delay="0"/>
                                  </p:stCondLst>
                                  <p:iterate>
                                    <p:tmAbs val="0"/>
                                  </p:iterate>
                                  <p:childTnLst>
                                    <p:set>
                                      <p:cBhvr>
                                        <p:cTn id="31" fill="hold"/>
                                        <p:tgtEl>
                                          <p:spTgt spid="761"/>
                                        </p:tgtEl>
                                        <p:attrNameLst>
                                          <p:attrName>style.visibility</p:attrName>
                                        </p:attrNameLst>
                                      </p:cBhvr>
                                      <p:to>
                                        <p:strVal val="visible"/>
                                      </p:to>
                                    </p:set>
                                    <p:animEffect transition="in" filter="dissolve">
                                      <p:cBhvr>
                                        <p:cTn id="32" dur="25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 grpId="4" animBg="1" advAuto="0"/>
      <p:bldP spid="757" grpId="6" animBg="1" advAuto="0"/>
      <p:bldP spid="758" grpId="3" animBg="1" advAuto="0"/>
      <p:bldP spid="759" grpId="5" animBg="1" advAuto="0"/>
      <p:bldP spid="760" grpId="2" animBg="1" advAuto="0"/>
      <p:bldP spid="761" grpId="7"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pic>
        <p:nvPicPr>
          <p:cNvPr id="766" name="rc_logo_color.png"/>
          <p:cNvPicPr>
            <a:picLocks noChangeAspect="1"/>
          </p:cNvPicPr>
          <p:nvPr/>
        </p:nvPicPr>
        <p:blipFill>
          <a:blip r:embed="rId2">
            <a:extLst/>
          </a:blip>
          <a:stretch>
            <a:fillRect/>
          </a:stretch>
        </p:blipFill>
        <p:spPr>
          <a:xfrm>
            <a:off x="1079703" y="2304077"/>
            <a:ext cx="6547228" cy="1736939"/>
          </a:xfrm>
          <a:prstGeom prst="rect">
            <a:avLst/>
          </a:prstGeom>
        </p:spPr>
      </p:pic>
      <p:sp>
        <p:nvSpPr>
          <p:cNvPr id="767" name="Shape 767"/>
          <p:cNvSpPr/>
          <p:nvPr/>
        </p:nvSpPr>
        <p:spPr>
          <a:xfrm>
            <a:off x="3325721" y="4137708"/>
            <a:ext cx="4738576" cy="416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53585F"/>
                </a:solidFill>
              </a:defRPr>
            </a:pPr>
            <a:r>
              <a:rPr i="1">
                <a:latin typeface="Myriad Pro"/>
                <a:ea typeface="Myriad Pro"/>
                <a:cs typeface="Myriad Pro"/>
                <a:sym typeface="Myriad Pro"/>
              </a:rPr>
              <a:t>POWERED BY</a:t>
            </a:r>
            <a:r>
              <a:t> </a:t>
            </a:r>
            <a:r>
              <a:rPr sz="2400">
                <a:latin typeface="Minion Pro Semibold"/>
                <a:ea typeface="Minion Pro Semibold"/>
                <a:cs typeface="Minion Pro Semibold"/>
                <a:sym typeface="Minion Pro Semibold"/>
              </a:rPr>
              <a:t>THE HUMAN ELEMENT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457200" y="939800"/>
            <a:ext cx="8229600" cy="497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45402" indent="-4762" algn="ctr">
              <a:spcBef>
                <a:spcPts val="800"/>
              </a:spcBef>
              <a:tabLst>
                <a:tab pos="508000" algn="l"/>
                <a:tab pos="952500" algn="l"/>
                <a:tab pos="1422400" algn="l"/>
                <a:tab pos="1866900" algn="l"/>
                <a:tab pos="2336800" algn="l"/>
                <a:tab pos="2781300" algn="l"/>
                <a:tab pos="3251200" algn="l"/>
                <a:tab pos="3695700" algn="l"/>
                <a:tab pos="4165600" algn="l"/>
                <a:tab pos="4610100" algn="l"/>
                <a:tab pos="5080000" algn="l"/>
                <a:tab pos="5524500" algn="l"/>
              </a:tabLst>
              <a:defRPr sz="4800" i="1"/>
            </a:lvl1pPr>
          </a:lstStyle>
          <a:p>
            <a:r>
              <a:t>What could you do if you not only eliminated unproductive behaviors, but fully reached your potential?</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2014, The Schutz Company. All rights reserved. </a:t>
            </a:r>
          </a:p>
        </p:txBody>
      </p:sp>
      <p:pic>
        <p:nvPicPr>
          <p:cNvPr id="770" name="droppedImage.pdf"/>
          <p:cNvPicPr>
            <a:picLocks noChangeAspect="1"/>
          </p:cNvPicPr>
          <p:nvPr/>
        </p:nvPicPr>
        <p:blipFill>
          <a:blip r:embed="rId2">
            <a:extLst/>
          </a:blip>
          <a:stretch>
            <a:fillRect/>
          </a:stretch>
        </p:blipFill>
        <p:spPr>
          <a:xfrm>
            <a:off x="2152501" y="485903"/>
            <a:ext cx="4841194" cy="1308101"/>
          </a:xfrm>
          <a:prstGeom prst="rect">
            <a:avLst/>
          </a:prstGeom>
        </p:spPr>
      </p:pic>
      <p:pic>
        <p:nvPicPr>
          <p:cNvPr id="771" name="Signs of Defensiveness Survey_Page_2.jpg"/>
          <p:cNvPicPr>
            <a:picLocks noChangeAspect="1"/>
          </p:cNvPicPr>
          <p:nvPr/>
        </p:nvPicPr>
        <p:blipFill>
          <a:blip r:embed="rId3">
            <a:extLst/>
          </a:blip>
          <a:stretch>
            <a:fillRect/>
          </a:stretch>
        </p:blipFill>
        <p:spPr>
          <a:xfrm>
            <a:off x="2781300" y="3259825"/>
            <a:ext cx="2121487" cy="2743201"/>
          </a:xfrm>
          <a:prstGeom prst="rect">
            <a:avLst/>
          </a:prstGeom>
          <a:effectLst>
            <a:outerShdw blurRad="127000" dist="76200" dir="2700000" rotWithShape="0">
              <a:srgbClr val="000000">
                <a:alpha val="75000"/>
              </a:srgbClr>
            </a:outerShdw>
          </a:effectLst>
        </p:spPr>
      </p:pic>
      <p:pic>
        <p:nvPicPr>
          <p:cNvPr id="772" name="Element B Cover.jpg"/>
          <p:cNvPicPr>
            <a:picLocks noChangeAspect="1"/>
          </p:cNvPicPr>
          <p:nvPr/>
        </p:nvPicPr>
        <p:blipFill>
          <a:blip r:embed="rId4">
            <a:extLst/>
          </a:blip>
          <a:stretch>
            <a:fillRect/>
          </a:stretch>
        </p:blipFill>
        <p:spPr>
          <a:xfrm>
            <a:off x="1003300" y="2281925"/>
            <a:ext cx="2160774" cy="2794001"/>
          </a:xfrm>
          <a:prstGeom prst="rect">
            <a:avLst/>
          </a:prstGeom>
          <a:effectLst>
            <a:outerShdw blurRad="127000" dist="76200" dir="2700000" rotWithShape="0">
              <a:srgbClr val="000000">
                <a:alpha val="75000"/>
              </a:srgbClr>
            </a:outerShdw>
          </a:effectLst>
        </p:spPr>
      </p:pic>
      <p:pic>
        <p:nvPicPr>
          <p:cNvPr id="773" name="droppedImage.png"/>
          <p:cNvPicPr>
            <a:picLocks noChangeAspect="1"/>
          </p:cNvPicPr>
          <p:nvPr/>
        </p:nvPicPr>
        <p:blipFill>
          <a:blip r:embed="rId5">
            <a:extLst/>
          </a:blip>
          <a:stretch>
            <a:fillRect/>
          </a:stretch>
        </p:blipFill>
        <p:spPr>
          <a:xfrm>
            <a:off x="5621019" y="3644900"/>
            <a:ext cx="2730501" cy="14371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72"/>
                                        </p:tgtEl>
                                        <p:attrNameLst>
                                          <p:attrName>style.visibility</p:attrName>
                                        </p:attrNameLst>
                                      </p:cBhvr>
                                      <p:to>
                                        <p:strVal val="visible"/>
                                      </p:to>
                                    </p:set>
                                    <p:animEffect transition="in" filter="dissolve">
                                      <p:cBhvr>
                                        <p:cTn id="7" dur="250"/>
                                        <p:tgtEl>
                                          <p:spTgt spid="772"/>
                                        </p:tgtEl>
                                      </p:cBhvr>
                                    </p:animEffect>
                                  </p:childTnLst>
                                </p:cTn>
                              </p:par>
                            </p:childTnLst>
                          </p:cTn>
                        </p:par>
                        <p:par>
                          <p:cTn id="8" fill="hold">
                            <p:stCondLst>
                              <p:cond delay="250"/>
                            </p:stCondLst>
                            <p:childTnLst>
                              <p:par>
                                <p:cTn id="9" presetID="9" presetClass="entr" fill="hold" grpId="2" nodeType="afterEffect">
                                  <p:stCondLst>
                                    <p:cond delay="0"/>
                                  </p:stCondLst>
                                  <p:iterate>
                                    <p:tmAbs val="0"/>
                                  </p:iterate>
                                  <p:childTnLst>
                                    <p:set>
                                      <p:cBhvr>
                                        <p:cTn id="10" fill="hold"/>
                                        <p:tgtEl>
                                          <p:spTgt spid="771"/>
                                        </p:tgtEl>
                                        <p:attrNameLst>
                                          <p:attrName>style.visibility</p:attrName>
                                        </p:attrNameLst>
                                      </p:cBhvr>
                                      <p:to>
                                        <p:strVal val="visible"/>
                                      </p:to>
                                    </p:set>
                                    <p:animEffect transition="in" filter="dissolve">
                                      <p:cBhvr>
                                        <p:cTn id="11" dur="250"/>
                                        <p:tgtEl>
                                          <p:spTgt spid="771"/>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773"/>
                                        </p:tgtEl>
                                        <p:attrNameLst>
                                          <p:attrName>style.visibility</p:attrName>
                                        </p:attrNameLst>
                                      </p:cBhvr>
                                      <p:to>
                                        <p:strVal val="visible"/>
                                      </p:to>
                                    </p:set>
                                    <p:animEffect transition="in" filter="dissolve">
                                      <p:cBhvr>
                                        <p:cTn id="15" dur="25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2" animBg="1" advAuto="0"/>
      <p:bldP spid="772" grpId="1" animBg="1" advAuto="0"/>
      <p:bldP spid="773" grpId="3"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pic>
        <p:nvPicPr>
          <p:cNvPr id="776" name="droppedImage.pdf"/>
          <p:cNvPicPr>
            <a:picLocks noChangeAspect="1"/>
          </p:cNvPicPr>
          <p:nvPr/>
        </p:nvPicPr>
        <p:blipFill>
          <a:blip r:embed="rId2">
            <a:extLst/>
          </a:blip>
          <a:stretch>
            <a:fillRect/>
          </a:stretch>
        </p:blipFill>
        <p:spPr>
          <a:xfrm>
            <a:off x="2152501" y="485903"/>
            <a:ext cx="4841194" cy="1308101"/>
          </a:xfrm>
          <a:prstGeom prst="rect">
            <a:avLst/>
          </a:prstGeom>
        </p:spPr>
      </p:pic>
      <p:sp>
        <p:nvSpPr>
          <p:cNvPr id="777" name="Shape 777"/>
          <p:cNvSpPr/>
          <p:nvPr/>
        </p:nvSpPr>
        <p:spPr>
          <a:xfrm>
            <a:off x="812800" y="2387600"/>
            <a:ext cx="7061200" cy="35855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0" marR="228600" defTabSz="457200">
              <a:lnSpc>
                <a:spcPct val="120000"/>
              </a:lnSpc>
              <a:defRPr sz="2600">
                <a:uFillTx/>
                <a:latin typeface="Arial"/>
                <a:ea typeface="Arial"/>
                <a:cs typeface="Arial"/>
                <a:sym typeface="Arial"/>
              </a:defRPr>
            </a:pPr>
            <a:r>
              <a:t>Five Essential Skills for creating collaborative environments:</a:t>
            </a:r>
          </a:p>
          <a:p>
            <a:pPr marL="457200" lvl="1" indent="-317500">
              <a:lnSpc>
                <a:spcPct val="120000"/>
              </a:lnSpc>
              <a:spcBef>
                <a:spcPts val="400"/>
              </a:spcBef>
              <a:buClr>
                <a:srgbClr val="280B80"/>
              </a:buClr>
              <a:buSzPct val="125000"/>
              <a:buChar char="•"/>
              <a:tabLst>
                <a:tab pos="2781300" algn="l"/>
                <a:tab pos="5524500" algn="l"/>
              </a:tabLst>
              <a:defRPr sz="2600">
                <a:latin typeface="Arial"/>
                <a:ea typeface="Arial"/>
                <a:cs typeface="Arial"/>
                <a:sym typeface="Arial"/>
              </a:defRPr>
            </a:pPr>
            <a:r>
              <a:t>Collaborative Intention</a:t>
            </a:r>
          </a:p>
          <a:p>
            <a:pPr marL="457200" lvl="1" indent="-317500">
              <a:lnSpc>
                <a:spcPct val="120000"/>
              </a:lnSpc>
              <a:spcBef>
                <a:spcPts val="400"/>
              </a:spcBef>
              <a:buClr>
                <a:srgbClr val="280B80"/>
              </a:buClr>
              <a:buSzPct val="125000"/>
              <a:buChar char="•"/>
              <a:tabLst>
                <a:tab pos="2781300" algn="l"/>
                <a:tab pos="5524500" algn="l"/>
              </a:tabLst>
              <a:defRPr sz="2600">
                <a:latin typeface="Arial"/>
                <a:ea typeface="Arial"/>
                <a:cs typeface="Arial"/>
                <a:sym typeface="Arial"/>
              </a:defRPr>
            </a:pPr>
            <a:r>
              <a:t>Truthfulness</a:t>
            </a:r>
          </a:p>
          <a:p>
            <a:pPr marL="457200" lvl="1" indent="-317500">
              <a:lnSpc>
                <a:spcPct val="120000"/>
              </a:lnSpc>
              <a:spcBef>
                <a:spcPts val="400"/>
              </a:spcBef>
              <a:buClr>
                <a:srgbClr val="280B80"/>
              </a:buClr>
              <a:buSzPct val="125000"/>
              <a:buChar char="•"/>
              <a:tabLst>
                <a:tab pos="2781300" algn="l"/>
                <a:tab pos="5524500" algn="l"/>
              </a:tabLst>
              <a:defRPr sz="2600">
                <a:latin typeface="Arial"/>
                <a:ea typeface="Arial"/>
                <a:cs typeface="Arial"/>
                <a:sym typeface="Arial"/>
              </a:defRPr>
            </a:pPr>
            <a:r>
              <a:t>Self-Accountability</a:t>
            </a:r>
          </a:p>
          <a:p>
            <a:pPr marL="457200" lvl="1" indent="-317500">
              <a:lnSpc>
                <a:spcPct val="120000"/>
              </a:lnSpc>
              <a:spcBef>
                <a:spcPts val="400"/>
              </a:spcBef>
              <a:buClr>
                <a:srgbClr val="280B80"/>
              </a:buClr>
              <a:buSzPct val="125000"/>
              <a:buChar char="•"/>
              <a:tabLst>
                <a:tab pos="2781300" algn="l"/>
                <a:tab pos="5524500" algn="l"/>
              </a:tabLst>
              <a:defRPr sz="2600">
                <a:latin typeface="Arial"/>
                <a:ea typeface="Arial"/>
                <a:cs typeface="Arial"/>
                <a:sym typeface="Arial"/>
              </a:defRPr>
            </a:pPr>
            <a:r>
              <a:t>Self-Awareness and Awareness of Others</a:t>
            </a:r>
          </a:p>
          <a:p>
            <a:pPr marL="457200" lvl="1" indent="-317500">
              <a:lnSpc>
                <a:spcPct val="120000"/>
              </a:lnSpc>
              <a:spcBef>
                <a:spcPts val="400"/>
              </a:spcBef>
              <a:buClr>
                <a:srgbClr val="280B80"/>
              </a:buClr>
              <a:buSzPct val="125000"/>
              <a:buChar char="•"/>
              <a:tabLst>
                <a:tab pos="2781300" algn="l"/>
                <a:tab pos="5524500" algn="l"/>
              </a:tabLst>
              <a:defRPr sz="2600">
                <a:latin typeface="Arial"/>
                <a:ea typeface="Arial"/>
                <a:cs typeface="Arial"/>
                <a:sym typeface="Arial"/>
              </a:defRPr>
            </a:pPr>
            <a:r>
              <a:t>Problem Solving and Negotiating</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77">
                                            <p:txEl>
                                              <p:pRg st="1" end="1"/>
                                            </p:txEl>
                                          </p:spTgt>
                                        </p:tgtEl>
                                        <p:attrNameLst>
                                          <p:attrName>style.visibility</p:attrName>
                                        </p:attrNameLst>
                                      </p:cBhvr>
                                      <p:to>
                                        <p:strVal val="visible"/>
                                      </p:to>
                                    </p:set>
                                    <p:animEffect transition="in" filter="dissolve">
                                      <p:cBhvr>
                                        <p:cTn id="7" dur="100"/>
                                        <p:tgtEl>
                                          <p:spTgt spid="777">
                                            <p:txEl>
                                              <p:pRg st="1" end="1"/>
                                            </p:txEl>
                                          </p:spTgt>
                                        </p:tgtEl>
                                      </p:cBhvr>
                                    </p:animEffect>
                                  </p:childTnLst>
                                </p:cTn>
                              </p:par>
                            </p:childTnLst>
                          </p:cTn>
                        </p:par>
                        <p:par>
                          <p:cTn id="8" fill="hold">
                            <p:stCondLst>
                              <p:cond delay="100"/>
                            </p:stCondLst>
                            <p:childTnLst>
                              <p:par>
                                <p:cTn id="9" presetID="9" presetClass="entr" fill="hold" grpId="1" nodeType="afterEffect">
                                  <p:stCondLst>
                                    <p:cond delay="0"/>
                                  </p:stCondLst>
                                  <p:iterate>
                                    <p:tmAbs val="0"/>
                                  </p:iterate>
                                  <p:childTnLst>
                                    <p:set>
                                      <p:cBhvr>
                                        <p:cTn id="10" fill="hold"/>
                                        <p:tgtEl>
                                          <p:spTgt spid="777">
                                            <p:txEl>
                                              <p:pRg st="2" end="2"/>
                                            </p:txEl>
                                          </p:spTgt>
                                        </p:tgtEl>
                                        <p:attrNameLst>
                                          <p:attrName>style.visibility</p:attrName>
                                        </p:attrNameLst>
                                      </p:cBhvr>
                                      <p:to>
                                        <p:strVal val="visible"/>
                                      </p:to>
                                    </p:set>
                                    <p:animEffect transition="in" filter="dissolve">
                                      <p:cBhvr>
                                        <p:cTn id="11" dur="100"/>
                                        <p:tgtEl>
                                          <p:spTgt spid="777">
                                            <p:txEl>
                                              <p:pRg st="2" end="2"/>
                                            </p:txEl>
                                          </p:spTgt>
                                        </p:tgtEl>
                                      </p:cBhvr>
                                    </p:animEffect>
                                  </p:childTnLst>
                                </p:cTn>
                              </p:par>
                            </p:childTnLst>
                          </p:cTn>
                        </p:par>
                        <p:par>
                          <p:cTn id="12" fill="hold">
                            <p:stCondLst>
                              <p:cond delay="200"/>
                            </p:stCondLst>
                            <p:childTnLst>
                              <p:par>
                                <p:cTn id="13" presetID="9" presetClass="entr" fill="hold" grpId="1" nodeType="afterEffect">
                                  <p:stCondLst>
                                    <p:cond delay="0"/>
                                  </p:stCondLst>
                                  <p:iterate>
                                    <p:tmAbs val="0"/>
                                  </p:iterate>
                                  <p:childTnLst>
                                    <p:set>
                                      <p:cBhvr>
                                        <p:cTn id="14" fill="hold"/>
                                        <p:tgtEl>
                                          <p:spTgt spid="777">
                                            <p:txEl>
                                              <p:pRg st="3" end="3"/>
                                            </p:txEl>
                                          </p:spTgt>
                                        </p:tgtEl>
                                        <p:attrNameLst>
                                          <p:attrName>style.visibility</p:attrName>
                                        </p:attrNameLst>
                                      </p:cBhvr>
                                      <p:to>
                                        <p:strVal val="visible"/>
                                      </p:to>
                                    </p:set>
                                    <p:animEffect transition="in" filter="dissolve">
                                      <p:cBhvr>
                                        <p:cTn id="15" dur="100"/>
                                        <p:tgtEl>
                                          <p:spTgt spid="777">
                                            <p:txEl>
                                              <p:pRg st="3" end="3"/>
                                            </p:txEl>
                                          </p:spTgt>
                                        </p:tgtEl>
                                      </p:cBhvr>
                                    </p:animEffect>
                                  </p:childTnLst>
                                </p:cTn>
                              </p:par>
                            </p:childTnLst>
                          </p:cTn>
                        </p:par>
                        <p:par>
                          <p:cTn id="16" fill="hold">
                            <p:stCondLst>
                              <p:cond delay="300"/>
                            </p:stCondLst>
                            <p:childTnLst>
                              <p:par>
                                <p:cTn id="17" presetID="9" presetClass="entr" fill="hold" grpId="1" nodeType="afterEffect">
                                  <p:stCondLst>
                                    <p:cond delay="0"/>
                                  </p:stCondLst>
                                  <p:iterate>
                                    <p:tmAbs val="0"/>
                                  </p:iterate>
                                  <p:childTnLst>
                                    <p:set>
                                      <p:cBhvr>
                                        <p:cTn id="18" fill="hold"/>
                                        <p:tgtEl>
                                          <p:spTgt spid="777">
                                            <p:txEl>
                                              <p:pRg st="4" end="4"/>
                                            </p:txEl>
                                          </p:spTgt>
                                        </p:tgtEl>
                                        <p:attrNameLst>
                                          <p:attrName>style.visibility</p:attrName>
                                        </p:attrNameLst>
                                      </p:cBhvr>
                                      <p:to>
                                        <p:strVal val="visible"/>
                                      </p:to>
                                    </p:set>
                                    <p:animEffect transition="in" filter="dissolve">
                                      <p:cBhvr>
                                        <p:cTn id="19" dur="100"/>
                                        <p:tgtEl>
                                          <p:spTgt spid="777">
                                            <p:txEl>
                                              <p:pRg st="4" end="4"/>
                                            </p:txEl>
                                          </p:spTgt>
                                        </p:tgtEl>
                                      </p:cBhvr>
                                    </p:animEffect>
                                  </p:childTnLst>
                                </p:cTn>
                              </p:par>
                            </p:childTnLst>
                          </p:cTn>
                        </p:par>
                        <p:par>
                          <p:cTn id="20" fill="hold">
                            <p:stCondLst>
                              <p:cond delay="400"/>
                            </p:stCondLst>
                            <p:childTnLst>
                              <p:par>
                                <p:cTn id="21" presetID="9" presetClass="entr" fill="hold" grpId="1" nodeType="afterEffect">
                                  <p:stCondLst>
                                    <p:cond delay="0"/>
                                  </p:stCondLst>
                                  <p:iterate>
                                    <p:tmAbs val="0"/>
                                  </p:iterate>
                                  <p:childTnLst>
                                    <p:set>
                                      <p:cBhvr>
                                        <p:cTn id="22" fill="hold"/>
                                        <p:tgtEl>
                                          <p:spTgt spid="777">
                                            <p:txEl>
                                              <p:pRg st="5" end="5"/>
                                            </p:txEl>
                                          </p:spTgt>
                                        </p:tgtEl>
                                        <p:attrNameLst>
                                          <p:attrName>style.visibility</p:attrName>
                                        </p:attrNameLst>
                                      </p:cBhvr>
                                      <p:to>
                                        <p:strVal val="visible"/>
                                      </p:to>
                                    </p:set>
                                    <p:animEffect transition="in" filter="dissolve">
                                      <p:cBhvr>
                                        <p:cTn id="23" dur="100"/>
                                        <p:tgtEl>
                                          <p:spTgt spid="77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 grpId="1"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image.png"/>
          <p:cNvPicPr>
            <a:picLocks/>
          </p:cNvPicPr>
          <p:nvPr/>
        </p:nvPicPr>
        <p:blipFill>
          <a:blip r:embed="rId2">
            <a:extLst/>
          </a:blip>
          <a:stretch>
            <a:fillRect/>
          </a:stretch>
        </p:blipFill>
        <p:spPr>
          <a:xfrm>
            <a:off x="76200" y="279400"/>
            <a:ext cx="1524000" cy="838200"/>
          </a:xfrm>
          <a:prstGeom prst="rect">
            <a:avLst/>
          </a:prstGeom>
          <a:ln w="12700">
            <a:miter lim="400000"/>
          </a:ln>
        </p:spPr>
      </p:pic>
      <p:sp>
        <p:nvSpPr>
          <p:cNvPr id="780" name="Shape 780"/>
          <p:cNvSpPr/>
          <p:nvPr/>
        </p:nvSpPr>
        <p:spPr>
          <a:xfrm>
            <a:off x="1676400" y="274637"/>
            <a:ext cx="1588" cy="1011238"/>
          </a:xfrm>
          <a:prstGeom prst="line">
            <a:avLst/>
          </a:prstGeom>
          <a:ln>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781" name="Shape 781"/>
          <p:cNvSpPr>
            <a:spLocks noGrp="1"/>
          </p:cNvSpPr>
          <p:nvPr>
            <p:ph type="body" idx="1"/>
          </p:nvPr>
        </p:nvSpPr>
        <p:spPr>
          <a:xfrm>
            <a:off x="457200" y="1981200"/>
            <a:ext cx="8229600" cy="3924300"/>
          </a:xfrm>
          <a:prstGeom prst="rect">
            <a:avLst/>
          </a:prstGeom>
        </p:spPr>
        <p:txBody>
          <a:bodyPr numCol="2" spcCol="411480">
            <a:normAutofit/>
          </a:bodyPr>
          <a:lstStyle/>
          <a:p>
            <a:pPr marL="372033" marR="39420" indent="-332613" defTabSz="886968">
              <a:buClr>
                <a:srgbClr val="FF7D41"/>
              </a:buClr>
              <a:tabLst>
                <a:tab pos="2692400" algn="l"/>
                <a:tab pos="5346700" algn="l"/>
              </a:tabLst>
              <a:defRPr sz="2716"/>
            </a:pPr>
            <a:r>
              <a:t>Automotive</a:t>
            </a:r>
          </a:p>
          <a:p>
            <a:pPr marL="372033" marR="39420" indent="-332613" defTabSz="886968">
              <a:buClr>
                <a:srgbClr val="FF7D41"/>
              </a:buClr>
              <a:tabLst>
                <a:tab pos="2692400" algn="l"/>
                <a:tab pos="5346700" algn="l"/>
              </a:tabLst>
              <a:defRPr sz="2716"/>
            </a:pPr>
            <a:r>
              <a:t>Defense</a:t>
            </a:r>
          </a:p>
          <a:p>
            <a:pPr marL="372033" marR="39420" indent="-332613" defTabSz="886968">
              <a:buClr>
                <a:srgbClr val="FF7D41"/>
              </a:buClr>
              <a:tabLst>
                <a:tab pos="2692400" algn="l"/>
                <a:tab pos="5346700" algn="l"/>
              </a:tabLst>
              <a:defRPr sz="2716"/>
            </a:pPr>
            <a:r>
              <a:t>Education</a:t>
            </a:r>
          </a:p>
          <a:p>
            <a:pPr marL="372033" marR="39420" indent="-332613" defTabSz="886968">
              <a:buClr>
                <a:srgbClr val="FF7D41"/>
              </a:buClr>
              <a:tabLst>
                <a:tab pos="2692400" algn="l"/>
                <a:tab pos="5346700" algn="l"/>
              </a:tabLst>
              <a:defRPr sz="2716"/>
            </a:pPr>
            <a:r>
              <a:t>Energy</a:t>
            </a:r>
          </a:p>
          <a:p>
            <a:pPr marL="372033" marR="39420" indent="-332613" defTabSz="886968">
              <a:buClr>
                <a:srgbClr val="FF7D41"/>
              </a:buClr>
              <a:tabLst>
                <a:tab pos="2692400" algn="l"/>
                <a:tab pos="5346700" algn="l"/>
              </a:tabLst>
              <a:defRPr sz="2716"/>
            </a:pPr>
            <a:r>
              <a:t>Food products</a:t>
            </a:r>
          </a:p>
          <a:p>
            <a:pPr marL="372033" marR="39420" indent="-332613" defTabSz="886968">
              <a:buClr>
                <a:srgbClr val="FF7D41"/>
              </a:buClr>
              <a:tabLst>
                <a:tab pos="2692400" algn="l"/>
                <a:tab pos="5346700" algn="l"/>
              </a:tabLst>
              <a:defRPr sz="2716"/>
            </a:pPr>
            <a:r>
              <a:t>Financial services</a:t>
            </a:r>
          </a:p>
          <a:p>
            <a:pPr marL="372033" marR="39420" indent="-332613" defTabSz="886968">
              <a:buClr>
                <a:srgbClr val="FF7D41"/>
              </a:buClr>
              <a:tabLst>
                <a:tab pos="2692400" algn="l"/>
                <a:tab pos="5346700" algn="l"/>
              </a:tabLst>
              <a:defRPr sz="2716"/>
            </a:pPr>
            <a:r>
              <a:t>Government</a:t>
            </a:r>
          </a:p>
          <a:p>
            <a:pPr marL="372033" marR="39420" indent="-332613" defTabSz="886968">
              <a:buClr>
                <a:srgbClr val="FF7D41"/>
              </a:buClr>
              <a:tabLst>
                <a:tab pos="2692400" algn="l"/>
                <a:tab pos="5346700" algn="l"/>
              </a:tabLst>
              <a:defRPr sz="2716"/>
            </a:pPr>
            <a:r>
              <a:t>Healthcare</a:t>
            </a:r>
          </a:p>
          <a:p>
            <a:pPr marL="372033" marR="39420" indent="-332613" defTabSz="886968">
              <a:buClr>
                <a:srgbClr val="FF7D41"/>
              </a:buClr>
              <a:tabLst>
                <a:tab pos="2692400" algn="l"/>
                <a:tab pos="5346700" algn="l"/>
              </a:tabLst>
              <a:defRPr sz="2716"/>
            </a:pPr>
            <a:r>
              <a:t>Information technology</a:t>
            </a:r>
          </a:p>
          <a:p>
            <a:pPr marL="372033" marR="39420" indent="-332613" defTabSz="886968">
              <a:buClr>
                <a:srgbClr val="FF7D41"/>
              </a:buClr>
              <a:tabLst>
                <a:tab pos="2692400" algn="l"/>
                <a:tab pos="5346700" algn="l"/>
              </a:tabLst>
              <a:defRPr sz="2716"/>
            </a:pPr>
            <a:r>
              <a:t>Insurance</a:t>
            </a:r>
          </a:p>
          <a:p>
            <a:pPr marL="372033" marR="39420" indent="-332613" defTabSz="886968">
              <a:buClr>
                <a:srgbClr val="FF7D41"/>
              </a:buClr>
              <a:tabLst>
                <a:tab pos="2692400" algn="l"/>
                <a:tab pos="5346700" algn="l"/>
              </a:tabLst>
              <a:defRPr sz="2716"/>
            </a:pPr>
            <a:r>
              <a:t>Manufacturing</a:t>
            </a:r>
          </a:p>
          <a:p>
            <a:pPr marL="372033" marR="39420" indent="-332613" defTabSz="886968">
              <a:buClr>
                <a:srgbClr val="FF7D41"/>
              </a:buClr>
              <a:tabLst>
                <a:tab pos="2692400" algn="l"/>
                <a:tab pos="5346700" algn="l"/>
              </a:tabLst>
              <a:defRPr sz="2716"/>
            </a:pPr>
            <a:r>
              <a:t>Oil &amp; Gas</a:t>
            </a:r>
          </a:p>
          <a:p>
            <a:pPr marL="372033" marR="39420" indent="-332613" defTabSz="886968">
              <a:buClr>
                <a:srgbClr val="FF7D41"/>
              </a:buClr>
              <a:tabLst>
                <a:tab pos="2692400" algn="l"/>
                <a:tab pos="5346700" algn="l"/>
              </a:tabLst>
              <a:defRPr sz="2716"/>
            </a:pPr>
            <a:r>
              <a:t>Pharmaceuticals</a:t>
            </a:r>
          </a:p>
          <a:p>
            <a:pPr marL="372033" marR="39420" indent="-332613" defTabSz="886968">
              <a:buClr>
                <a:srgbClr val="FF7D41"/>
              </a:buClr>
              <a:tabLst>
                <a:tab pos="2692400" algn="l"/>
                <a:tab pos="5346700" algn="l"/>
              </a:tabLst>
              <a:defRPr sz="2716"/>
            </a:pPr>
            <a:r>
              <a:t>Transportation</a:t>
            </a:r>
          </a:p>
          <a:p>
            <a:pPr marL="372033" marR="39420" indent="-332613" defTabSz="886968">
              <a:buClr>
                <a:srgbClr val="FF7D41"/>
              </a:buClr>
              <a:tabLst>
                <a:tab pos="2692400" algn="l"/>
                <a:tab pos="5346700" algn="l"/>
              </a:tabLst>
              <a:defRPr sz="2716"/>
            </a:pPr>
            <a:r>
              <a:t>Utilities</a:t>
            </a:r>
          </a:p>
        </p:txBody>
      </p:sp>
      <p:sp>
        <p:nvSpPr>
          <p:cNvPr id="782" name="Shape 782"/>
          <p:cNvSpPr>
            <a:spLocks noGrp="1"/>
          </p:cNvSpPr>
          <p:nvPr>
            <p:ph type="sldNum" sz="quarter" idx="2"/>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92</a:t>
            </a:fld>
            <a:endParaRPr/>
          </a:p>
        </p:txBody>
      </p:sp>
      <p:sp>
        <p:nvSpPr>
          <p:cNvPr id="783" name="Shape 783"/>
          <p:cNvSpPr/>
          <p:nvPr/>
        </p:nvSpPr>
        <p:spPr>
          <a:xfrm>
            <a:off x="1752600" y="0"/>
            <a:ext cx="7391400" cy="1570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Clr>
                <a:srgbClr val="000000"/>
              </a:buClr>
              <a:buFont typeface="Verdana"/>
              <a:defRPr sz="2800" b="1"/>
            </a:lvl1pPr>
          </a:lstStyle>
          <a:p>
            <a:r>
              <a:t>Industries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image.png"/>
          <p:cNvPicPr>
            <a:picLocks/>
          </p:cNvPicPr>
          <p:nvPr/>
        </p:nvPicPr>
        <p:blipFill>
          <a:blip r:embed="rId2">
            <a:extLst/>
          </a:blip>
          <a:stretch>
            <a:fillRect/>
          </a:stretch>
        </p:blipFill>
        <p:spPr>
          <a:xfrm>
            <a:off x="76200" y="279400"/>
            <a:ext cx="1524000" cy="838200"/>
          </a:xfrm>
          <a:prstGeom prst="rect">
            <a:avLst/>
          </a:prstGeom>
          <a:ln w="12700">
            <a:miter lim="400000"/>
          </a:ln>
        </p:spPr>
      </p:pic>
      <p:sp>
        <p:nvSpPr>
          <p:cNvPr id="786" name="Shape 786"/>
          <p:cNvSpPr/>
          <p:nvPr/>
        </p:nvSpPr>
        <p:spPr>
          <a:xfrm>
            <a:off x="1676400" y="274637"/>
            <a:ext cx="1588" cy="1011238"/>
          </a:xfrm>
          <a:prstGeom prst="line">
            <a:avLst/>
          </a:prstGeom>
          <a:ln>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787" name="Shape 787"/>
          <p:cNvSpPr>
            <a:spLocks noGrp="1"/>
          </p:cNvSpPr>
          <p:nvPr>
            <p:ph type="body" idx="1"/>
          </p:nvPr>
        </p:nvSpPr>
        <p:spPr>
          <a:xfrm>
            <a:off x="457200" y="1981200"/>
            <a:ext cx="8229600" cy="3924300"/>
          </a:xfrm>
          <a:prstGeom prst="rect">
            <a:avLst/>
          </a:prstGeom>
        </p:spPr>
        <p:txBody>
          <a:bodyPr numCol="2" spcCol="411480">
            <a:normAutofit/>
          </a:bodyPr>
          <a:lstStyle/>
          <a:p>
            <a:pPr marL="356692" marR="37795" indent="-318897" defTabSz="850391">
              <a:buClr>
                <a:srgbClr val="FF7D41"/>
              </a:buClr>
              <a:tabLst>
                <a:tab pos="2578100" algn="l"/>
                <a:tab pos="5130800" algn="l"/>
              </a:tabLst>
              <a:defRPr sz="2232"/>
            </a:pPr>
            <a:r>
              <a:t>NASA</a:t>
            </a:r>
          </a:p>
          <a:p>
            <a:pPr marL="356692" marR="37795" indent="-318897" defTabSz="850391">
              <a:buClr>
                <a:srgbClr val="FF7D41"/>
              </a:buClr>
              <a:tabLst>
                <a:tab pos="2578100" algn="l"/>
                <a:tab pos="5130800" algn="l"/>
              </a:tabLst>
              <a:defRPr sz="2232"/>
            </a:pPr>
            <a:r>
              <a:t>Memorial Sloan-Kettering Cancer Center</a:t>
            </a:r>
          </a:p>
          <a:p>
            <a:pPr marL="356692" marR="37795" indent="-318897" defTabSz="850391">
              <a:buClr>
                <a:srgbClr val="FF7D41"/>
              </a:buClr>
              <a:tabLst>
                <a:tab pos="2578100" algn="l"/>
                <a:tab pos="5130800" algn="l"/>
              </a:tabLst>
              <a:defRPr sz="2232"/>
            </a:pPr>
            <a:r>
              <a:t>US Army</a:t>
            </a:r>
          </a:p>
          <a:p>
            <a:pPr marL="356692" marR="37795" indent="-318897" defTabSz="850391">
              <a:buClr>
                <a:srgbClr val="FF7D41"/>
              </a:buClr>
              <a:tabLst>
                <a:tab pos="2578100" algn="l"/>
                <a:tab pos="5130800" algn="l"/>
              </a:tabLst>
              <a:defRPr sz="2232"/>
            </a:pPr>
            <a:r>
              <a:t>United Nations</a:t>
            </a:r>
          </a:p>
          <a:p>
            <a:pPr marL="356692" marR="37795" indent="-318897" defTabSz="850391">
              <a:buClr>
                <a:srgbClr val="FF7D41"/>
              </a:buClr>
              <a:tabLst>
                <a:tab pos="2578100" algn="l"/>
                <a:tab pos="5130800" algn="l"/>
              </a:tabLst>
              <a:defRPr sz="2232"/>
            </a:pPr>
            <a:r>
              <a:t>Boeing</a:t>
            </a:r>
          </a:p>
          <a:p>
            <a:pPr marL="356692" marR="37795" indent="-318897" defTabSz="850391">
              <a:buClr>
                <a:srgbClr val="FF7D41"/>
              </a:buClr>
              <a:tabLst>
                <a:tab pos="2578100" algn="l"/>
                <a:tab pos="5130800" algn="l"/>
              </a:tabLst>
              <a:defRPr sz="2232"/>
            </a:pPr>
            <a:r>
              <a:t>Lend Lease</a:t>
            </a:r>
          </a:p>
          <a:p>
            <a:pPr marL="356692" marR="37795" indent="-318897" defTabSz="850391">
              <a:buClr>
                <a:srgbClr val="FF7D41"/>
              </a:buClr>
              <a:tabLst>
                <a:tab pos="2578100" algn="l"/>
                <a:tab pos="5130800" algn="l"/>
              </a:tabLst>
              <a:defRPr sz="2232"/>
            </a:pPr>
            <a:r>
              <a:t>Shell</a:t>
            </a:r>
          </a:p>
          <a:p>
            <a:pPr marL="356692" marR="37795" indent="-318897" defTabSz="850391">
              <a:buClr>
                <a:srgbClr val="FF7D41"/>
              </a:buClr>
              <a:tabLst>
                <a:tab pos="2578100" algn="l"/>
                <a:tab pos="5130800" algn="l"/>
              </a:tabLst>
              <a:defRPr sz="2232"/>
            </a:pPr>
            <a:r>
              <a:t>Eli Lilly</a:t>
            </a:r>
          </a:p>
          <a:p>
            <a:pPr marL="356692" marR="37795" indent="-318897" defTabSz="850391">
              <a:buClr>
                <a:srgbClr val="FF7D41"/>
              </a:buClr>
              <a:tabLst>
                <a:tab pos="2578100" algn="l"/>
                <a:tab pos="5130800" algn="l"/>
              </a:tabLst>
              <a:defRPr sz="2232"/>
            </a:pPr>
            <a:r>
              <a:t>Abbott Labs</a:t>
            </a:r>
          </a:p>
          <a:p>
            <a:pPr marL="356692" marR="37795" indent="-318897" defTabSz="850391">
              <a:buClr>
                <a:srgbClr val="FF7D41"/>
              </a:buClr>
              <a:tabLst>
                <a:tab pos="2578100" algn="l"/>
                <a:tab pos="5130800" algn="l"/>
              </a:tabLst>
              <a:defRPr sz="2232"/>
            </a:pPr>
            <a:r>
              <a:t>Chubb &amp; Son</a:t>
            </a:r>
          </a:p>
          <a:p>
            <a:pPr marL="356692" marR="37795" indent="-318897" defTabSz="850391">
              <a:buClr>
                <a:srgbClr val="FF7D41"/>
              </a:buClr>
              <a:tabLst>
                <a:tab pos="2578100" algn="l"/>
                <a:tab pos="5130800" algn="l"/>
              </a:tabLst>
              <a:defRPr sz="2232"/>
            </a:pPr>
            <a:r>
              <a:t>Procter &amp; Gamble</a:t>
            </a:r>
          </a:p>
          <a:p>
            <a:pPr marL="356692" marR="37795" indent="-318897" defTabSz="850391">
              <a:buClr>
                <a:srgbClr val="FF7D41"/>
              </a:buClr>
              <a:tabLst>
                <a:tab pos="2578100" algn="l"/>
                <a:tab pos="5130800" algn="l"/>
              </a:tabLst>
              <a:defRPr sz="2232"/>
            </a:pPr>
            <a:r>
              <a:t>Seagrams</a:t>
            </a:r>
          </a:p>
          <a:p>
            <a:pPr marL="356692" marR="37795" indent="-318897" defTabSz="850391">
              <a:buClr>
                <a:srgbClr val="FF7D41"/>
              </a:buClr>
              <a:tabLst>
                <a:tab pos="2578100" algn="l"/>
                <a:tab pos="5130800" algn="l"/>
              </a:tabLst>
              <a:defRPr sz="2232"/>
            </a:pPr>
            <a:r>
              <a:t>Sanofi-Aventis</a:t>
            </a:r>
          </a:p>
          <a:p>
            <a:pPr marL="356692" marR="37795" indent="-318897" defTabSz="850391">
              <a:buClr>
                <a:srgbClr val="FF7D41"/>
              </a:buClr>
              <a:tabLst>
                <a:tab pos="2578100" algn="l"/>
                <a:tab pos="5130800" algn="l"/>
              </a:tabLst>
              <a:defRPr sz="2232"/>
            </a:pPr>
            <a:r>
              <a:t>Idaho Power</a:t>
            </a:r>
          </a:p>
          <a:p>
            <a:pPr marL="356692" marR="37795" indent="-318897" defTabSz="850391">
              <a:buClr>
                <a:srgbClr val="FF7D41"/>
              </a:buClr>
              <a:tabLst>
                <a:tab pos="2578100" algn="l"/>
                <a:tab pos="5130800" algn="l"/>
              </a:tabLst>
              <a:defRPr sz="2232"/>
            </a:pPr>
            <a:r>
              <a:t>Christian Hansen</a:t>
            </a:r>
          </a:p>
          <a:p>
            <a:pPr marL="356692" marR="37795" indent="-318897" defTabSz="850391">
              <a:buClr>
                <a:srgbClr val="FF7D41"/>
              </a:buClr>
              <a:tabLst>
                <a:tab pos="2578100" algn="l"/>
                <a:tab pos="5130800" algn="l"/>
              </a:tabLst>
              <a:defRPr sz="2232"/>
            </a:pPr>
            <a:r>
              <a:t>National Cancer Institute</a:t>
            </a:r>
          </a:p>
        </p:txBody>
      </p:sp>
      <p:sp>
        <p:nvSpPr>
          <p:cNvPr id="788" name="Shape 788"/>
          <p:cNvSpPr>
            <a:spLocks noGrp="1"/>
          </p:cNvSpPr>
          <p:nvPr>
            <p:ph type="sldNum" sz="quarter" idx="2"/>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93</a:t>
            </a:fld>
            <a:endParaRPr/>
          </a:p>
        </p:txBody>
      </p:sp>
      <p:sp>
        <p:nvSpPr>
          <p:cNvPr id="789" name="Shape 789"/>
          <p:cNvSpPr/>
          <p:nvPr/>
        </p:nvSpPr>
        <p:spPr>
          <a:xfrm>
            <a:off x="1752600" y="0"/>
            <a:ext cx="7391400" cy="1570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Clr>
                <a:srgbClr val="000000"/>
              </a:buClr>
              <a:buFont typeface="Verdana"/>
              <a:defRPr sz="2800" b="1"/>
            </a:lvl1pPr>
          </a:lstStyle>
          <a:p>
            <a:r>
              <a:t>Partial Client List</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 name="image.png"/>
          <p:cNvPicPr>
            <a:picLocks/>
          </p:cNvPicPr>
          <p:nvPr/>
        </p:nvPicPr>
        <p:blipFill>
          <a:blip r:embed="rId2">
            <a:extLst/>
          </a:blip>
          <a:stretch>
            <a:fillRect/>
          </a:stretch>
        </p:blipFill>
        <p:spPr>
          <a:xfrm>
            <a:off x="76200" y="279400"/>
            <a:ext cx="1524000" cy="838200"/>
          </a:xfrm>
          <a:prstGeom prst="rect">
            <a:avLst/>
          </a:prstGeom>
          <a:ln w="12700">
            <a:miter lim="400000"/>
          </a:ln>
        </p:spPr>
      </p:pic>
      <p:sp>
        <p:nvSpPr>
          <p:cNvPr id="792" name="Shape 792"/>
          <p:cNvSpPr/>
          <p:nvPr/>
        </p:nvSpPr>
        <p:spPr>
          <a:xfrm>
            <a:off x="1676400" y="274637"/>
            <a:ext cx="1588" cy="1011238"/>
          </a:xfrm>
          <a:prstGeom prst="line">
            <a:avLst/>
          </a:prstGeom>
          <a:ln>
            <a:solidFill>
              <a:srgbClr val="000000"/>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793" name="Shape 793"/>
          <p:cNvSpPr>
            <a:spLocks noGrp="1"/>
          </p:cNvSpPr>
          <p:nvPr>
            <p:ph type="body" idx="1"/>
          </p:nvPr>
        </p:nvSpPr>
        <p:spPr>
          <a:xfrm>
            <a:off x="457200" y="1981200"/>
            <a:ext cx="8229600" cy="3924300"/>
          </a:xfrm>
          <a:prstGeom prst="rect">
            <a:avLst/>
          </a:prstGeom>
        </p:spPr>
        <p:txBody>
          <a:bodyPr numCol="2" spcCol="411480">
            <a:normAutofit/>
          </a:bodyPr>
          <a:lstStyle/>
          <a:p>
            <a:pPr marL="372033" marR="39420" indent="-332613" defTabSz="886968">
              <a:buClr>
                <a:srgbClr val="FF7D41"/>
              </a:buClr>
              <a:tabLst>
                <a:tab pos="2692400" algn="l"/>
                <a:tab pos="5346700" algn="l"/>
              </a:tabLst>
              <a:defRPr sz="2716"/>
            </a:pPr>
            <a:r>
              <a:t>United States</a:t>
            </a:r>
          </a:p>
          <a:p>
            <a:pPr marL="372033" marR="39420" indent="-332613" defTabSz="886968">
              <a:buClr>
                <a:srgbClr val="FF7D41"/>
              </a:buClr>
              <a:tabLst>
                <a:tab pos="2692400" algn="l"/>
                <a:tab pos="5346700" algn="l"/>
              </a:tabLst>
              <a:defRPr sz="2716"/>
            </a:pPr>
            <a:r>
              <a:t>Canada</a:t>
            </a:r>
          </a:p>
          <a:p>
            <a:pPr marL="372033" marR="39420" indent="-332613" defTabSz="886968">
              <a:buClr>
                <a:srgbClr val="FF7D41"/>
              </a:buClr>
              <a:tabLst>
                <a:tab pos="2692400" algn="l"/>
                <a:tab pos="5346700" algn="l"/>
              </a:tabLst>
              <a:defRPr sz="2716"/>
            </a:pPr>
            <a:r>
              <a:t>Mexico</a:t>
            </a:r>
          </a:p>
          <a:p>
            <a:pPr marL="372033" marR="39420" indent="-332613" defTabSz="886968">
              <a:buClr>
                <a:srgbClr val="FF7D41"/>
              </a:buClr>
              <a:tabLst>
                <a:tab pos="2692400" algn="l"/>
                <a:tab pos="5346700" algn="l"/>
              </a:tabLst>
              <a:defRPr sz="2716"/>
            </a:pPr>
            <a:r>
              <a:t>Brazil</a:t>
            </a:r>
          </a:p>
          <a:p>
            <a:pPr marL="372033" marR="39420" indent="-332613" defTabSz="886968">
              <a:buClr>
                <a:srgbClr val="FF7D41"/>
              </a:buClr>
              <a:tabLst>
                <a:tab pos="2692400" algn="l"/>
                <a:tab pos="5346700" algn="l"/>
              </a:tabLst>
              <a:defRPr sz="2716"/>
            </a:pPr>
            <a:r>
              <a:t>UK</a:t>
            </a:r>
          </a:p>
          <a:p>
            <a:pPr marL="372033" marR="39420" indent="-332613" defTabSz="886968">
              <a:buClr>
                <a:srgbClr val="FF7D41"/>
              </a:buClr>
              <a:tabLst>
                <a:tab pos="2692400" algn="l"/>
                <a:tab pos="5346700" algn="l"/>
              </a:tabLst>
              <a:defRPr sz="2716"/>
            </a:pPr>
            <a:r>
              <a:t>France</a:t>
            </a:r>
          </a:p>
          <a:p>
            <a:pPr marL="372033" marR="39420" indent="-332613" defTabSz="886968">
              <a:buClr>
                <a:srgbClr val="FF7D41"/>
              </a:buClr>
              <a:tabLst>
                <a:tab pos="2692400" algn="l"/>
                <a:tab pos="5346700" algn="l"/>
              </a:tabLst>
              <a:defRPr sz="2716"/>
            </a:pPr>
            <a:r>
              <a:t>Sweden</a:t>
            </a:r>
          </a:p>
          <a:p>
            <a:pPr marL="372033" marR="39420" indent="-332613" defTabSz="886968">
              <a:buClr>
                <a:srgbClr val="FF7D41"/>
              </a:buClr>
              <a:tabLst>
                <a:tab pos="2692400" algn="l"/>
                <a:tab pos="5346700" algn="l"/>
              </a:tabLst>
              <a:defRPr sz="2716"/>
            </a:pPr>
            <a:r>
              <a:t>Norway</a:t>
            </a:r>
          </a:p>
          <a:p>
            <a:pPr marL="372033" marR="39420" indent="-332613" defTabSz="886968">
              <a:buClr>
                <a:srgbClr val="FF7D41"/>
              </a:buClr>
              <a:tabLst>
                <a:tab pos="2692400" algn="l"/>
                <a:tab pos="5346700" algn="l"/>
              </a:tabLst>
              <a:defRPr sz="2716"/>
            </a:pPr>
            <a:r>
              <a:t>Finland</a:t>
            </a:r>
          </a:p>
          <a:p>
            <a:pPr marL="372033" marR="39420" indent="-332613" defTabSz="886968">
              <a:buClr>
                <a:srgbClr val="FF7D41"/>
              </a:buClr>
              <a:tabLst>
                <a:tab pos="2692400" algn="l"/>
                <a:tab pos="5346700" algn="l"/>
              </a:tabLst>
              <a:defRPr sz="2716"/>
            </a:pPr>
            <a:r>
              <a:t>Denmark</a:t>
            </a:r>
          </a:p>
          <a:p>
            <a:pPr marL="372033" marR="39420" indent="-332613" defTabSz="886968">
              <a:buClr>
                <a:srgbClr val="FF7D41"/>
              </a:buClr>
              <a:tabLst>
                <a:tab pos="2692400" algn="l"/>
                <a:tab pos="5346700" algn="l"/>
              </a:tabLst>
              <a:defRPr sz="2716"/>
            </a:pPr>
            <a:r>
              <a:t>Netherlands</a:t>
            </a:r>
          </a:p>
          <a:p>
            <a:pPr marL="372033" marR="39420" indent="-332613" defTabSz="886968">
              <a:buClr>
                <a:srgbClr val="FF7D41"/>
              </a:buClr>
              <a:tabLst>
                <a:tab pos="2692400" algn="l"/>
                <a:tab pos="5346700" algn="l"/>
              </a:tabLst>
              <a:defRPr sz="2716"/>
            </a:pPr>
            <a:r>
              <a:t>Turkey</a:t>
            </a:r>
          </a:p>
          <a:p>
            <a:pPr marL="372033" marR="39420" indent="-332613" defTabSz="886968">
              <a:buClr>
                <a:srgbClr val="FF7D41"/>
              </a:buClr>
              <a:tabLst>
                <a:tab pos="2692400" algn="l"/>
                <a:tab pos="5346700" algn="l"/>
              </a:tabLst>
              <a:defRPr sz="2716"/>
            </a:pPr>
            <a:r>
              <a:t>New Zealand</a:t>
            </a:r>
          </a:p>
          <a:p>
            <a:pPr marL="372033" marR="39420" indent="-332613" defTabSz="886968">
              <a:buClr>
                <a:srgbClr val="FF7D41"/>
              </a:buClr>
              <a:tabLst>
                <a:tab pos="2692400" algn="l"/>
                <a:tab pos="5346700" algn="l"/>
              </a:tabLst>
              <a:defRPr sz="2716"/>
            </a:pPr>
            <a:r>
              <a:t>Japan</a:t>
            </a:r>
          </a:p>
          <a:p>
            <a:pPr marL="372033" marR="39420" indent="-332613" defTabSz="886968">
              <a:buClr>
                <a:srgbClr val="FF7D41"/>
              </a:buClr>
              <a:tabLst>
                <a:tab pos="2692400" algn="l"/>
                <a:tab pos="5346700" algn="l"/>
              </a:tabLst>
              <a:defRPr sz="2716"/>
            </a:pPr>
            <a:r>
              <a:t>Korea</a:t>
            </a:r>
          </a:p>
          <a:p>
            <a:pPr marL="372033" marR="39420" indent="-332613" defTabSz="886968">
              <a:buClr>
                <a:srgbClr val="FF7D41"/>
              </a:buClr>
              <a:tabLst>
                <a:tab pos="2692400" algn="l"/>
                <a:tab pos="5346700" algn="l"/>
              </a:tabLst>
              <a:defRPr sz="2716"/>
            </a:pPr>
            <a:r>
              <a:t>China</a:t>
            </a:r>
          </a:p>
        </p:txBody>
      </p:sp>
      <p:sp>
        <p:nvSpPr>
          <p:cNvPr id="794" name="Shape 794"/>
          <p:cNvSpPr>
            <a:spLocks noGrp="1"/>
          </p:cNvSpPr>
          <p:nvPr>
            <p:ph type="sldNum" sz="quarter" idx="2"/>
          </p:nvPr>
        </p:nvSpPr>
        <p:spPr>
          <a:xfrm>
            <a:off x="8530766" y="63976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94</a:t>
            </a:fld>
            <a:endParaRPr/>
          </a:p>
        </p:txBody>
      </p:sp>
      <p:sp>
        <p:nvSpPr>
          <p:cNvPr id="795" name="Shape 795"/>
          <p:cNvSpPr/>
          <p:nvPr/>
        </p:nvSpPr>
        <p:spPr>
          <a:xfrm>
            <a:off x="1752600" y="0"/>
            <a:ext cx="7391400" cy="1570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Clr>
                <a:srgbClr val="000000"/>
              </a:buClr>
              <a:buFont typeface="Verdana"/>
              <a:defRPr sz="2800" b="1"/>
            </a:lvl1pPr>
          </a:lstStyle>
          <a:p>
            <a:r>
              <a:t>Global Partners</a:t>
            </a:r>
          </a:p>
        </p:txBody>
      </p:sp>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fill="hold"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p:nvPr/>
        </p:nvSpPr>
        <p:spPr>
          <a:xfrm>
            <a:off x="0" y="6613525"/>
            <a:ext cx="9144001" cy="21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buClr>
                <a:srgbClr val="000000"/>
              </a:buClr>
              <a:buFont typeface="Arial"/>
              <a:defRPr sz="800">
                <a:latin typeface="Arial"/>
                <a:ea typeface="Arial"/>
                <a:cs typeface="Arial"/>
                <a:sym typeface="Arial"/>
              </a:defRPr>
            </a:lvl1pPr>
          </a:lstStyle>
          <a:p>
            <a:r>
              <a:t>© 2015, The Schutz Company. All rights reserved. </a:t>
            </a:r>
          </a:p>
        </p:txBody>
      </p:sp>
      <p:sp>
        <p:nvSpPr>
          <p:cNvPr id="798" name="Shape 798"/>
          <p:cNvSpPr/>
          <p:nvPr/>
        </p:nvSpPr>
        <p:spPr>
          <a:xfrm>
            <a:off x="685800" y="4381500"/>
            <a:ext cx="7772400" cy="175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0" marR="0" algn="ctr" defTabSz="457200">
              <a:defRPr sz="3400">
                <a:uFillTx/>
              </a:defRPr>
            </a:pPr>
            <a:r>
              <a:t>www.TheHumanElement.com</a:t>
            </a:r>
          </a:p>
          <a:p>
            <a:pPr marL="0" marR="0" algn="ctr" defTabSz="457200">
              <a:defRPr sz="3400">
                <a:uFillTx/>
              </a:defRPr>
            </a:pPr>
            <a:endParaRPr/>
          </a:p>
          <a:p>
            <a:pPr marL="0" marR="0" algn="ctr" defTabSz="457200">
              <a:defRPr sz="2400">
                <a:uFillTx/>
              </a:defRPr>
            </a:pPr>
            <a:r>
              <a:t>your email</a:t>
            </a:r>
          </a:p>
        </p:txBody>
      </p:sp>
      <p:pic>
        <p:nvPicPr>
          <p:cNvPr id="5" name="image.png"/>
          <p:cNvPicPr>
            <a:picLocks/>
          </p:cNvPicPr>
          <p:nvPr/>
        </p:nvPicPr>
        <p:blipFill>
          <a:blip r:embed="rId2">
            <a:extLst/>
          </a:blip>
          <a:stretch>
            <a:fillRect/>
          </a:stretch>
        </p:blipFill>
        <p:spPr>
          <a:xfrm>
            <a:off x="2162897" y="1155959"/>
            <a:ext cx="4818207" cy="27349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TotalTime>
  <Words>3584</Words>
  <Application>Microsoft Macintosh PowerPoint</Application>
  <PresentationFormat>On-screen Show (4:3)</PresentationFormat>
  <Paragraphs>928</Paragraphs>
  <Slides>95</Slides>
  <Notes>18</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Ethan Schutz</cp:lastModifiedBy>
  <cp:revision>4</cp:revision>
  <dcterms:modified xsi:type="dcterms:W3CDTF">2016-11-26T20:43:37Z</dcterms:modified>
</cp:coreProperties>
</file>