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lvl1pPr>
    <a:lvl2pPr marL="40639" marR="40639" indent="3429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lvl2pPr>
    <a:lvl3pPr marL="40639" marR="40639"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lvl3pPr>
    <a:lvl4pPr marL="40639" marR="40639" indent="10287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lvl4pPr>
    <a:lvl5pPr marL="40639" marR="40639"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lvl5pPr>
    <a:lvl6pPr marL="40639" marR="40639" indent="17145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lvl6pPr>
    <a:lvl7pPr marL="40639" marR="40639" indent="2057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lvl7pPr>
    <a:lvl8pPr marL="40639" marR="40639" indent="24003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lvl8pPr>
    <a:lvl9pPr marL="40639" marR="40639"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8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63526871"/>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endParaRPr/>
          </a:p>
        </p:txBody>
      </p:sp>
      <p:sp>
        <p:nvSpPr>
          <p:cNvPr id="100" name="Shape 100"/>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“…how to integrate the men and machines…”</a:t>
            </a:r>
          </a:p>
          <a:p>
            <a:pPr defTabSz="457200">
              <a:defRPr sz="1200">
                <a:latin typeface="Helvetica"/>
                <a:ea typeface="Helvetica"/>
                <a:cs typeface="Helvetica"/>
                <a:sym typeface="Helvetica"/>
              </a:defRPr>
            </a:pPr>
            <a:r>
              <a:t>“When I came to the Naval Research Laboratory they were looking for someone in social science to take care of the man aspect of the man-machine problem. My work … has been therefore to try to devise methods and in order to do this to get basic information about how men can work most productively together, what are the most effective ways of constructing teams so that men will cooperate and be able to function at a high level of efficiency …This work, I might say, is of great interest to me for various reasons. One is the obvious application that I mentioned; another is that it has many implications for basic psychological work, which I am of course interested in. And the third is a personal reason which I think originated very early in my life and which I can trace at least as far back as high school. …The thing that I am really mainly interested in as far as my social and political and academic beliefs are concerned is the dignity of individual people, the possibility of having people realize themselves, …In the work that I am doing I am working with a concept called compatibility, and the main idea of this is the following: that if people are basically compatible as far as their personalities are concerned, they will be able to work together efficiently. This means that you can take someone who is ordinarily quite rejected by the rest of his fellow members or crew members, whatever the situation, and put him in a group in which he will be accepted and he will be able to express himself to a very considerable degree. Now this has the practical advantage of making the team more productive. It also has, what is for me, a very satisfying advantage in helping someone to realize himself personally. [This stems] from my interest in things that are called in the political sphere civil liberties and psychologically they are called free expression and self realization, and terms of this type. And I think that most of the strong feelings that I had toward particular issues stem from this one basic feeling that I have in general.”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prstGeom prst="rect">
            <a:avLst/>
          </a:prstGeom>
        </p:spPr>
        <p:txBody>
          <a:bodyPr/>
          <a:lstStyle/>
          <a:p>
            <a:endParaRPr/>
          </a:p>
        </p:txBody>
      </p:sp>
      <p:sp>
        <p:nvSpPr>
          <p:cNvPr id="106" name="Shape 106"/>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Original research</a:t>
            </a:r>
          </a:p>
          <a:p>
            <a:pPr defTabSz="457200">
              <a:defRPr sz="1200">
                <a:latin typeface="Helvetica"/>
                <a:ea typeface="Helvetica"/>
                <a:cs typeface="Helvetica"/>
                <a:sym typeface="Helvetica"/>
              </a:defRPr>
            </a:pPr>
            <a:r>
              <a:t>Technical competence a given</a:t>
            </a:r>
          </a:p>
          <a:p>
            <a:pPr defTabSz="457200">
              <a:defRPr sz="1200">
                <a:latin typeface="Helvetica"/>
                <a:ea typeface="Helvetica"/>
                <a:cs typeface="Helvetica"/>
                <a:sym typeface="Helvetica"/>
              </a:defRPr>
            </a:pPr>
            <a:r>
              <a:t>C-P effect, magnified when under pressure</a:t>
            </a:r>
          </a:p>
          <a:p>
            <a:pPr defTabSz="457200">
              <a:defRPr sz="1200">
                <a:latin typeface="Helvetica"/>
                <a:ea typeface="Helvetica"/>
                <a:cs typeface="Helvetica"/>
                <a:sym typeface="Helvetica"/>
              </a:defRPr>
            </a:pPr>
            <a:r>
              <a:t>Applied to tasks where interdependence is higher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lvl1pPr defTabSz="457200">
              <a:defRPr sz="1200">
                <a:latin typeface="Helvetica"/>
                <a:ea typeface="Helvetica"/>
                <a:cs typeface="Helvetica"/>
                <a:sym typeface="Helvetica"/>
              </a:defRPr>
            </a:lvl1pPr>
          </a:lstStyle>
          <a:p>
            <a:r>
              <a:t>Technical competence given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lvl1pPr defTabSz="457200">
              <a:defRPr sz="1200">
                <a:latin typeface="Helvetica"/>
                <a:ea typeface="Helvetica"/>
                <a:cs typeface="Helvetica"/>
                <a:sym typeface="Helvetica"/>
              </a:defRPr>
            </a:lvl1pPr>
          </a:lstStyle>
          <a:p>
            <a:r>
              <a:t>Technical competence given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lvl1pPr defTabSz="457200">
              <a:defRPr sz="1200">
                <a:latin typeface="Helvetica"/>
                <a:ea typeface="Helvetica"/>
                <a:cs typeface="Helvetica"/>
                <a:sym typeface="Helvetica"/>
              </a:defRPr>
            </a:lvl1pPr>
          </a:lstStyle>
          <a:p>
            <a:r>
              <a:t>Technical competence given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Berkeley – large study on FIRO theory</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Einstein – work with psychotic patients. Noticed that the “outlaws”—NTL, encounter people--did better. Talked to people, listened, used body methods.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lvl1pPr defTabSz="457200">
              <a:defRPr sz="1200">
                <a:latin typeface="Helvetica"/>
                <a:ea typeface="Helvetica"/>
                <a:cs typeface="Helvetica"/>
                <a:sym typeface="Helvetica"/>
              </a:defRPr>
            </a:lvl1pPr>
          </a:lstStyle>
          <a:p>
            <a:r>
              <a:t>Technical competence given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SC">
    <p:spTree>
      <p:nvGrpSpPr>
        <p:cNvPr id="1" name=""/>
        <p:cNvGrpSpPr/>
        <p:nvPr/>
      </p:nvGrpSpPr>
      <p:grpSpPr>
        <a:xfrm>
          <a:off x="0" y="0"/>
          <a:ext cx="0" cy="0"/>
          <a:chOff x="0" y="0"/>
          <a:chExt cx="0" cy="0"/>
        </a:xfrm>
      </p:grpSpPr>
      <p:sp>
        <p:nvSpPr>
          <p:cNvPr id="12" name="Shape 12"/>
          <p:cNvSpPr>
            <a:spLocks noGrp="1"/>
          </p:cNvSpPr>
          <p:nvPr>
            <p:ph type="title"/>
          </p:nvPr>
        </p:nvSpPr>
        <p:spPr>
          <a:xfrm>
            <a:off x="0" y="-2382"/>
            <a:ext cx="9144000" cy="1574801"/>
          </a:xfrm>
          <a:prstGeom prst="rect">
            <a:avLst/>
          </a:prstGeom>
        </p:spPr>
        <p:txBody>
          <a:bodyPr/>
          <a:lstStyle>
            <a:lvl1pPr algn="ctr"/>
          </a:lstStyle>
          <a:p>
            <a:r>
              <a:t>Title Text</a:t>
            </a:r>
          </a:p>
        </p:txBody>
      </p:sp>
      <p:sp>
        <p:nvSpPr>
          <p:cNvPr id="13" name="Shape 1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Master">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SC">
    <p:spTree>
      <p:nvGrpSpPr>
        <p:cNvPr id="1" name=""/>
        <p:cNvGrpSpPr/>
        <p:nvPr/>
      </p:nvGrpSpPr>
      <p:grpSpPr>
        <a:xfrm>
          <a:off x="0" y="0"/>
          <a:ext cx="0" cy="0"/>
          <a:chOff x="0" y="0"/>
          <a:chExt cx="0" cy="0"/>
        </a:xfrm>
      </p:grpSpPr>
      <p:sp>
        <p:nvSpPr>
          <p:cNvPr id="28" name="Shape 28"/>
          <p:cNvSpPr>
            <a:spLocks noGrp="1"/>
          </p:cNvSpPr>
          <p:nvPr>
            <p:ph type="title"/>
          </p:nvPr>
        </p:nvSpPr>
        <p:spPr>
          <a:xfrm>
            <a:off x="0" y="-2382"/>
            <a:ext cx="9144000" cy="1574801"/>
          </a:xfrm>
          <a:prstGeom prst="rect">
            <a:avLst/>
          </a:prstGeom>
        </p:spPr>
        <p:txBody>
          <a:bodyPr/>
          <a:lstStyle>
            <a:lvl1pPr algn="ctr"/>
          </a:lstStyle>
          <a:p>
            <a:r>
              <a:t>Title Text</a:t>
            </a:r>
          </a:p>
        </p:txBody>
      </p:sp>
      <p:sp>
        <p:nvSpPr>
          <p:cNvPr id="29" name="Shape 2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aster copy 6">
    <p:spTree>
      <p:nvGrpSpPr>
        <p:cNvPr id="1" name=""/>
        <p:cNvGrpSpPr/>
        <p:nvPr/>
      </p:nvGrpSpPr>
      <p:grpSpPr>
        <a:xfrm>
          <a:off x="0" y="0"/>
          <a:ext cx="0" cy="0"/>
          <a:chOff x="0" y="0"/>
          <a:chExt cx="0" cy="0"/>
        </a:xfrm>
      </p:grpSpPr>
      <p:sp>
        <p:nvSpPr>
          <p:cNvPr id="37" name="Shape 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SC">
    <p:spTree>
      <p:nvGrpSpPr>
        <p:cNvPr id="1" name=""/>
        <p:cNvGrpSpPr/>
        <p:nvPr/>
      </p:nvGrpSpPr>
      <p:grpSpPr>
        <a:xfrm>
          <a:off x="0" y="0"/>
          <a:ext cx="0" cy="0"/>
          <a:chOff x="0" y="0"/>
          <a:chExt cx="0" cy="0"/>
        </a:xfrm>
      </p:grpSpPr>
      <p:sp>
        <p:nvSpPr>
          <p:cNvPr id="44" name="Shape 44"/>
          <p:cNvSpPr>
            <a:spLocks noGrp="1"/>
          </p:cNvSpPr>
          <p:nvPr>
            <p:ph type="title"/>
          </p:nvPr>
        </p:nvSpPr>
        <p:spPr>
          <a:xfrm>
            <a:off x="0" y="-2382"/>
            <a:ext cx="9144000" cy="1574801"/>
          </a:xfrm>
          <a:prstGeom prst="rect">
            <a:avLst/>
          </a:prstGeom>
        </p:spPr>
        <p:txBody>
          <a:bodyPr/>
          <a:lstStyle>
            <a:lvl1pPr algn="ctr"/>
          </a:lstStyle>
          <a:p>
            <a:r>
              <a:t>Title Text</a:t>
            </a:r>
          </a:p>
        </p:txBody>
      </p:sp>
      <p:sp>
        <p:nvSpPr>
          <p:cNvPr id="45" name="Shape 4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SC copy">
    <p:spTree>
      <p:nvGrpSpPr>
        <p:cNvPr id="1" name=""/>
        <p:cNvGrpSpPr/>
        <p:nvPr/>
      </p:nvGrpSpPr>
      <p:grpSpPr>
        <a:xfrm>
          <a:off x="0" y="0"/>
          <a:ext cx="0" cy="0"/>
          <a:chOff x="0" y="0"/>
          <a:chExt cx="0" cy="0"/>
        </a:xfrm>
      </p:grpSpPr>
      <p:sp>
        <p:nvSpPr>
          <p:cNvPr id="53" name="Shape 53"/>
          <p:cNvSpPr>
            <a:spLocks noGrp="1"/>
          </p:cNvSpPr>
          <p:nvPr>
            <p:ph type="title"/>
          </p:nvPr>
        </p:nvSpPr>
        <p:spPr>
          <a:xfrm>
            <a:off x="0" y="-2382"/>
            <a:ext cx="9144000" cy="1574801"/>
          </a:xfrm>
          <a:prstGeom prst="rect">
            <a:avLst/>
          </a:prstGeom>
        </p:spPr>
        <p:txBody>
          <a:bodyPr/>
          <a:lstStyle>
            <a:lvl1pPr algn="ctr"/>
          </a:lstStyle>
          <a:p>
            <a:r>
              <a:t>Title Text</a:t>
            </a:r>
          </a:p>
        </p:txBody>
      </p:sp>
      <p:sp>
        <p:nvSpPr>
          <p:cNvPr id="54" name="Shape 5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3" name="Shape 3"/>
          <p:cNvSpPr>
            <a:spLocks noGrp="1"/>
          </p:cNvSpPr>
          <p:nvPr>
            <p:ph type="title"/>
          </p:nvPr>
        </p:nvSpPr>
        <p:spPr>
          <a:xfrm>
            <a:off x="1752600" y="0"/>
            <a:ext cx="7391400" cy="15700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300"/>
              </a:spcBef>
              <a:buChar char="–"/>
              <a:defRPr sz="1600"/>
            </a:lvl2pPr>
            <a:lvl3pPr marL="1183639" indent="-228600">
              <a:spcBef>
                <a:spcPts val="300"/>
              </a:spcBef>
              <a:defRPr sz="1400"/>
            </a:lvl3pPr>
            <a:lvl4pPr marL="1640839" indent="-228600">
              <a:spcBef>
                <a:spcPts val="300"/>
              </a:spcBef>
              <a:buChar char="–"/>
              <a:defRPr sz="1200"/>
            </a:lvl4pPr>
            <a:lvl5pPr marL="2098039" indent="-228600">
              <a:spcBef>
                <a:spcPts val="300"/>
              </a:spcBef>
              <a:buChar char="»"/>
              <a:defRPr sz="1200"/>
            </a:lvl5p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30766" y="6397625"/>
            <a:ext cx="312068" cy="298984"/>
          </a:xfrm>
          <a:prstGeom prst="rect">
            <a:avLst/>
          </a:prstGeom>
          <a:ln w="12700">
            <a:miter lim="400000"/>
          </a:ln>
        </p:spPr>
        <p:txBody>
          <a:bodyPr wrap="none" lIns="50800" tIns="50800" rIns="50800" bIns="50800">
            <a:spAutoFit/>
          </a:bodyPr>
          <a:lstStyle>
            <a:lvl1pPr marL="0" marR="0" algn="ctr" defTabSz="584200">
              <a:defRPr sz="1400">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xmlns:p14="http://schemas.microsoft.com/office/powerpoint/2010/main" spd="med"/>
  <p:txStyles>
    <p:titleStyle>
      <a:lvl1pPr marL="40639" marR="40639" indent="0" algn="l" defTabSz="914400" latinLnBrk="0">
        <a:lnSpc>
          <a:spcPct val="100000"/>
        </a:lnSpc>
        <a:spcBef>
          <a:spcPts val="0"/>
        </a:spcBef>
        <a:spcAft>
          <a:spcPts val="0"/>
        </a:spcAft>
        <a:buClrTx/>
        <a:buSzTx/>
        <a:buFontTx/>
        <a:buNone/>
        <a:tabLst/>
        <a:defRPr sz="2800" b="1" i="0" u="none" strike="noStrike" cap="none" spc="0" baseline="0">
          <a:ln>
            <a:noFill/>
          </a:ln>
          <a:solidFill>
            <a:srgbClr val="000000"/>
          </a:solidFill>
          <a:uFill>
            <a:solidFill>
              <a:srgbClr val="000000"/>
            </a:solidFill>
          </a:uFill>
          <a:latin typeface="+mn-lt"/>
          <a:ea typeface="+mn-ea"/>
          <a:cs typeface="+mn-cs"/>
          <a:sym typeface="Verdana"/>
        </a:defRPr>
      </a:lvl1pPr>
      <a:lvl2pPr marL="40639" marR="40639" indent="228600" algn="l" defTabSz="914400" latinLnBrk="0">
        <a:lnSpc>
          <a:spcPct val="100000"/>
        </a:lnSpc>
        <a:spcBef>
          <a:spcPts val="0"/>
        </a:spcBef>
        <a:spcAft>
          <a:spcPts val="0"/>
        </a:spcAft>
        <a:buClrTx/>
        <a:buSzTx/>
        <a:buFontTx/>
        <a:buNone/>
        <a:tabLst/>
        <a:defRPr sz="2800" b="1" i="0" u="none" strike="noStrike" cap="none" spc="0" baseline="0">
          <a:ln>
            <a:noFill/>
          </a:ln>
          <a:solidFill>
            <a:srgbClr val="000000"/>
          </a:solidFill>
          <a:uFill>
            <a:solidFill>
              <a:srgbClr val="000000"/>
            </a:solidFill>
          </a:uFill>
          <a:latin typeface="+mn-lt"/>
          <a:ea typeface="+mn-ea"/>
          <a:cs typeface="+mn-cs"/>
          <a:sym typeface="Verdana"/>
        </a:defRPr>
      </a:lvl2pPr>
      <a:lvl3pPr marL="40639" marR="40639" indent="457200" algn="l" defTabSz="914400" latinLnBrk="0">
        <a:lnSpc>
          <a:spcPct val="100000"/>
        </a:lnSpc>
        <a:spcBef>
          <a:spcPts val="0"/>
        </a:spcBef>
        <a:spcAft>
          <a:spcPts val="0"/>
        </a:spcAft>
        <a:buClrTx/>
        <a:buSzTx/>
        <a:buFontTx/>
        <a:buNone/>
        <a:tabLst/>
        <a:defRPr sz="2800" b="1" i="0" u="none" strike="noStrike" cap="none" spc="0" baseline="0">
          <a:ln>
            <a:noFill/>
          </a:ln>
          <a:solidFill>
            <a:srgbClr val="000000"/>
          </a:solidFill>
          <a:uFill>
            <a:solidFill>
              <a:srgbClr val="000000"/>
            </a:solidFill>
          </a:uFill>
          <a:latin typeface="+mn-lt"/>
          <a:ea typeface="+mn-ea"/>
          <a:cs typeface="+mn-cs"/>
          <a:sym typeface="Verdana"/>
        </a:defRPr>
      </a:lvl3pPr>
      <a:lvl4pPr marL="40639" marR="40639" indent="685800" algn="l" defTabSz="914400" latinLnBrk="0">
        <a:lnSpc>
          <a:spcPct val="100000"/>
        </a:lnSpc>
        <a:spcBef>
          <a:spcPts val="0"/>
        </a:spcBef>
        <a:spcAft>
          <a:spcPts val="0"/>
        </a:spcAft>
        <a:buClrTx/>
        <a:buSzTx/>
        <a:buFontTx/>
        <a:buNone/>
        <a:tabLst/>
        <a:defRPr sz="2800" b="1" i="0" u="none" strike="noStrike" cap="none" spc="0" baseline="0">
          <a:ln>
            <a:noFill/>
          </a:ln>
          <a:solidFill>
            <a:srgbClr val="000000"/>
          </a:solidFill>
          <a:uFill>
            <a:solidFill>
              <a:srgbClr val="000000"/>
            </a:solidFill>
          </a:uFill>
          <a:latin typeface="+mn-lt"/>
          <a:ea typeface="+mn-ea"/>
          <a:cs typeface="+mn-cs"/>
          <a:sym typeface="Verdana"/>
        </a:defRPr>
      </a:lvl4pPr>
      <a:lvl5pPr marL="40639" marR="40639" indent="914400" algn="l" defTabSz="914400" latinLnBrk="0">
        <a:lnSpc>
          <a:spcPct val="100000"/>
        </a:lnSpc>
        <a:spcBef>
          <a:spcPts val="0"/>
        </a:spcBef>
        <a:spcAft>
          <a:spcPts val="0"/>
        </a:spcAft>
        <a:buClrTx/>
        <a:buSzTx/>
        <a:buFontTx/>
        <a:buNone/>
        <a:tabLst/>
        <a:defRPr sz="2800" b="1" i="0" u="none" strike="noStrike" cap="none" spc="0" baseline="0">
          <a:ln>
            <a:noFill/>
          </a:ln>
          <a:solidFill>
            <a:srgbClr val="000000"/>
          </a:solidFill>
          <a:uFill>
            <a:solidFill>
              <a:srgbClr val="000000"/>
            </a:solidFill>
          </a:uFill>
          <a:latin typeface="+mn-lt"/>
          <a:ea typeface="+mn-ea"/>
          <a:cs typeface="+mn-cs"/>
          <a:sym typeface="Verdana"/>
        </a:defRPr>
      </a:lvl5pPr>
      <a:lvl6pPr marL="40639" marR="40639" indent="1143000" algn="l" defTabSz="914400" latinLnBrk="0">
        <a:lnSpc>
          <a:spcPct val="100000"/>
        </a:lnSpc>
        <a:spcBef>
          <a:spcPts val="0"/>
        </a:spcBef>
        <a:spcAft>
          <a:spcPts val="0"/>
        </a:spcAft>
        <a:buClrTx/>
        <a:buSzTx/>
        <a:buFontTx/>
        <a:buNone/>
        <a:tabLst/>
        <a:defRPr sz="2800" b="1" i="0" u="none" strike="noStrike" cap="none" spc="0" baseline="0">
          <a:ln>
            <a:noFill/>
          </a:ln>
          <a:solidFill>
            <a:srgbClr val="000000"/>
          </a:solidFill>
          <a:uFill>
            <a:solidFill>
              <a:srgbClr val="000000"/>
            </a:solidFill>
          </a:uFill>
          <a:latin typeface="+mn-lt"/>
          <a:ea typeface="+mn-ea"/>
          <a:cs typeface="+mn-cs"/>
          <a:sym typeface="Verdana"/>
        </a:defRPr>
      </a:lvl6pPr>
      <a:lvl7pPr marL="40639" marR="40639" indent="1371600" algn="l" defTabSz="914400" latinLnBrk="0">
        <a:lnSpc>
          <a:spcPct val="100000"/>
        </a:lnSpc>
        <a:spcBef>
          <a:spcPts val="0"/>
        </a:spcBef>
        <a:spcAft>
          <a:spcPts val="0"/>
        </a:spcAft>
        <a:buClrTx/>
        <a:buSzTx/>
        <a:buFontTx/>
        <a:buNone/>
        <a:tabLst/>
        <a:defRPr sz="2800" b="1" i="0" u="none" strike="noStrike" cap="none" spc="0" baseline="0">
          <a:ln>
            <a:noFill/>
          </a:ln>
          <a:solidFill>
            <a:srgbClr val="000000"/>
          </a:solidFill>
          <a:uFill>
            <a:solidFill>
              <a:srgbClr val="000000"/>
            </a:solidFill>
          </a:uFill>
          <a:latin typeface="+mn-lt"/>
          <a:ea typeface="+mn-ea"/>
          <a:cs typeface="+mn-cs"/>
          <a:sym typeface="Verdana"/>
        </a:defRPr>
      </a:lvl7pPr>
      <a:lvl8pPr marL="40639" marR="40639" indent="1600200" algn="l" defTabSz="914400" latinLnBrk="0">
        <a:lnSpc>
          <a:spcPct val="100000"/>
        </a:lnSpc>
        <a:spcBef>
          <a:spcPts val="0"/>
        </a:spcBef>
        <a:spcAft>
          <a:spcPts val="0"/>
        </a:spcAft>
        <a:buClrTx/>
        <a:buSzTx/>
        <a:buFontTx/>
        <a:buNone/>
        <a:tabLst/>
        <a:defRPr sz="2800" b="1" i="0" u="none" strike="noStrike" cap="none" spc="0" baseline="0">
          <a:ln>
            <a:noFill/>
          </a:ln>
          <a:solidFill>
            <a:srgbClr val="000000"/>
          </a:solidFill>
          <a:uFill>
            <a:solidFill>
              <a:srgbClr val="000000"/>
            </a:solidFill>
          </a:uFill>
          <a:latin typeface="+mn-lt"/>
          <a:ea typeface="+mn-ea"/>
          <a:cs typeface="+mn-cs"/>
          <a:sym typeface="Verdana"/>
        </a:defRPr>
      </a:lvl8pPr>
      <a:lvl9pPr marL="40639" marR="40639" indent="1828800" algn="l" defTabSz="914400" latinLnBrk="0">
        <a:lnSpc>
          <a:spcPct val="100000"/>
        </a:lnSpc>
        <a:spcBef>
          <a:spcPts val="0"/>
        </a:spcBef>
        <a:spcAft>
          <a:spcPts val="0"/>
        </a:spcAft>
        <a:buClrTx/>
        <a:buSzTx/>
        <a:buFontTx/>
        <a:buNone/>
        <a:tabLst/>
        <a:defRPr sz="2800" b="1" i="0" u="none" strike="noStrike" cap="none" spc="0" baseline="0">
          <a:ln>
            <a:noFill/>
          </a:ln>
          <a:solidFill>
            <a:srgbClr val="000000"/>
          </a:solidFill>
          <a:uFill>
            <a:solidFill>
              <a:srgbClr val="000000"/>
            </a:solidFill>
          </a:uFill>
          <a:latin typeface="+mn-lt"/>
          <a:ea typeface="+mn-ea"/>
          <a:cs typeface="+mn-cs"/>
          <a:sym typeface="Verdana"/>
        </a:defRPr>
      </a:lvl9pPr>
    </p:titleStyle>
    <p:bodyStyle>
      <a:lvl1pPr marL="383540" marR="40639" indent="-342900" algn="l" defTabSz="914400" rtl="0" latinLnBrk="0">
        <a:lnSpc>
          <a:spcPct val="100000"/>
        </a:lnSpc>
        <a:spcBef>
          <a:spcPts val="400"/>
        </a:spcBef>
        <a:spcAft>
          <a:spcPts val="0"/>
        </a:spcAft>
        <a:buClr>
          <a:srgbClr val="7B1142"/>
        </a:buClr>
        <a:buSzPct val="100000"/>
        <a:buFont typeface="Verdana"/>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1pPr>
      <a:lvl2pPr marL="819308" marR="40639" indent="-321468" algn="l" defTabSz="914400" rtl="0" latinLnBrk="0">
        <a:lnSpc>
          <a:spcPct val="100000"/>
        </a:lnSpc>
        <a:spcBef>
          <a:spcPts val="400"/>
        </a:spcBef>
        <a:spcAft>
          <a:spcPts val="0"/>
        </a:spcAft>
        <a:buClr>
          <a:srgbClr val="7B1142"/>
        </a:buClr>
        <a:buSzPct val="100000"/>
        <a:buFont typeface="Verdana"/>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2pPr>
      <a:lvl3pPr marL="1248954" marR="40639" indent="-293914" algn="l" defTabSz="914400" rtl="0" latinLnBrk="0">
        <a:lnSpc>
          <a:spcPct val="100000"/>
        </a:lnSpc>
        <a:spcBef>
          <a:spcPts val="400"/>
        </a:spcBef>
        <a:spcAft>
          <a:spcPts val="0"/>
        </a:spcAft>
        <a:buClr>
          <a:srgbClr val="7B1142"/>
        </a:buClr>
        <a:buSzPct val="100000"/>
        <a:buFont typeface="Verdana"/>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3pPr>
      <a:lvl4pPr marL="1755139" marR="40639" indent="-342900" algn="l" defTabSz="914400" rtl="0" latinLnBrk="0">
        <a:lnSpc>
          <a:spcPct val="100000"/>
        </a:lnSpc>
        <a:spcBef>
          <a:spcPts val="400"/>
        </a:spcBef>
        <a:spcAft>
          <a:spcPts val="0"/>
        </a:spcAft>
        <a:buClr>
          <a:srgbClr val="7B1142"/>
        </a:buClr>
        <a:buSzPct val="100000"/>
        <a:buFont typeface="Verdana"/>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4pPr>
      <a:lvl5pPr marL="2212339" marR="40639" indent="-342900" algn="l" defTabSz="914400" rtl="0" latinLnBrk="0">
        <a:lnSpc>
          <a:spcPct val="100000"/>
        </a:lnSpc>
        <a:spcBef>
          <a:spcPts val="400"/>
        </a:spcBef>
        <a:spcAft>
          <a:spcPts val="0"/>
        </a:spcAft>
        <a:buClr>
          <a:srgbClr val="7B1142"/>
        </a:buClr>
        <a:buSzPct val="100000"/>
        <a:buFont typeface="Verdana"/>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5pPr>
      <a:lvl6pPr marL="2212339" marR="40639" indent="-342900" algn="l" defTabSz="914400" rtl="0" latinLnBrk="0">
        <a:lnSpc>
          <a:spcPct val="100000"/>
        </a:lnSpc>
        <a:spcBef>
          <a:spcPts val="400"/>
        </a:spcBef>
        <a:spcAft>
          <a:spcPts val="0"/>
        </a:spcAft>
        <a:buClr>
          <a:srgbClr val="7B1142"/>
        </a:buClr>
        <a:buSzPct val="100000"/>
        <a:buFont typeface="Verdana"/>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6pPr>
      <a:lvl7pPr marL="2212339" marR="40639" indent="-342900" algn="l" defTabSz="914400" rtl="0" latinLnBrk="0">
        <a:lnSpc>
          <a:spcPct val="100000"/>
        </a:lnSpc>
        <a:spcBef>
          <a:spcPts val="400"/>
        </a:spcBef>
        <a:spcAft>
          <a:spcPts val="0"/>
        </a:spcAft>
        <a:buClr>
          <a:srgbClr val="7B1142"/>
        </a:buClr>
        <a:buSzPct val="100000"/>
        <a:buFont typeface="Verdana"/>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7pPr>
      <a:lvl8pPr marL="2212339" marR="40639" indent="-342900" algn="l" defTabSz="914400" rtl="0" latinLnBrk="0">
        <a:lnSpc>
          <a:spcPct val="100000"/>
        </a:lnSpc>
        <a:spcBef>
          <a:spcPts val="400"/>
        </a:spcBef>
        <a:spcAft>
          <a:spcPts val="0"/>
        </a:spcAft>
        <a:buClr>
          <a:srgbClr val="7B1142"/>
        </a:buClr>
        <a:buSzPct val="100000"/>
        <a:buFont typeface="Verdana"/>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8pPr>
      <a:lvl9pPr marL="2212339" marR="40639" indent="-342900" algn="l" defTabSz="914400" rtl="0" latinLnBrk="0">
        <a:lnSpc>
          <a:spcPct val="100000"/>
        </a:lnSpc>
        <a:spcBef>
          <a:spcPts val="400"/>
        </a:spcBef>
        <a:spcAft>
          <a:spcPts val="0"/>
        </a:spcAft>
        <a:buClr>
          <a:srgbClr val="7B1142"/>
        </a:buClr>
        <a:buSzPct val="100000"/>
        <a:buFont typeface="Verdana"/>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tif"/><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6.tif"/></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tif"/><Relationship Id="rId1" Type="http://schemas.openxmlformats.org/officeDocument/2006/relationships/slideLayout" Target="../slideLayouts/slideLayout2.xml"/><Relationship Id="rId2" Type="http://schemas.openxmlformats.org/officeDocument/2006/relationships/image" Target="../media/image26.tif"/></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tif"/><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26.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65" name="Shape 65"/>
          <p:cNvSpPr/>
          <p:nvPr/>
        </p:nvSpPr>
        <p:spPr>
          <a:xfrm>
            <a:off x="539750" y="4183074"/>
            <a:ext cx="8064500" cy="191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0" marR="2539" algn="ctr">
              <a:spcBef>
                <a:spcPts val="400"/>
              </a:spcBef>
              <a:buClr>
                <a:srgbClr val="7B1142"/>
              </a:buClr>
              <a:buFont typeface="Verdana"/>
              <a:defRPr sz="3000"/>
            </a:pPr>
            <a:r>
              <a:t>Location</a:t>
            </a:r>
          </a:p>
          <a:p>
            <a:pPr marL="0" marR="2539" algn="ctr">
              <a:spcBef>
                <a:spcPts val="400"/>
              </a:spcBef>
              <a:buClr>
                <a:srgbClr val="7B1142"/>
              </a:buClr>
              <a:buFont typeface="Verdana"/>
              <a:defRPr sz="2400"/>
            </a:pPr>
            <a:endParaRPr/>
          </a:p>
          <a:p>
            <a:pPr marL="0" marR="2539" algn="ctr">
              <a:spcBef>
                <a:spcPts val="400"/>
              </a:spcBef>
              <a:buClr>
                <a:srgbClr val="7B1142"/>
              </a:buClr>
              <a:buFont typeface="Verdana"/>
              <a:defRPr sz="2400"/>
            </a:pPr>
            <a:r>
              <a:t>Your Name</a:t>
            </a:r>
          </a:p>
        </p:txBody>
      </p:sp>
      <p:sp>
        <p:nvSpPr>
          <p:cNvPr id="66" name="Shape 66"/>
          <p:cNvSpPr/>
          <p:nvPr/>
        </p:nvSpPr>
        <p:spPr>
          <a:xfrm>
            <a:off x="203200" y="2305050"/>
            <a:ext cx="8737600" cy="224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0" marR="0" algn="ctr" defTabSz="457200">
              <a:defRPr sz="3800" b="1">
                <a:uFillTx/>
              </a:defRPr>
            </a:lvl1pPr>
          </a:lstStyle>
          <a:p>
            <a:r>
              <a:t>Title</a:t>
            </a:r>
          </a:p>
        </p:txBody>
      </p:sp>
      <p:pic>
        <p:nvPicPr>
          <p:cNvPr id="67" name="thelogo_rgb_highres.jpg"/>
          <p:cNvPicPr>
            <a:picLocks noChangeAspect="1"/>
          </p:cNvPicPr>
          <p:nvPr/>
        </p:nvPicPr>
        <p:blipFill>
          <a:blip r:embed="rId2">
            <a:extLst/>
          </a:blip>
          <a:stretch>
            <a:fillRect/>
          </a:stretch>
        </p:blipFill>
        <p:spPr>
          <a:xfrm>
            <a:off x="3221207" y="614805"/>
            <a:ext cx="2701586" cy="14351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p:nvPr/>
        </p:nvSpPr>
        <p:spPr>
          <a:xfrm>
            <a:off x="1841500" y="762000"/>
            <a:ext cx="5448300" cy="533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383540" lvl="1" indent="-342900">
              <a:lnSpc>
                <a:spcPct val="90000"/>
              </a:lnSpc>
              <a:spcBef>
                <a:spcPts val="300"/>
              </a:spcBef>
              <a:buClr>
                <a:srgbClr val="7B1142"/>
              </a:buClr>
              <a:buFont typeface="Verdana"/>
              <a:defRPr sz="14400" b="1">
                <a:effectLst>
                  <a:outerShdw blurRad="12700" dist="88900" dir="2700000" rotWithShape="0">
                    <a:srgbClr val="CBCBCB"/>
                  </a:outerShdw>
                </a:effectLst>
              </a:defRPr>
            </a:pPr>
            <a:r>
              <a:t>C    P</a:t>
            </a:r>
          </a:p>
        </p:txBody>
      </p:sp>
      <p:sp>
        <p:nvSpPr>
          <p:cNvPr id="124" name="Shape 124"/>
          <p:cNvSpPr/>
          <p:nvPr/>
        </p:nvSpPr>
        <p:spPr>
          <a:xfrm>
            <a:off x="800100" y="3594100"/>
            <a:ext cx="7531100" cy="264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lvl="1" indent="-342900" algn="ctr">
              <a:lnSpc>
                <a:spcPct val="90000"/>
              </a:lnSpc>
              <a:spcBef>
                <a:spcPts val="400"/>
              </a:spcBef>
              <a:buClr>
                <a:srgbClr val="7B1142"/>
              </a:buClr>
              <a:buFont typeface="Verdana"/>
              <a:defRPr sz="3000"/>
            </a:pPr>
            <a:r>
              <a:t>Productive teams created randomly: </a:t>
            </a:r>
          </a:p>
          <a:p>
            <a:pPr marL="383540" lvl="1" indent="-342900" algn="ctr">
              <a:lnSpc>
                <a:spcPct val="90000"/>
              </a:lnSpc>
              <a:spcBef>
                <a:spcPts val="400"/>
              </a:spcBef>
              <a:buClr>
                <a:srgbClr val="7B1142"/>
              </a:buClr>
              <a:buFont typeface="Verdana"/>
              <a:defRPr sz="3600"/>
            </a:pPr>
            <a:r>
              <a:rPr b="1"/>
              <a:t>50%</a:t>
            </a:r>
          </a:p>
          <a:p>
            <a:pPr marL="383540" lvl="1" indent="-342900" algn="ctr">
              <a:lnSpc>
                <a:spcPct val="90000"/>
              </a:lnSpc>
              <a:spcBef>
                <a:spcPts val="400"/>
              </a:spcBef>
              <a:buClr>
                <a:srgbClr val="7B1142"/>
              </a:buClr>
              <a:buFont typeface="Verdana"/>
            </a:pPr>
            <a:endParaRPr b="1"/>
          </a:p>
          <a:p>
            <a:pPr marL="383540" lvl="1" indent="-342900" algn="ctr">
              <a:lnSpc>
                <a:spcPct val="90000"/>
              </a:lnSpc>
              <a:spcBef>
                <a:spcPts val="400"/>
              </a:spcBef>
              <a:buClr>
                <a:srgbClr val="7B1142"/>
              </a:buClr>
              <a:buFont typeface="Verdana"/>
              <a:defRPr sz="3000"/>
            </a:pPr>
            <a:r>
              <a:t>Productive teams created using FIRO: </a:t>
            </a:r>
          </a:p>
          <a:p>
            <a:pPr marL="383540" lvl="1" indent="-342900" algn="ctr">
              <a:lnSpc>
                <a:spcPct val="90000"/>
              </a:lnSpc>
              <a:spcBef>
                <a:spcPts val="400"/>
              </a:spcBef>
              <a:buClr>
                <a:srgbClr val="7B1142"/>
              </a:buClr>
              <a:buFont typeface="Verdana"/>
              <a:defRPr sz="4800"/>
            </a:pPr>
            <a:r>
              <a:rPr b="1"/>
              <a:t>75%</a:t>
            </a:r>
          </a:p>
        </p:txBody>
      </p:sp>
      <p:sp>
        <p:nvSpPr>
          <p:cNvPr id="125" name="Shape 125"/>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126" name="Shape 126"/>
          <p:cNvSpPr/>
          <p:nvPr/>
        </p:nvSpPr>
        <p:spPr>
          <a:xfrm>
            <a:off x="3657600" y="1320799"/>
            <a:ext cx="1828800" cy="1473201"/>
          </a:xfrm>
          <a:prstGeom prst="rightArrow">
            <a:avLst>
              <a:gd name="adj1" fmla="val 42063"/>
              <a:gd name="adj2" fmla="val 69818"/>
            </a:avLst>
          </a:prstGeom>
          <a:solidFill>
            <a:srgbClr val="FF7D41"/>
          </a:solidFill>
          <a:effectLst>
            <a:outerShdw blurRad="127000" dist="76200" dir="2700000" rotWithShape="0">
              <a:srgbClr val="000000">
                <a:alpha val="75000"/>
              </a:srgbClr>
            </a:outerShdw>
          </a:effectLst>
        </p:spPr>
        <p:txBody>
          <a:bodyPr lIns="50800" tIns="50800" rIns="50800" bIns="50800" anchor="ctr"/>
          <a:lstStyle/>
          <a:p>
            <a:pPr algn="ctr">
              <a:defRPr sz="2400"/>
            </a:pPr>
            <a:endParaRP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0" name="Shape 130"/>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graphicFrame>
        <p:nvGraphicFramePr>
          <p:cNvPr id="135" name="Table 135"/>
          <p:cNvGraphicFramePr/>
          <p:nvPr/>
        </p:nvGraphicFramePr>
        <p:xfrm>
          <a:off x="927100" y="2516187"/>
          <a:ext cx="7277100" cy="1826825"/>
        </p:xfrm>
        <a:graphic>
          <a:graphicData uri="http://schemas.openxmlformats.org/drawingml/2006/table">
            <a:tbl>
              <a:tblPr>
                <a:tableStyleId>{8F44A2F1-9E1F-4B54-A3A2-5F16C0AD49E2}</a:tableStyleId>
              </a:tblPr>
              <a:tblGrid>
                <a:gridCol w="1819275"/>
                <a:gridCol w="1819275"/>
                <a:gridCol w="1819275"/>
                <a:gridCol w="1819275"/>
              </a:tblGrid>
              <a:tr h="1826825">
                <a:tc>
                  <a:txBody>
                    <a:bodyPr/>
                    <a:lstStyle/>
                    <a:p>
                      <a:pPr marL="383540" marR="40639" indent="-342900" algn="l" defTabSz="914400">
                        <a:spcBef>
                          <a:spcPts val="300"/>
                        </a:spcBef>
                        <a:defRPr sz="1800">
                          <a:uFillTx/>
                        </a:defRPr>
                      </a:pPr>
                      <a:r>
                        <a:rPr sz="2000">
                          <a:solidFill>
                            <a:srgbClr val="FFFFFF"/>
                          </a:solidFill>
                          <a:uFill>
                            <a:solidFill>
                              <a:srgbClr val="FFFFFF"/>
                            </a:solidFill>
                          </a:uFill>
                          <a:latin typeface="Myriad Pro Semibold"/>
                          <a:ea typeface="Myriad Pro Semibold"/>
                          <a:cs typeface="Myriad Pro Semibold"/>
                          <a:sym typeface="Myriad Pro Semibold"/>
                        </a:rPr>
                        <a:t>Behavior</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A80025"/>
                    </a:solidFill>
                  </a:tcPr>
                </a:tc>
                <a:tc>
                  <a:txBody>
                    <a:bodyPr/>
                    <a:lstStyle/>
                    <a:p>
                      <a:pPr marL="383540" marR="40639" indent="-342900" defTabSz="914400">
                        <a:spcBef>
                          <a:spcPts val="300"/>
                        </a:spcBef>
                        <a:defRPr sz="1800">
                          <a:uFillTx/>
                        </a:defRPr>
                      </a:pPr>
                      <a:r>
                        <a:rPr sz="2000">
                          <a:uFill>
                            <a:solidFill>
                              <a:srgbClr val="000000"/>
                            </a:solidFill>
                          </a:uFill>
                          <a:latin typeface="Myriad Pro"/>
                          <a:ea typeface="Myriad Pro"/>
                          <a:cs typeface="Myriad Pro"/>
                          <a:sym typeface="Myriad Pro"/>
                        </a:rPr>
                        <a:t>Inclusion</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c>
                  <a:txBody>
                    <a:bodyPr/>
                    <a:lstStyle/>
                    <a:p>
                      <a:pPr marL="383540" marR="40639" indent="-342900" defTabSz="914400">
                        <a:spcBef>
                          <a:spcPts val="300"/>
                        </a:spcBef>
                        <a:defRPr sz="1800">
                          <a:uFillTx/>
                        </a:defRPr>
                      </a:pPr>
                      <a:r>
                        <a:rPr sz="2000">
                          <a:uFill>
                            <a:solidFill>
                              <a:srgbClr val="000000"/>
                            </a:solidFill>
                          </a:uFill>
                          <a:latin typeface="Myriad Pro"/>
                          <a:ea typeface="Myriad Pro"/>
                          <a:cs typeface="Myriad Pro"/>
                          <a:sym typeface="Myriad Pro"/>
                        </a:rPr>
                        <a:t>Control</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c>
                  <a:txBody>
                    <a:bodyPr/>
                    <a:lstStyle/>
                    <a:p>
                      <a:pPr marL="383540" marR="40639" indent="-342900" defTabSz="914400">
                        <a:spcBef>
                          <a:spcPts val="300"/>
                        </a:spcBef>
                        <a:defRPr sz="1800">
                          <a:uFillTx/>
                        </a:defRPr>
                      </a:pPr>
                      <a:r>
                        <a:rPr sz="2000">
                          <a:uFill>
                            <a:solidFill>
                              <a:srgbClr val="000000"/>
                            </a:solidFill>
                          </a:uFill>
                          <a:latin typeface="Myriad Pro"/>
                          <a:ea typeface="Myriad Pro"/>
                          <a:cs typeface="Myriad Pro"/>
                          <a:sym typeface="Myriad Pro"/>
                        </a:rPr>
                        <a:t>Openness</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a:off x="533400" y="355600"/>
            <a:ext cx="8089900" cy="6096000"/>
          </a:xfrm>
          <a:prstGeom prst="rect">
            <a:avLst/>
          </a:prstGeom>
          <a:solidFill>
            <a:srgbClr val="FFD6D5"/>
          </a:solidFill>
        </p:spPr>
        <p:txBody>
          <a:bodyPr lIns="50800" tIns="50800" rIns="50800" bIns="50800" anchor="ctr"/>
          <a:lstStyle/>
          <a:p>
            <a:endParaRPr/>
          </a:p>
        </p:txBody>
      </p:sp>
      <p:sp>
        <p:nvSpPr>
          <p:cNvPr id="138" name="Shape 138"/>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graphicFrame>
        <p:nvGraphicFramePr>
          <p:cNvPr id="139" name="Table 139"/>
          <p:cNvGraphicFramePr/>
          <p:nvPr/>
        </p:nvGraphicFramePr>
        <p:xfrm>
          <a:off x="901699" y="2860040"/>
          <a:ext cx="7365990" cy="482600"/>
        </p:xfrm>
        <a:graphic>
          <a:graphicData uri="http://schemas.openxmlformats.org/drawingml/2006/table">
            <a:tbl>
              <a:tblPr>
                <a:tableStyleId>{8F44A2F1-9E1F-4B54-A3A2-5F16C0AD49E2}</a:tableStyleId>
              </a:tblPr>
              <a:tblGrid>
                <a:gridCol w="736599"/>
                <a:gridCol w="736599"/>
                <a:gridCol w="736599"/>
                <a:gridCol w="736599"/>
                <a:gridCol w="736599"/>
                <a:gridCol w="736599"/>
                <a:gridCol w="736599"/>
                <a:gridCol w="736599"/>
                <a:gridCol w="736599"/>
                <a:gridCol w="736599"/>
              </a:tblGrid>
              <a:tr h="482600">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0</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1</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2</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3</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4</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5</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6</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7</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8</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9</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r>
            </a:tbl>
          </a:graphicData>
        </a:graphic>
      </p:graphicFrame>
      <p:sp>
        <p:nvSpPr>
          <p:cNvPr id="140" name="Shape 140"/>
          <p:cNvSpPr/>
          <p:nvPr/>
        </p:nvSpPr>
        <p:spPr>
          <a:xfrm>
            <a:off x="1968500" y="1320800"/>
            <a:ext cx="5168900"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sz="3600" b="1"/>
            </a:lvl1pPr>
          </a:lstStyle>
          <a:p>
            <a:r>
              <a:t>Inclusion</a:t>
            </a:r>
          </a:p>
        </p:txBody>
      </p:sp>
      <p:sp>
        <p:nvSpPr>
          <p:cNvPr id="141" name="Shape 141"/>
          <p:cNvSpPr/>
          <p:nvPr/>
        </p:nvSpPr>
        <p:spPr>
          <a:xfrm>
            <a:off x="774700" y="3352800"/>
            <a:ext cx="1181100" cy="46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400"/>
            </a:lvl1pPr>
          </a:lstStyle>
          <a:p>
            <a:r>
              <a:t>Low</a:t>
            </a:r>
          </a:p>
        </p:txBody>
      </p:sp>
      <p:sp>
        <p:nvSpPr>
          <p:cNvPr id="142" name="Shape 142"/>
          <p:cNvSpPr/>
          <p:nvPr/>
        </p:nvSpPr>
        <p:spPr>
          <a:xfrm>
            <a:off x="7188200" y="3352800"/>
            <a:ext cx="1181100" cy="46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2400"/>
            </a:lvl1pPr>
          </a:lstStyle>
          <a:p>
            <a:r>
              <a:t>High</a:t>
            </a:r>
          </a:p>
        </p:txBody>
      </p:sp>
      <p:sp>
        <p:nvSpPr>
          <p:cNvPr id="143" name="Shape 143"/>
          <p:cNvSpPr/>
          <p:nvPr/>
        </p:nvSpPr>
        <p:spPr>
          <a:xfrm>
            <a:off x="533400" y="4699000"/>
            <a:ext cx="8089900" cy="46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0" algn="ctr">
              <a:buClr>
                <a:srgbClr val="000000"/>
              </a:buClr>
              <a:buFont typeface="Verdana"/>
              <a:defRPr sz="2400"/>
            </a:lvl1pPr>
          </a:lstStyle>
          <a:p>
            <a:r>
              <a:t>The amount of contact with other people</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533400" y="355600"/>
            <a:ext cx="8089900" cy="6096000"/>
          </a:xfrm>
          <a:prstGeom prst="rect">
            <a:avLst/>
          </a:prstGeom>
          <a:solidFill>
            <a:srgbClr val="FFD6D5"/>
          </a:solidFill>
        </p:spPr>
        <p:txBody>
          <a:bodyPr lIns="50800" tIns="50800" rIns="50800" bIns="50800" anchor="ctr"/>
          <a:lstStyle/>
          <a:p>
            <a:endParaRPr/>
          </a:p>
        </p:txBody>
      </p:sp>
      <p:sp>
        <p:nvSpPr>
          <p:cNvPr id="146" name="Shape 146"/>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graphicFrame>
        <p:nvGraphicFramePr>
          <p:cNvPr id="147" name="Table 147"/>
          <p:cNvGraphicFramePr/>
          <p:nvPr/>
        </p:nvGraphicFramePr>
        <p:xfrm>
          <a:off x="901699" y="2860040"/>
          <a:ext cx="7365990" cy="482600"/>
        </p:xfrm>
        <a:graphic>
          <a:graphicData uri="http://schemas.openxmlformats.org/drawingml/2006/table">
            <a:tbl>
              <a:tblPr>
                <a:tableStyleId>{8F44A2F1-9E1F-4B54-A3A2-5F16C0AD49E2}</a:tableStyleId>
              </a:tblPr>
              <a:tblGrid>
                <a:gridCol w="736599"/>
                <a:gridCol w="736599"/>
                <a:gridCol w="736599"/>
                <a:gridCol w="736599"/>
                <a:gridCol w="736599"/>
                <a:gridCol w="736599"/>
                <a:gridCol w="736599"/>
                <a:gridCol w="736599"/>
                <a:gridCol w="736599"/>
                <a:gridCol w="736599"/>
              </a:tblGrid>
              <a:tr h="482600">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0</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1</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2</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3</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4</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5</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6</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7</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8</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9</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r>
            </a:tbl>
          </a:graphicData>
        </a:graphic>
      </p:graphicFrame>
      <p:sp>
        <p:nvSpPr>
          <p:cNvPr id="148" name="Shape 148"/>
          <p:cNvSpPr/>
          <p:nvPr/>
        </p:nvSpPr>
        <p:spPr>
          <a:xfrm>
            <a:off x="1955800" y="1320800"/>
            <a:ext cx="5168900"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sz="3600" b="1"/>
            </a:lvl1pPr>
          </a:lstStyle>
          <a:p>
            <a:r>
              <a:t>Control</a:t>
            </a:r>
          </a:p>
        </p:txBody>
      </p:sp>
      <p:sp>
        <p:nvSpPr>
          <p:cNvPr id="149" name="Shape 149"/>
          <p:cNvSpPr/>
          <p:nvPr/>
        </p:nvSpPr>
        <p:spPr>
          <a:xfrm>
            <a:off x="774700" y="3352800"/>
            <a:ext cx="1181100" cy="46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400"/>
            </a:lvl1pPr>
          </a:lstStyle>
          <a:p>
            <a:r>
              <a:t>Low</a:t>
            </a:r>
          </a:p>
        </p:txBody>
      </p:sp>
      <p:sp>
        <p:nvSpPr>
          <p:cNvPr id="150" name="Shape 150"/>
          <p:cNvSpPr/>
          <p:nvPr/>
        </p:nvSpPr>
        <p:spPr>
          <a:xfrm>
            <a:off x="7188200" y="3352800"/>
            <a:ext cx="1181100" cy="46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2400"/>
            </a:lvl1pPr>
          </a:lstStyle>
          <a:p>
            <a:r>
              <a:t>High</a:t>
            </a:r>
          </a:p>
        </p:txBody>
      </p:sp>
      <p:sp>
        <p:nvSpPr>
          <p:cNvPr id="151" name="Shape 151"/>
          <p:cNvSpPr/>
          <p:nvPr/>
        </p:nvSpPr>
        <p:spPr>
          <a:xfrm>
            <a:off x="520700" y="4699000"/>
            <a:ext cx="8089900" cy="83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0" algn="ctr">
              <a:buClr>
                <a:srgbClr val="000000"/>
              </a:buClr>
              <a:buFont typeface="Verdana"/>
              <a:defRPr sz="2400"/>
            </a:lvl1pPr>
          </a:lstStyle>
          <a:p>
            <a:r>
              <a:t>The structure of interaction with other people, including directing and decision-making</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nvSpPr>
        <p:spPr>
          <a:xfrm>
            <a:off x="533400" y="355600"/>
            <a:ext cx="8089900" cy="6096000"/>
          </a:xfrm>
          <a:prstGeom prst="rect">
            <a:avLst/>
          </a:prstGeom>
          <a:solidFill>
            <a:srgbClr val="FFD6D5"/>
          </a:solidFill>
        </p:spPr>
        <p:txBody>
          <a:bodyPr lIns="50800" tIns="50800" rIns="50800" bIns="50800" anchor="ctr"/>
          <a:lstStyle/>
          <a:p>
            <a:endParaRPr/>
          </a:p>
        </p:txBody>
      </p:sp>
      <p:sp>
        <p:nvSpPr>
          <p:cNvPr id="154" name="Shape 154"/>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graphicFrame>
        <p:nvGraphicFramePr>
          <p:cNvPr id="155" name="Table 155"/>
          <p:cNvGraphicFramePr/>
          <p:nvPr/>
        </p:nvGraphicFramePr>
        <p:xfrm>
          <a:off x="901699" y="2860040"/>
          <a:ext cx="7365990" cy="482600"/>
        </p:xfrm>
        <a:graphic>
          <a:graphicData uri="http://schemas.openxmlformats.org/drawingml/2006/table">
            <a:tbl>
              <a:tblPr>
                <a:tableStyleId>{8F44A2F1-9E1F-4B54-A3A2-5F16C0AD49E2}</a:tableStyleId>
              </a:tblPr>
              <a:tblGrid>
                <a:gridCol w="736599"/>
                <a:gridCol w="736599"/>
                <a:gridCol w="736599"/>
                <a:gridCol w="736599"/>
                <a:gridCol w="736599"/>
                <a:gridCol w="736599"/>
                <a:gridCol w="736599"/>
                <a:gridCol w="736599"/>
                <a:gridCol w="736599"/>
                <a:gridCol w="736599"/>
              </a:tblGrid>
              <a:tr h="482600">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0</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1</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2</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3</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4</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5</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6</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7</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8</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c>
                  <a:txBody>
                    <a:bodyPr/>
                    <a:lstStyle/>
                    <a:p>
                      <a:pPr marR="40639" defTabSz="914400">
                        <a:spcBef>
                          <a:spcPts val="300"/>
                        </a:spcBef>
                        <a:tabLst>
                          <a:tab pos="914400" algn="l"/>
                        </a:tabLst>
                        <a:defRPr sz="1800">
                          <a:uFillTx/>
                        </a:defRPr>
                      </a:pPr>
                      <a:r>
                        <a:rPr sz="2000">
                          <a:solidFill>
                            <a:srgbClr val="183D63"/>
                          </a:solidFill>
                          <a:uFill>
                            <a:solidFill>
                              <a:srgbClr val="000000"/>
                            </a:solidFill>
                          </a:uFill>
                          <a:latin typeface="Lucida Sans Unicode"/>
                          <a:ea typeface="Lucida Sans Unicode"/>
                          <a:cs typeface="Lucida Sans Unicode"/>
                          <a:sym typeface="Lucida Sans Unicode"/>
                        </a:rPr>
                        <a:t>9</a:t>
                      </a:r>
                    </a:p>
                  </a:txBody>
                  <a:tcPr marL="50800" marR="50800" marT="50800" marB="50800" horzOverflow="overflow">
                    <a:lnL w="0">
                      <a:miter lim="400000"/>
                    </a:lnL>
                    <a:lnR w="0">
                      <a:miter lim="400000"/>
                    </a:lnR>
                    <a:lnT w="12700">
                      <a:solidFill>
                        <a:srgbClr val="183D63"/>
                      </a:solidFill>
                      <a:miter lim="400000"/>
                    </a:lnT>
                    <a:lnB w="12700">
                      <a:solidFill>
                        <a:srgbClr val="183D63"/>
                      </a:solidFill>
                      <a:miter lim="400000"/>
                    </a:lnB>
                  </a:tcPr>
                </a:tc>
              </a:tr>
            </a:tbl>
          </a:graphicData>
        </a:graphic>
      </p:graphicFrame>
      <p:sp>
        <p:nvSpPr>
          <p:cNvPr id="156" name="Shape 156"/>
          <p:cNvSpPr/>
          <p:nvPr/>
        </p:nvSpPr>
        <p:spPr>
          <a:xfrm>
            <a:off x="1955800" y="1320800"/>
            <a:ext cx="5168900"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sz="3600" b="1"/>
            </a:lvl1pPr>
          </a:lstStyle>
          <a:p>
            <a:r>
              <a:t>Openness</a:t>
            </a:r>
          </a:p>
        </p:txBody>
      </p:sp>
      <p:sp>
        <p:nvSpPr>
          <p:cNvPr id="157" name="Shape 157"/>
          <p:cNvSpPr/>
          <p:nvPr/>
        </p:nvSpPr>
        <p:spPr>
          <a:xfrm>
            <a:off x="774700" y="3352800"/>
            <a:ext cx="1181100" cy="46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400"/>
            </a:lvl1pPr>
          </a:lstStyle>
          <a:p>
            <a:r>
              <a:t>Low</a:t>
            </a:r>
          </a:p>
        </p:txBody>
      </p:sp>
      <p:sp>
        <p:nvSpPr>
          <p:cNvPr id="158" name="Shape 158"/>
          <p:cNvSpPr/>
          <p:nvPr/>
        </p:nvSpPr>
        <p:spPr>
          <a:xfrm>
            <a:off x="7188200" y="3352800"/>
            <a:ext cx="1181100" cy="46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2400"/>
            </a:lvl1pPr>
          </a:lstStyle>
          <a:p>
            <a:r>
              <a:t>High</a:t>
            </a:r>
          </a:p>
        </p:txBody>
      </p:sp>
      <p:sp>
        <p:nvSpPr>
          <p:cNvPr id="159" name="Shape 159"/>
          <p:cNvSpPr/>
          <p:nvPr/>
        </p:nvSpPr>
        <p:spPr>
          <a:xfrm>
            <a:off x="533400" y="4699000"/>
            <a:ext cx="8089900" cy="83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0" indent="15240" algn="ctr">
              <a:buClr>
                <a:srgbClr val="000000"/>
              </a:buClr>
              <a:buFont typeface="Verdana"/>
              <a:defRPr sz="2400"/>
            </a:lvl1pPr>
          </a:lstStyle>
          <a:p>
            <a:r>
              <a:t>The depth of the interaction with other people—expressing feelings, thoughts, and beliefs</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pic>
        <p:nvPicPr>
          <p:cNvPr id="162" name="image.jpg"/>
          <p:cNvPicPr>
            <a:picLocks/>
          </p:cNvPicPr>
          <p:nvPr/>
        </p:nvPicPr>
        <p:blipFill>
          <a:blip r:embed="rId3">
            <a:extLst/>
          </a:blip>
          <a:stretch>
            <a:fillRect/>
          </a:stretch>
        </p:blipFill>
        <p:spPr>
          <a:xfrm>
            <a:off x="558800" y="4746625"/>
            <a:ext cx="4724400" cy="815975"/>
          </a:xfrm>
          <a:prstGeom prst="rect">
            <a:avLst/>
          </a:prstGeom>
          <a:ln>
            <a:miter lim="400000"/>
          </a:ln>
          <a:effectLst>
            <a:outerShdw blurRad="127000" dist="76200" dir="2700000" rotWithShape="0">
              <a:srgbClr val="000000">
                <a:alpha val="75000"/>
              </a:srgbClr>
            </a:outerShdw>
          </a:effectLst>
        </p:spPr>
      </p:pic>
      <p:pic>
        <p:nvPicPr>
          <p:cNvPr id="163" name="image.jpg"/>
          <p:cNvPicPr>
            <a:picLocks/>
          </p:cNvPicPr>
          <p:nvPr/>
        </p:nvPicPr>
        <p:blipFill>
          <a:blip r:embed="rId4">
            <a:extLst/>
          </a:blip>
          <a:stretch>
            <a:fillRect/>
          </a:stretch>
        </p:blipFill>
        <p:spPr>
          <a:xfrm>
            <a:off x="6045200" y="4114800"/>
            <a:ext cx="2024063" cy="2133600"/>
          </a:xfrm>
          <a:prstGeom prst="rect">
            <a:avLst/>
          </a:prstGeom>
          <a:ln>
            <a:miter lim="400000"/>
          </a:ln>
          <a:effectLst>
            <a:outerShdw blurRad="127000" dist="76200" dir="2700000" rotWithShape="0">
              <a:srgbClr val="000000">
                <a:alpha val="75000"/>
              </a:srgbClr>
            </a:outerShdw>
          </a:effectLst>
        </p:spPr>
      </p:pic>
      <p:sp>
        <p:nvSpPr>
          <p:cNvPr id="164" name="Shape 164"/>
          <p:cNvSpPr/>
          <p:nvPr/>
        </p:nvSpPr>
        <p:spPr>
          <a:xfrm>
            <a:off x="6053137" y="393700"/>
            <a:ext cx="1267803"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buClr>
                <a:srgbClr val="000000"/>
              </a:buClr>
              <a:buFont typeface="Verdana"/>
            </a:pPr>
            <a:r>
              <a:rPr b="1"/>
              <a:t>Harvard</a:t>
            </a:r>
            <a:r>
              <a:t> </a:t>
            </a:r>
          </a:p>
        </p:txBody>
      </p:sp>
      <p:sp>
        <p:nvSpPr>
          <p:cNvPr id="165" name="Shape 165"/>
          <p:cNvSpPr/>
          <p:nvPr/>
        </p:nvSpPr>
        <p:spPr>
          <a:xfrm>
            <a:off x="635000" y="4365625"/>
            <a:ext cx="4681957"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buClr>
                <a:srgbClr val="000000"/>
              </a:buClr>
              <a:buFont typeface="Verdana"/>
            </a:pPr>
            <a:r>
              <a:rPr b="1"/>
              <a:t>Albert Einstein School of Medicine</a:t>
            </a:r>
            <a:r>
              <a:t>  </a:t>
            </a:r>
          </a:p>
        </p:txBody>
      </p:sp>
      <p:sp>
        <p:nvSpPr>
          <p:cNvPr id="166" name="Shape 166"/>
          <p:cNvSpPr/>
          <p:nvPr/>
        </p:nvSpPr>
        <p:spPr>
          <a:xfrm>
            <a:off x="5283200" y="3429000"/>
            <a:ext cx="3594100"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a:buClr>
                <a:srgbClr val="000000"/>
              </a:buClr>
              <a:buFont typeface="Verdana"/>
            </a:pPr>
            <a:r>
              <a:rPr b="1"/>
              <a:t>University of California Berkeley</a:t>
            </a:r>
            <a:r>
              <a:t> </a:t>
            </a:r>
          </a:p>
        </p:txBody>
      </p:sp>
      <p:sp>
        <p:nvSpPr>
          <p:cNvPr id="167" name="Shape 167"/>
          <p:cNvSpPr/>
          <p:nvPr/>
        </p:nvSpPr>
        <p:spPr>
          <a:xfrm>
            <a:off x="1487487" y="1143000"/>
            <a:ext cx="2962770"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buClr>
                <a:srgbClr val="000000"/>
              </a:buClr>
              <a:buFont typeface="Verdana"/>
            </a:pPr>
            <a:r>
              <a:rPr b="1"/>
              <a:t>University of Chicago</a:t>
            </a:r>
            <a:r>
              <a:t> </a:t>
            </a:r>
          </a:p>
        </p:txBody>
      </p:sp>
      <p:pic>
        <p:nvPicPr>
          <p:cNvPr id="168" name="image.jpg"/>
          <p:cNvPicPr>
            <a:picLocks/>
          </p:cNvPicPr>
          <p:nvPr/>
        </p:nvPicPr>
        <p:blipFill>
          <a:blip r:embed="rId5">
            <a:extLst/>
          </a:blip>
          <a:stretch>
            <a:fillRect/>
          </a:stretch>
        </p:blipFill>
        <p:spPr>
          <a:xfrm>
            <a:off x="5524500" y="774700"/>
            <a:ext cx="2362200" cy="1876425"/>
          </a:xfrm>
          <a:prstGeom prst="rect">
            <a:avLst/>
          </a:prstGeom>
          <a:ln>
            <a:miter lim="400000"/>
          </a:ln>
          <a:effectLst>
            <a:outerShdw blurRad="127000" dist="76200" dir="2700000" rotWithShape="0">
              <a:srgbClr val="000000">
                <a:alpha val="75000"/>
              </a:srgbClr>
            </a:outerShdw>
          </a:effectLst>
        </p:spPr>
      </p:pic>
      <p:pic>
        <p:nvPicPr>
          <p:cNvPr id="169" name="image.jpg"/>
          <p:cNvPicPr>
            <a:picLocks/>
          </p:cNvPicPr>
          <p:nvPr/>
        </p:nvPicPr>
        <p:blipFill>
          <a:blip r:embed="rId6">
            <a:extLst/>
          </a:blip>
          <a:stretch>
            <a:fillRect/>
          </a:stretch>
        </p:blipFill>
        <p:spPr>
          <a:xfrm>
            <a:off x="1358900" y="1524000"/>
            <a:ext cx="3124200" cy="2070100"/>
          </a:xfrm>
          <a:prstGeom prst="rect">
            <a:avLst/>
          </a:prstGeom>
          <a:ln>
            <a:miter lim="400000"/>
          </a:ln>
          <a:effectLst>
            <a:outerShdw blurRad="127000" dist="76200" dir="2700000" rotWithShape="0">
              <a:srgbClr val="000000">
                <a:alpha val="75000"/>
              </a:srgbClr>
            </a:outerShdw>
          </a:effectLst>
        </p:spPr>
      </p:pic>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pic>
        <p:nvPicPr>
          <p:cNvPr id="174" name="droppedImage.png"/>
          <p:cNvPicPr>
            <a:picLocks noChangeAspect="1"/>
          </p:cNvPicPr>
          <p:nvPr/>
        </p:nvPicPr>
        <p:blipFill>
          <a:blip r:embed="rId2">
            <a:extLst/>
          </a:blip>
          <a:stretch>
            <a:fillRect/>
          </a:stretch>
        </p:blipFill>
        <p:spPr>
          <a:xfrm>
            <a:off x="457200" y="3172407"/>
            <a:ext cx="1397000" cy="2352093"/>
          </a:xfrm>
          <a:prstGeom prst="rect">
            <a:avLst/>
          </a:prstGeom>
        </p:spPr>
      </p:pic>
      <p:pic>
        <p:nvPicPr>
          <p:cNvPr id="175" name="droppedImage.png"/>
          <p:cNvPicPr>
            <a:picLocks noChangeAspect="1"/>
          </p:cNvPicPr>
          <p:nvPr/>
        </p:nvPicPr>
        <p:blipFill>
          <a:blip r:embed="rId3">
            <a:extLst/>
          </a:blip>
          <a:stretch>
            <a:fillRect/>
          </a:stretch>
        </p:blipFill>
        <p:spPr>
          <a:xfrm>
            <a:off x="2578100" y="1582589"/>
            <a:ext cx="1930400" cy="1338412"/>
          </a:xfrm>
          <a:prstGeom prst="rect">
            <a:avLst/>
          </a:prstGeom>
        </p:spPr>
      </p:pic>
      <p:pic>
        <p:nvPicPr>
          <p:cNvPr id="176" name="droppedImage.png"/>
          <p:cNvPicPr>
            <a:picLocks noChangeAspect="1"/>
          </p:cNvPicPr>
          <p:nvPr/>
        </p:nvPicPr>
        <p:blipFill>
          <a:blip r:embed="rId4">
            <a:extLst/>
          </a:blip>
          <a:stretch>
            <a:fillRect/>
          </a:stretch>
        </p:blipFill>
        <p:spPr>
          <a:xfrm>
            <a:off x="6197600" y="3416300"/>
            <a:ext cx="12700" cy="12700"/>
          </a:xfrm>
          <a:prstGeom prst="rect">
            <a:avLst/>
          </a:prstGeom>
        </p:spPr>
      </p:pic>
      <p:pic>
        <p:nvPicPr>
          <p:cNvPr id="177" name="droppedImage.png"/>
          <p:cNvPicPr>
            <a:picLocks noChangeAspect="1"/>
          </p:cNvPicPr>
          <p:nvPr/>
        </p:nvPicPr>
        <p:blipFill>
          <a:blip r:embed="rId4">
            <a:extLst/>
          </a:blip>
          <a:stretch>
            <a:fillRect/>
          </a:stretch>
        </p:blipFill>
        <p:spPr>
          <a:xfrm>
            <a:off x="6324600" y="3543300"/>
            <a:ext cx="12700" cy="12700"/>
          </a:xfrm>
          <a:prstGeom prst="rect">
            <a:avLst/>
          </a:prstGeom>
        </p:spPr>
      </p:pic>
      <p:pic>
        <p:nvPicPr>
          <p:cNvPr id="178" name="droppedImage.png"/>
          <p:cNvPicPr>
            <a:picLocks noChangeAspect="1"/>
          </p:cNvPicPr>
          <p:nvPr/>
        </p:nvPicPr>
        <p:blipFill>
          <a:blip r:embed="rId4">
            <a:extLst/>
          </a:blip>
          <a:stretch>
            <a:fillRect/>
          </a:stretch>
        </p:blipFill>
        <p:spPr>
          <a:xfrm>
            <a:off x="6197600" y="3416300"/>
            <a:ext cx="12700" cy="12700"/>
          </a:xfrm>
          <a:prstGeom prst="rect">
            <a:avLst/>
          </a:prstGeom>
        </p:spPr>
      </p:pic>
      <p:pic>
        <p:nvPicPr>
          <p:cNvPr id="179" name="droppedImage.png"/>
          <p:cNvPicPr>
            <a:picLocks noChangeAspect="1"/>
          </p:cNvPicPr>
          <p:nvPr/>
        </p:nvPicPr>
        <p:blipFill>
          <a:blip r:embed="rId4">
            <a:extLst/>
          </a:blip>
          <a:stretch>
            <a:fillRect/>
          </a:stretch>
        </p:blipFill>
        <p:spPr>
          <a:xfrm>
            <a:off x="6324600" y="3543300"/>
            <a:ext cx="12700" cy="12700"/>
          </a:xfrm>
          <a:prstGeom prst="rect">
            <a:avLst/>
          </a:prstGeom>
        </p:spPr>
      </p:pic>
      <p:pic>
        <p:nvPicPr>
          <p:cNvPr id="180" name="droppedImage.png"/>
          <p:cNvPicPr>
            <a:picLocks noChangeAspect="1"/>
          </p:cNvPicPr>
          <p:nvPr/>
        </p:nvPicPr>
        <p:blipFill>
          <a:blip r:embed="rId4">
            <a:extLst/>
          </a:blip>
          <a:stretch>
            <a:fillRect/>
          </a:stretch>
        </p:blipFill>
        <p:spPr>
          <a:xfrm>
            <a:off x="3949700" y="1168400"/>
            <a:ext cx="2514600" cy="2514600"/>
          </a:xfrm>
          <a:prstGeom prst="rect">
            <a:avLst/>
          </a:prstGeom>
        </p:spPr>
      </p:pic>
      <p:pic>
        <p:nvPicPr>
          <p:cNvPr id="181" name="droppedImage.png"/>
          <p:cNvPicPr>
            <a:picLocks noChangeAspect="1"/>
          </p:cNvPicPr>
          <p:nvPr/>
        </p:nvPicPr>
        <p:blipFill>
          <a:blip r:embed="rId4">
            <a:extLst/>
          </a:blip>
          <a:stretch>
            <a:fillRect/>
          </a:stretch>
        </p:blipFill>
        <p:spPr>
          <a:xfrm>
            <a:off x="6578600" y="3797300"/>
            <a:ext cx="12700" cy="12700"/>
          </a:xfrm>
          <a:prstGeom prst="rect">
            <a:avLst/>
          </a:prstGeom>
        </p:spPr>
      </p:pic>
      <p:pic>
        <p:nvPicPr>
          <p:cNvPr id="182" name="droppedImage.png"/>
          <p:cNvPicPr>
            <a:picLocks noChangeAspect="1"/>
          </p:cNvPicPr>
          <p:nvPr/>
        </p:nvPicPr>
        <p:blipFill>
          <a:blip r:embed="rId4">
            <a:extLst/>
          </a:blip>
          <a:stretch>
            <a:fillRect/>
          </a:stretch>
        </p:blipFill>
        <p:spPr>
          <a:xfrm>
            <a:off x="6718300" y="3937000"/>
            <a:ext cx="2184400" cy="2184400"/>
          </a:xfrm>
          <a:prstGeom prst="rect">
            <a:avLst/>
          </a:prstGeom>
        </p:spPr>
      </p:pic>
      <p:pic>
        <p:nvPicPr>
          <p:cNvPr id="183" name="droppedImage.png"/>
          <p:cNvPicPr>
            <a:picLocks noChangeAspect="1"/>
          </p:cNvPicPr>
          <p:nvPr/>
        </p:nvPicPr>
        <p:blipFill>
          <a:blip r:embed="rId5">
            <a:extLst/>
          </a:blip>
          <a:stretch>
            <a:fillRect/>
          </a:stretch>
        </p:blipFill>
        <p:spPr>
          <a:xfrm>
            <a:off x="6578600" y="685800"/>
            <a:ext cx="1282700" cy="845416"/>
          </a:xfrm>
          <a:prstGeom prst="rect">
            <a:avLst/>
          </a:prstGeom>
        </p:spPr>
      </p:pic>
      <p:pic>
        <p:nvPicPr>
          <p:cNvPr id="184" name="droppedImage.png"/>
          <p:cNvPicPr>
            <a:picLocks noChangeAspect="1"/>
          </p:cNvPicPr>
          <p:nvPr/>
        </p:nvPicPr>
        <p:blipFill>
          <a:blip r:embed="rId6">
            <a:extLst/>
          </a:blip>
          <a:stretch>
            <a:fillRect/>
          </a:stretch>
        </p:blipFill>
        <p:spPr>
          <a:xfrm>
            <a:off x="4711700" y="4824845"/>
            <a:ext cx="2362200" cy="1385456"/>
          </a:xfrm>
          <a:prstGeom prst="rect">
            <a:avLst/>
          </a:prstGeom>
        </p:spPr>
      </p:pic>
      <p:pic>
        <p:nvPicPr>
          <p:cNvPr id="185" name="droppedImage.png"/>
          <p:cNvPicPr>
            <a:picLocks noChangeAspect="1"/>
          </p:cNvPicPr>
          <p:nvPr/>
        </p:nvPicPr>
        <p:blipFill>
          <a:blip r:embed="rId7">
            <a:extLst/>
          </a:blip>
          <a:stretch>
            <a:fillRect/>
          </a:stretch>
        </p:blipFill>
        <p:spPr>
          <a:xfrm>
            <a:off x="5080000" y="2425700"/>
            <a:ext cx="1282700" cy="1282700"/>
          </a:xfrm>
          <a:prstGeom prst="rect">
            <a:avLst/>
          </a:prstGeom>
        </p:spPr>
      </p:pic>
      <p:sp>
        <p:nvSpPr>
          <p:cNvPr id="186" name="Shape 186"/>
          <p:cNvSpPr/>
          <p:nvPr/>
        </p:nvSpPr>
        <p:spPr>
          <a:xfrm>
            <a:off x="4889500" y="3632200"/>
            <a:ext cx="1680578"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Psychodrama</a:t>
            </a:r>
          </a:p>
        </p:txBody>
      </p:sp>
      <p:grpSp>
        <p:nvGrpSpPr>
          <p:cNvPr id="191" name="Group 191"/>
          <p:cNvGrpSpPr/>
          <p:nvPr/>
        </p:nvGrpSpPr>
        <p:grpSpPr>
          <a:xfrm>
            <a:off x="762000" y="825500"/>
            <a:ext cx="1651000" cy="762001"/>
            <a:chOff x="0" y="0"/>
            <a:chExt cx="1651000" cy="762000"/>
          </a:xfrm>
        </p:grpSpPr>
        <p:grpSp>
          <p:nvGrpSpPr>
            <p:cNvPr id="189" name="Group 189"/>
            <p:cNvGrpSpPr/>
            <p:nvPr/>
          </p:nvGrpSpPr>
          <p:grpSpPr>
            <a:xfrm>
              <a:off x="0" y="0"/>
              <a:ext cx="1651000" cy="762001"/>
              <a:chOff x="0" y="0"/>
              <a:chExt cx="1651000" cy="762000"/>
            </a:xfrm>
          </p:grpSpPr>
          <p:pic>
            <p:nvPicPr>
              <p:cNvPr id="187" name="droppedImage.png"/>
              <p:cNvPicPr>
                <a:picLocks noChangeAspect="1"/>
              </p:cNvPicPr>
              <p:nvPr/>
            </p:nvPicPr>
            <p:blipFill>
              <a:blip r:embed="rId8">
                <a:extLst/>
              </a:blip>
              <a:srcRect/>
              <a:stretch>
                <a:fillRect/>
              </a:stretch>
            </p:blipFill>
            <p:spPr>
              <a:xfrm>
                <a:off x="0" y="6015"/>
                <a:ext cx="1651000" cy="755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794"/>
                    </a:lnTo>
                    <a:lnTo>
                      <a:pt x="0" y="21600"/>
                    </a:lnTo>
                    <a:lnTo>
                      <a:pt x="10800" y="21600"/>
                    </a:lnTo>
                    <a:lnTo>
                      <a:pt x="21600" y="21600"/>
                    </a:lnTo>
                    <a:lnTo>
                      <a:pt x="21600" y="10794"/>
                    </a:lnTo>
                    <a:lnTo>
                      <a:pt x="21600" y="0"/>
                    </a:lnTo>
                    <a:lnTo>
                      <a:pt x="10800" y="0"/>
                    </a:lnTo>
                    <a:lnTo>
                      <a:pt x="0" y="0"/>
                    </a:lnTo>
                    <a:close/>
                    <a:moveTo>
                      <a:pt x="4294" y="16486"/>
                    </a:moveTo>
                    <a:cubicBezTo>
                      <a:pt x="4326" y="16503"/>
                      <a:pt x="4354" y="16546"/>
                      <a:pt x="4372" y="16611"/>
                    </a:cubicBezTo>
                    <a:cubicBezTo>
                      <a:pt x="4407" y="16735"/>
                      <a:pt x="4389" y="16890"/>
                      <a:pt x="4336" y="16974"/>
                    </a:cubicBezTo>
                    <a:cubicBezTo>
                      <a:pt x="4372" y="17112"/>
                      <a:pt x="4401" y="17315"/>
                      <a:pt x="4413" y="17597"/>
                    </a:cubicBezTo>
                    <a:cubicBezTo>
                      <a:pt x="4438" y="18159"/>
                      <a:pt x="4376" y="18589"/>
                      <a:pt x="4299" y="18731"/>
                    </a:cubicBezTo>
                    <a:cubicBezTo>
                      <a:pt x="4386" y="18772"/>
                      <a:pt x="4480" y="18858"/>
                      <a:pt x="4585" y="19037"/>
                    </a:cubicBezTo>
                    <a:cubicBezTo>
                      <a:pt x="4832" y="19463"/>
                      <a:pt x="5073" y="19502"/>
                      <a:pt x="7306" y="19491"/>
                    </a:cubicBezTo>
                    <a:cubicBezTo>
                      <a:pt x="8654" y="19485"/>
                      <a:pt x="9793" y="19410"/>
                      <a:pt x="9834" y="19321"/>
                    </a:cubicBezTo>
                    <a:cubicBezTo>
                      <a:pt x="9875" y="19232"/>
                      <a:pt x="9850" y="18913"/>
                      <a:pt x="9777" y="18618"/>
                    </a:cubicBezTo>
                    <a:cubicBezTo>
                      <a:pt x="9585" y="17834"/>
                      <a:pt x="9713" y="17290"/>
                      <a:pt x="10006" y="17631"/>
                    </a:cubicBezTo>
                    <a:cubicBezTo>
                      <a:pt x="10132" y="17779"/>
                      <a:pt x="10234" y="18037"/>
                      <a:pt x="10234" y="18221"/>
                    </a:cubicBezTo>
                    <a:cubicBezTo>
                      <a:pt x="10234" y="18415"/>
                      <a:pt x="10342" y="18671"/>
                      <a:pt x="10488" y="18901"/>
                    </a:cubicBezTo>
                    <a:cubicBezTo>
                      <a:pt x="10591" y="18839"/>
                      <a:pt x="10723" y="18803"/>
                      <a:pt x="10914" y="18833"/>
                    </a:cubicBezTo>
                    <a:cubicBezTo>
                      <a:pt x="11294" y="18893"/>
                      <a:pt x="11366" y="18826"/>
                      <a:pt x="11366" y="18437"/>
                    </a:cubicBezTo>
                    <a:cubicBezTo>
                      <a:pt x="11366" y="17903"/>
                      <a:pt x="11578" y="17382"/>
                      <a:pt x="11787" y="17382"/>
                    </a:cubicBezTo>
                    <a:cubicBezTo>
                      <a:pt x="11864" y="17382"/>
                      <a:pt x="11995" y="17687"/>
                      <a:pt x="12077" y="18062"/>
                    </a:cubicBezTo>
                    <a:cubicBezTo>
                      <a:pt x="12227" y="18743"/>
                      <a:pt x="12229" y="18743"/>
                      <a:pt x="13443" y="18754"/>
                    </a:cubicBezTo>
                    <a:cubicBezTo>
                      <a:pt x="13479" y="18754"/>
                      <a:pt x="13481" y="18743"/>
                      <a:pt x="13516" y="18743"/>
                    </a:cubicBezTo>
                    <a:cubicBezTo>
                      <a:pt x="13705" y="18653"/>
                      <a:pt x="13997" y="18617"/>
                      <a:pt x="14461" y="18607"/>
                    </a:cubicBezTo>
                    <a:cubicBezTo>
                      <a:pt x="14529" y="18605"/>
                      <a:pt x="14593" y="18570"/>
                      <a:pt x="14653" y="18539"/>
                    </a:cubicBezTo>
                    <a:cubicBezTo>
                      <a:pt x="14682" y="18499"/>
                      <a:pt x="14711" y="18467"/>
                      <a:pt x="14720" y="18414"/>
                    </a:cubicBezTo>
                    <a:cubicBezTo>
                      <a:pt x="14754" y="18221"/>
                      <a:pt x="14803" y="18211"/>
                      <a:pt x="14876" y="18300"/>
                    </a:cubicBezTo>
                    <a:cubicBezTo>
                      <a:pt x="14923" y="18224"/>
                      <a:pt x="14989" y="18238"/>
                      <a:pt x="15073" y="18391"/>
                    </a:cubicBezTo>
                    <a:cubicBezTo>
                      <a:pt x="15177" y="18580"/>
                      <a:pt x="15799" y="18689"/>
                      <a:pt x="16833" y="18709"/>
                    </a:cubicBezTo>
                    <a:cubicBezTo>
                      <a:pt x="18083" y="18733"/>
                      <a:pt x="18354" y="18706"/>
                      <a:pt x="18500" y="18414"/>
                    </a:cubicBezTo>
                    <a:cubicBezTo>
                      <a:pt x="18498" y="18390"/>
                      <a:pt x="18498" y="18383"/>
                      <a:pt x="18495" y="18357"/>
                    </a:cubicBezTo>
                    <a:cubicBezTo>
                      <a:pt x="18408" y="17628"/>
                      <a:pt x="18654" y="17359"/>
                      <a:pt x="19144" y="17654"/>
                    </a:cubicBezTo>
                    <a:cubicBezTo>
                      <a:pt x="19197" y="17686"/>
                      <a:pt x="19225" y="17683"/>
                      <a:pt x="19258" y="17688"/>
                    </a:cubicBezTo>
                    <a:cubicBezTo>
                      <a:pt x="19266" y="17619"/>
                      <a:pt x="19286" y="17558"/>
                      <a:pt x="19315" y="17518"/>
                    </a:cubicBezTo>
                    <a:cubicBezTo>
                      <a:pt x="19373" y="17440"/>
                      <a:pt x="19449" y="17477"/>
                      <a:pt x="19487" y="17597"/>
                    </a:cubicBezTo>
                    <a:cubicBezTo>
                      <a:pt x="19474" y="17578"/>
                      <a:pt x="19464" y="17565"/>
                      <a:pt x="19450" y="17529"/>
                    </a:cubicBezTo>
                    <a:cubicBezTo>
                      <a:pt x="19278" y="17076"/>
                      <a:pt x="19508" y="16680"/>
                      <a:pt x="19700" y="17099"/>
                    </a:cubicBezTo>
                    <a:cubicBezTo>
                      <a:pt x="19737" y="17180"/>
                      <a:pt x="19759" y="17261"/>
                      <a:pt x="19762" y="17337"/>
                    </a:cubicBezTo>
                    <a:cubicBezTo>
                      <a:pt x="19767" y="17408"/>
                      <a:pt x="19749" y="17480"/>
                      <a:pt x="19726" y="17552"/>
                    </a:cubicBezTo>
                    <a:cubicBezTo>
                      <a:pt x="19751" y="17522"/>
                      <a:pt x="19775" y="17517"/>
                      <a:pt x="19803" y="17461"/>
                    </a:cubicBezTo>
                    <a:cubicBezTo>
                      <a:pt x="19812" y="17444"/>
                      <a:pt x="19811" y="17454"/>
                      <a:pt x="19819" y="17439"/>
                    </a:cubicBezTo>
                    <a:cubicBezTo>
                      <a:pt x="19788" y="16719"/>
                      <a:pt x="19945" y="16586"/>
                      <a:pt x="20276" y="17155"/>
                    </a:cubicBezTo>
                    <a:cubicBezTo>
                      <a:pt x="20650" y="17798"/>
                      <a:pt x="20655" y="18361"/>
                      <a:pt x="20286" y="19230"/>
                    </a:cubicBezTo>
                    <a:cubicBezTo>
                      <a:pt x="20066" y="19748"/>
                      <a:pt x="19924" y="19882"/>
                      <a:pt x="19694" y="19786"/>
                    </a:cubicBezTo>
                    <a:cubicBezTo>
                      <a:pt x="19483" y="19697"/>
                      <a:pt x="19295" y="19827"/>
                      <a:pt x="19077" y="20228"/>
                    </a:cubicBezTo>
                    <a:cubicBezTo>
                      <a:pt x="18766" y="20799"/>
                      <a:pt x="18747" y="20814"/>
                      <a:pt x="15665" y="20795"/>
                    </a:cubicBezTo>
                    <a:cubicBezTo>
                      <a:pt x="13449" y="20781"/>
                      <a:pt x="12503" y="20691"/>
                      <a:pt x="12358" y="20477"/>
                    </a:cubicBezTo>
                    <a:cubicBezTo>
                      <a:pt x="12198" y="20243"/>
                      <a:pt x="12066" y="20242"/>
                      <a:pt x="11735" y="20500"/>
                    </a:cubicBezTo>
                    <a:cubicBezTo>
                      <a:pt x="11174" y="20937"/>
                      <a:pt x="10844" y="20934"/>
                      <a:pt x="10525" y="20477"/>
                    </a:cubicBezTo>
                    <a:cubicBezTo>
                      <a:pt x="10312" y="20173"/>
                      <a:pt x="10238" y="20154"/>
                      <a:pt x="10141" y="20409"/>
                    </a:cubicBezTo>
                    <a:cubicBezTo>
                      <a:pt x="10051" y="20646"/>
                      <a:pt x="9451" y="20737"/>
                      <a:pt x="7768" y="20750"/>
                    </a:cubicBezTo>
                    <a:cubicBezTo>
                      <a:pt x="4301" y="20775"/>
                      <a:pt x="4231" y="20746"/>
                      <a:pt x="4045" y="19423"/>
                    </a:cubicBezTo>
                    <a:cubicBezTo>
                      <a:pt x="3981" y="18971"/>
                      <a:pt x="4065" y="18749"/>
                      <a:pt x="4211" y="18731"/>
                    </a:cubicBezTo>
                    <a:cubicBezTo>
                      <a:pt x="4189" y="18691"/>
                      <a:pt x="4163" y="18671"/>
                      <a:pt x="4143" y="18561"/>
                    </a:cubicBezTo>
                    <a:cubicBezTo>
                      <a:pt x="4065" y="18114"/>
                      <a:pt x="4109" y="17300"/>
                      <a:pt x="4201" y="16974"/>
                    </a:cubicBezTo>
                    <a:cubicBezTo>
                      <a:pt x="4185" y="16952"/>
                      <a:pt x="4169" y="16941"/>
                      <a:pt x="4159" y="16906"/>
                    </a:cubicBezTo>
                    <a:cubicBezTo>
                      <a:pt x="4122" y="16776"/>
                      <a:pt x="4136" y="16600"/>
                      <a:pt x="4195" y="16520"/>
                    </a:cubicBezTo>
                    <a:cubicBezTo>
                      <a:pt x="4225" y="16480"/>
                      <a:pt x="4262" y="16470"/>
                      <a:pt x="4294" y="16486"/>
                    </a:cubicBezTo>
                    <a:close/>
                    <a:moveTo>
                      <a:pt x="19492" y="17609"/>
                    </a:moveTo>
                    <a:cubicBezTo>
                      <a:pt x="19496" y="17630"/>
                      <a:pt x="19494" y="17654"/>
                      <a:pt x="19497" y="17677"/>
                    </a:cubicBezTo>
                    <a:cubicBezTo>
                      <a:pt x="19511" y="17676"/>
                      <a:pt x="19521" y="17681"/>
                      <a:pt x="19533" y="17677"/>
                    </a:cubicBezTo>
                    <a:cubicBezTo>
                      <a:pt x="19520" y="17660"/>
                      <a:pt x="19506" y="17629"/>
                      <a:pt x="19492" y="17609"/>
                    </a:cubicBezTo>
                    <a:close/>
                  </a:path>
                </a:pathLst>
              </a:custGeom>
              <a:ln w="9525" cap="flat">
                <a:noFill/>
                <a:round/>
              </a:ln>
              <a:effectLst/>
            </p:spPr>
          </p:pic>
          <p:sp>
            <p:nvSpPr>
              <p:cNvPr id="188" name="Shape 188"/>
              <p:cNvSpPr/>
              <p:nvPr/>
            </p:nvSpPr>
            <p:spPr>
              <a:xfrm>
                <a:off x="342900" y="0"/>
                <a:ext cx="368300" cy="152400"/>
              </a:xfrm>
              <a:prstGeom prst="rect">
                <a:avLst/>
              </a:prstGeom>
              <a:solidFill>
                <a:srgbClr val="FFFFFF"/>
              </a:solidFill>
              <a:ln w="9525" cap="flat">
                <a:noFill/>
                <a:round/>
              </a:ln>
              <a:effectLst/>
            </p:spPr>
            <p:txBody>
              <a:bodyPr wrap="square" lIns="50800" tIns="50800" rIns="50800" bIns="50800" numCol="1" anchor="ctr">
                <a:noAutofit/>
              </a:bodyPr>
              <a:lstStyle/>
              <a:p>
                <a:endParaRPr/>
              </a:p>
            </p:txBody>
          </p:sp>
        </p:grpSp>
        <p:sp>
          <p:nvSpPr>
            <p:cNvPr id="190" name="Shape 190"/>
            <p:cNvSpPr/>
            <p:nvPr/>
          </p:nvSpPr>
          <p:spPr>
            <a:xfrm>
              <a:off x="304800" y="571500"/>
              <a:ext cx="1282700" cy="177800"/>
            </a:xfrm>
            <a:prstGeom prst="rect">
              <a:avLst/>
            </a:prstGeom>
            <a:solidFill>
              <a:srgbClr val="FFFFFF"/>
            </a:solidFill>
            <a:ln w="9525" cap="flat">
              <a:noFill/>
              <a:round/>
            </a:ln>
            <a:effectLst/>
          </p:spPr>
          <p:txBody>
            <a:bodyPr wrap="square" lIns="50800" tIns="50800" rIns="50800" bIns="50800" numCol="1" anchor="ctr">
              <a:noAutofit/>
            </a:bodyPr>
            <a:lstStyle/>
            <a:p>
              <a:endParaRPr/>
            </a:p>
          </p:txBody>
        </p:sp>
      </p:grpSp>
      <p:pic>
        <p:nvPicPr>
          <p:cNvPr id="192" name="droppedImage.png"/>
          <p:cNvPicPr>
            <a:picLocks noChangeAspect="1"/>
          </p:cNvPicPr>
          <p:nvPr/>
        </p:nvPicPr>
        <p:blipFill>
          <a:blip r:embed="rId9">
            <a:extLst/>
          </a:blip>
          <a:stretch>
            <a:fillRect/>
          </a:stretch>
        </p:blipFill>
        <p:spPr>
          <a:xfrm>
            <a:off x="2971800" y="3552807"/>
            <a:ext cx="800100" cy="1260493"/>
          </a:xfrm>
          <a:prstGeom prst="rect">
            <a:avLst/>
          </a:prstGeom>
        </p:spPr>
      </p:pic>
      <p:sp>
        <p:nvSpPr>
          <p:cNvPr id="193" name="Shape 193"/>
          <p:cNvSpPr/>
          <p:nvPr/>
        </p:nvSpPr>
        <p:spPr>
          <a:xfrm>
            <a:off x="2362200" y="4775200"/>
            <a:ext cx="2018566"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Psychosynthesis</a:t>
            </a:r>
          </a:p>
        </p:txBody>
      </p:sp>
      <p:pic>
        <p:nvPicPr>
          <p:cNvPr id="194" name="droppedImage.png"/>
          <p:cNvPicPr>
            <a:picLocks noChangeAspect="1"/>
          </p:cNvPicPr>
          <p:nvPr/>
        </p:nvPicPr>
        <p:blipFill>
          <a:blip r:embed="rId10">
            <a:extLst/>
          </a:blip>
          <a:stretch>
            <a:fillRect/>
          </a:stretch>
        </p:blipFill>
        <p:spPr>
          <a:xfrm>
            <a:off x="7315200" y="3390900"/>
            <a:ext cx="977900" cy="977900"/>
          </a:xfrm>
          <a:prstGeom prst="rect">
            <a:avLst/>
          </a:prstGeom>
        </p:spPr>
      </p:pic>
      <p:sp>
        <p:nvSpPr>
          <p:cNvPr id="195" name="Shape 195"/>
          <p:cNvSpPr/>
          <p:nvPr/>
        </p:nvSpPr>
        <p:spPr>
          <a:xfrm>
            <a:off x="6959600" y="4330700"/>
            <a:ext cx="169732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Bioenergetics</a:t>
            </a:r>
          </a:p>
        </p:txBody>
      </p:sp>
      <p:sp>
        <p:nvSpPr>
          <p:cNvPr id="196" name="Shape 196"/>
          <p:cNvSpPr/>
          <p:nvPr/>
        </p:nvSpPr>
        <p:spPr>
          <a:xfrm>
            <a:off x="762000" y="5422900"/>
            <a:ext cx="939972"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Rolfing</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91"/>
                                        </p:tgtEl>
                                        <p:attrNameLst>
                                          <p:attrName>style.visibility</p:attrName>
                                        </p:attrNameLst>
                                      </p:cBhvr>
                                      <p:to>
                                        <p:strVal val="visible"/>
                                      </p:to>
                                    </p:set>
                                    <p:animEffect transition="in" filter="dissolve">
                                      <p:cBhvr>
                                        <p:cTn id="7" dur="250"/>
                                        <p:tgtEl>
                                          <p:spTgt spid="191"/>
                                        </p:tgtEl>
                                      </p:cBhvr>
                                    </p:animEffect>
                                  </p:childTnLst>
                                </p:cTn>
                              </p:par>
                            </p:childTnLst>
                          </p:cTn>
                        </p:par>
                        <p:par>
                          <p:cTn id="8" fill="hold">
                            <p:stCondLst>
                              <p:cond delay="250"/>
                            </p:stCondLst>
                            <p:childTnLst>
                              <p:par>
                                <p:cTn id="9" presetID="9" presetClass="entr" fill="hold" grpId="2" nodeType="afterEffect">
                                  <p:stCondLst>
                                    <p:cond delay="0"/>
                                  </p:stCondLst>
                                  <p:iterate>
                                    <p:tmAbs val="0"/>
                                  </p:iterate>
                                  <p:childTnLst>
                                    <p:set>
                                      <p:cBhvr>
                                        <p:cTn id="10" fill="hold"/>
                                        <p:tgtEl>
                                          <p:spTgt spid="183"/>
                                        </p:tgtEl>
                                        <p:attrNameLst>
                                          <p:attrName>style.visibility</p:attrName>
                                        </p:attrNameLst>
                                      </p:cBhvr>
                                      <p:to>
                                        <p:strVal val="visible"/>
                                      </p:to>
                                    </p:set>
                                    <p:animEffect transition="in" filter="dissolve">
                                      <p:cBhvr>
                                        <p:cTn id="11" dur="250"/>
                                        <p:tgtEl>
                                          <p:spTgt spid="183"/>
                                        </p:tgtEl>
                                      </p:cBhvr>
                                    </p:animEffect>
                                  </p:childTnLst>
                                </p:cTn>
                              </p:par>
                            </p:childTnLst>
                          </p:cTn>
                        </p:par>
                        <p:par>
                          <p:cTn id="12" fill="hold">
                            <p:stCondLst>
                              <p:cond delay="500"/>
                            </p:stCondLst>
                            <p:childTnLst>
                              <p:par>
                                <p:cTn id="13" presetID="9" presetClass="entr" fill="hold" grpId="3" nodeType="afterEffect">
                                  <p:stCondLst>
                                    <p:cond delay="0"/>
                                  </p:stCondLst>
                                  <p:iterate>
                                    <p:tmAbs val="0"/>
                                  </p:iterate>
                                  <p:childTnLst>
                                    <p:set>
                                      <p:cBhvr>
                                        <p:cTn id="14" fill="hold"/>
                                        <p:tgtEl>
                                          <p:spTgt spid="174"/>
                                        </p:tgtEl>
                                        <p:attrNameLst>
                                          <p:attrName>style.visibility</p:attrName>
                                        </p:attrNameLst>
                                      </p:cBhvr>
                                      <p:to>
                                        <p:strVal val="visible"/>
                                      </p:to>
                                    </p:set>
                                    <p:animEffect transition="in" filter="dissolve">
                                      <p:cBhvr>
                                        <p:cTn id="15" dur="250"/>
                                        <p:tgtEl>
                                          <p:spTgt spid="174"/>
                                        </p:tgtEl>
                                      </p:cBhvr>
                                    </p:animEffect>
                                  </p:childTnLst>
                                </p:cTn>
                              </p:par>
                            </p:childTnLst>
                          </p:cTn>
                        </p:par>
                        <p:par>
                          <p:cTn id="16" fill="hold">
                            <p:stCondLst>
                              <p:cond delay="750"/>
                            </p:stCondLst>
                            <p:childTnLst>
                              <p:par>
                                <p:cTn id="17" presetID="9" presetClass="entr" fill="hold" grpId="4" nodeType="afterEffect">
                                  <p:stCondLst>
                                    <p:cond delay="0"/>
                                  </p:stCondLst>
                                  <p:iterate>
                                    <p:tmAbs val="0"/>
                                  </p:iterate>
                                  <p:childTnLst>
                                    <p:set>
                                      <p:cBhvr>
                                        <p:cTn id="18" fill="hold"/>
                                        <p:tgtEl>
                                          <p:spTgt spid="196"/>
                                        </p:tgtEl>
                                        <p:attrNameLst>
                                          <p:attrName>style.visibility</p:attrName>
                                        </p:attrNameLst>
                                      </p:cBhvr>
                                      <p:to>
                                        <p:strVal val="visible"/>
                                      </p:to>
                                    </p:set>
                                    <p:animEffect transition="in" filter="dissolve">
                                      <p:cBhvr>
                                        <p:cTn id="19" dur="250"/>
                                        <p:tgtEl>
                                          <p:spTgt spid="196"/>
                                        </p:tgtEl>
                                      </p:cBhvr>
                                    </p:animEffect>
                                  </p:childTnLst>
                                </p:cTn>
                              </p:par>
                            </p:childTnLst>
                          </p:cTn>
                        </p:par>
                        <p:par>
                          <p:cTn id="20" fill="hold">
                            <p:stCondLst>
                              <p:cond delay="1000"/>
                            </p:stCondLst>
                            <p:childTnLst>
                              <p:par>
                                <p:cTn id="21" presetID="9" presetClass="entr" fill="hold" grpId="5" nodeType="afterEffect">
                                  <p:stCondLst>
                                    <p:cond delay="0"/>
                                  </p:stCondLst>
                                  <p:iterate>
                                    <p:tmAbs val="0"/>
                                  </p:iterate>
                                  <p:childTnLst>
                                    <p:set>
                                      <p:cBhvr>
                                        <p:cTn id="22" fill="hold"/>
                                        <p:tgtEl>
                                          <p:spTgt spid="175"/>
                                        </p:tgtEl>
                                        <p:attrNameLst>
                                          <p:attrName>style.visibility</p:attrName>
                                        </p:attrNameLst>
                                      </p:cBhvr>
                                      <p:to>
                                        <p:strVal val="visible"/>
                                      </p:to>
                                    </p:set>
                                    <p:animEffect transition="in" filter="dissolve">
                                      <p:cBhvr>
                                        <p:cTn id="23" dur="250"/>
                                        <p:tgtEl>
                                          <p:spTgt spid="175"/>
                                        </p:tgtEl>
                                      </p:cBhvr>
                                    </p:animEffect>
                                  </p:childTnLst>
                                </p:cTn>
                              </p:par>
                            </p:childTnLst>
                          </p:cTn>
                        </p:par>
                        <p:par>
                          <p:cTn id="24" fill="hold">
                            <p:stCondLst>
                              <p:cond delay="1250"/>
                            </p:stCondLst>
                            <p:childTnLst>
                              <p:par>
                                <p:cTn id="25" presetID="9" presetClass="entr" fill="hold" grpId="6" nodeType="afterEffect">
                                  <p:stCondLst>
                                    <p:cond delay="0"/>
                                  </p:stCondLst>
                                  <p:iterate>
                                    <p:tmAbs val="0"/>
                                  </p:iterate>
                                  <p:childTnLst>
                                    <p:set>
                                      <p:cBhvr>
                                        <p:cTn id="26" fill="hold"/>
                                        <p:tgtEl>
                                          <p:spTgt spid="184"/>
                                        </p:tgtEl>
                                        <p:attrNameLst>
                                          <p:attrName>style.visibility</p:attrName>
                                        </p:attrNameLst>
                                      </p:cBhvr>
                                      <p:to>
                                        <p:strVal val="visible"/>
                                      </p:to>
                                    </p:set>
                                    <p:animEffect transition="in" filter="dissolve">
                                      <p:cBhvr>
                                        <p:cTn id="27" dur="250"/>
                                        <p:tgtEl>
                                          <p:spTgt spid="184"/>
                                        </p:tgtEl>
                                      </p:cBhvr>
                                    </p:animEffect>
                                  </p:childTnLst>
                                </p:cTn>
                              </p:par>
                            </p:childTnLst>
                          </p:cTn>
                        </p:par>
                        <p:par>
                          <p:cTn id="28" fill="hold">
                            <p:stCondLst>
                              <p:cond delay="1500"/>
                            </p:stCondLst>
                            <p:childTnLst>
                              <p:par>
                                <p:cTn id="29" presetID="9" presetClass="entr" fill="hold" grpId="7" nodeType="afterEffect">
                                  <p:stCondLst>
                                    <p:cond delay="0"/>
                                  </p:stCondLst>
                                  <p:iterate>
                                    <p:tmAbs val="0"/>
                                  </p:iterate>
                                  <p:childTnLst>
                                    <p:set>
                                      <p:cBhvr>
                                        <p:cTn id="30" fill="hold"/>
                                        <p:tgtEl>
                                          <p:spTgt spid="185"/>
                                        </p:tgtEl>
                                        <p:attrNameLst>
                                          <p:attrName>style.visibility</p:attrName>
                                        </p:attrNameLst>
                                      </p:cBhvr>
                                      <p:to>
                                        <p:strVal val="visible"/>
                                      </p:to>
                                    </p:set>
                                    <p:animEffect transition="in" filter="dissolve">
                                      <p:cBhvr>
                                        <p:cTn id="31" dur="250"/>
                                        <p:tgtEl>
                                          <p:spTgt spid="185"/>
                                        </p:tgtEl>
                                      </p:cBhvr>
                                    </p:animEffect>
                                  </p:childTnLst>
                                </p:cTn>
                              </p:par>
                            </p:childTnLst>
                          </p:cTn>
                        </p:par>
                        <p:par>
                          <p:cTn id="32" fill="hold">
                            <p:stCondLst>
                              <p:cond delay="1750"/>
                            </p:stCondLst>
                            <p:childTnLst>
                              <p:par>
                                <p:cTn id="33" presetID="9" presetClass="entr" fill="hold" grpId="8" nodeType="afterEffect">
                                  <p:stCondLst>
                                    <p:cond delay="0"/>
                                  </p:stCondLst>
                                  <p:iterate>
                                    <p:tmAbs val="0"/>
                                  </p:iterate>
                                  <p:childTnLst>
                                    <p:set>
                                      <p:cBhvr>
                                        <p:cTn id="34" fill="hold"/>
                                        <p:tgtEl>
                                          <p:spTgt spid="186"/>
                                        </p:tgtEl>
                                        <p:attrNameLst>
                                          <p:attrName>style.visibility</p:attrName>
                                        </p:attrNameLst>
                                      </p:cBhvr>
                                      <p:to>
                                        <p:strVal val="visible"/>
                                      </p:to>
                                    </p:set>
                                    <p:animEffect transition="in" filter="dissolve">
                                      <p:cBhvr>
                                        <p:cTn id="35" dur="250"/>
                                        <p:tgtEl>
                                          <p:spTgt spid="186"/>
                                        </p:tgtEl>
                                      </p:cBhvr>
                                    </p:animEffect>
                                  </p:childTnLst>
                                </p:cTn>
                              </p:par>
                            </p:childTnLst>
                          </p:cTn>
                        </p:par>
                        <p:par>
                          <p:cTn id="36" fill="hold">
                            <p:stCondLst>
                              <p:cond delay="2000"/>
                            </p:stCondLst>
                            <p:childTnLst>
                              <p:par>
                                <p:cTn id="37" presetID="9" presetClass="entr" fill="hold" grpId="9" nodeType="afterEffect">
                                  <p:stCondLst>
                                    <p:cond delay="0"/>
                                  </p:stCondLst>
                                  <p:iterate>
                                    <p:tmAbs val="0"/>
                                  </p:iterate>
                                  <p:childTnLst>
                                    <p:set>
                                      <p:cBhvr>
                                        <p:cTn id="38" fill="hold"/>
                                        <p:tgtEl>
                                          <p:spTgt spid="194"/>
                                        </p:tgtEl>
                                        <p:attrNameLst>
                                          <p:attrName>style.visibility</p:attrName>
                                        </p:attrNameLst>
                                      </p:cBhvr>
                                      <p:to>
                                        <p:strVal val="visible"/>
                                      </p:to>
                                    </p:set>
                                    <p:animEffect transition="in" filter="dissolve">
                                      <p:cBhvr>
                                        <p:cTn id="39" dur="250"/>
                                        <p:tgtEl>
                                          <p:spTgt spid="194"/>
                                        </p:tgtEl>
                                      </p:cBhvr>
                                    </p:animEffect>
                                  </p:childTnLst>
                                </p:cTn>
                              </p:par>
                            </p:childTnLst>
                          </p:cTn>
                        </p:par>
                        <p:par>
                          <p:cTn id="40" fill="hold">
                            <p:stCondLst>
                              <p:cond delay="2250"/>
                            </p:stCondLst>
                            <p:childTnLst>
                              <p:par>
                                <p:cTn id="41" presetID="9" presetClass="entr" fill="hold" grpId="10" nodeType="afterEffect">
                                  <p:stCondLst>
                                    <p:cond delay="0"/>
                                  </p:stCondLst>
                                  <p:iterate>
                                    <p:tmAbs val="0"/>
                                  </p:iterate>
                                  <p:childTnLst>
                                    <p:set>
                                      <p:cBhvr>
                                        <p:cTn id="42" fill="hold"/>
                                        <p:tgtEl>
                                          <p:spTgt spid="195"/>
                                        </p:tgtEl>
                                        <p:attrNameLst>
                                          <p:attrName>style.visibility</p:attrName>
                                        </p:attrNameLst>
                                      </p:cBhvr>
                                      <p:to>
                                        <p:strVal val="visible"/>
                                      </p:to>
                                    </p:set>
                                    <p:animEffect transition="in" filter="dissolve">
                                      <p:cBhvr>
                                        <p:cTn id="43" dur="250"/>
                                        <p:tgtEl>
                                          <p:spTgt spid="195"/>
                                        </p:tgtEl>
                                      </p:cBhvr>
                                    </p:animEffect>
                                  </p:childTnLst>
                                </p:cTn>
                              </p:par>
                            </p:childTnLst>
                          </p:cTn>
                        </p:par>
                        <p:par>
                          <p:cTn id="44" fill="hold">
                            <p:stCondLst>
                              <p:cond delay="2500"/>
                            </p:stCondLst>
                            <p:childTnLst>
                              <p:par>
                                <p:cTn id="45" presetID="9" presetClass="entr" fill="hold" grpId="11" nodeType="afterEffect">
                                  <p:stCondLst>
                                    <p:cond delay="0"/>
                                  </p:stCondLst>
                                  <p:iterate>
                                    <p:tmAbs val="0"/>
                                  </p:iterate>
                                  <p:childTnLst>
                                    <p:set>
                                      <p:cBhvr>
                                        <p:cTn id="46" fill="hold"/>
                                        <p:tgtEl>
                                          <p:spTgt spid="192"/>
                                        </p:tgtEl>
                                        <p:attrNameLst>
                                          <p:attrName>style.visibility</p:attrName>
                                        </p:attrNameLst>
                                      </p:cBhvr>
                                      <p:to>
                                        <p:strVal val="visible"/>
                                      </p:to>
                                    </p:set>
                                    <p:animEffect transition="in" filter="dissolve">
                                      <p:cBhvr>
                                        <p:cTn id="47" dur="250"/>
                                        <p:tgtEl>
                                          <p:spTgt spid="192"/>
                                        </p:tgtEl>
                                      </p:cBhvr>
                                    </p:animEffect>
                                  </p:childTnLst>
                                </p:cTn>
                              </p:par>
                            </p:childTnLst>
                          </p:cTn>
                        </p:par>
                        <p:par>
                          <p:cTn id="48" fill="hold">
                            <p:stCondLst>
                              <p:cond delay="2750"/>
                            </p:stCondLst>
                            <p:childTnLst>
                              <p:par>
                                <p:cTn id="49" presetID="9" presetClass="entr" fill="hold" grpId="12" nodeType="afterEffect">
                                  <p:stCondLst>
                                    <p:cond delay="0"/>
                                  </p:stCondLst>
                                  <p:iterate>
                                    <p:tmAbs val="0"/>
                                  </p:iterate>
                                  <p:childTnLst>
                                    <p:set>
                                      <p:cBhvr>
                                        <p:cTn id="50" fill="hold"/>
                                        <p:tgtEl>
                                          <p:spTgt spid="193"/>
                                        </p:tgtEl>
                                        <p:attrNameLst>
                                          <p:attrName>style.visibility</p:attrName>
                                        </p:attrNameLst>
                                      </p:cBhvr>
                                      <p:to>
                                        <p:strVal val="visible"/>
                                      </p:to>
                                    </p:set>
                                    <p:animEffect transition="in" filter="dissolve">
                                      <p:cBhvr>
                                        <p:cTn id="51" dur="25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3" animBg="1" advAuto="0"/>
      <p:bldP spid="175" grpId="5" animBg="1" advAuto="0"/>
      <p:bldP spid="183" grpId="2" animBg="1" advAuto="0"/>
      <p:bldP spid="184" grpId="6" animBg="1" advAuto="0"/>
      <p:bldP spid="185" grpId="7" animBg="1" advAuto="0"/>
      <p:bldP spid="186" grpId="8" animBg="1" advAuto="0"/>
      <p:bldP spid="191" grpId="1" animBg="1" advAuto="0"/>
      <p:bldP spid="192" grpId="11" animBg="1" advAuto="0"/>
      <p:bldP spid="193" grpId="12" animBg="1" advAuto="0"/>
      <p:bldP spid="194" grpId="9" animBg="1" advAuto="0"/>
      <p:bldP spid="195" grpId="10" animBg="1" advAuto="0"/>
      <p:bldP spid="196" grpId="4"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199" name="Shape 199"/>
          <p:cNvSpPr/>
          <p:nvPr/>
        </p:nvSpPr>
        <p:spPr>
          <a:xfrm>
            <a:off x="31750" y="368300"/>
            <a:ext cx="9080500" cy="166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a:defRPr sz="4800" b="1"/>
            </a:pPr>
            <a:r>
              <a:t>Truth</a:t>
            </a:r>
          </a:p>
          <a:p>
            <a:pPr>
              <a:defRPr sz="2400"/>
            </a:pPr>
            <a:endParaRPr/>
          </a:p>
          <a:p>
            <a:pPr algn="ctr">
              <a:defRPr sz="3000"/>
            </a:pPr>
            <a:r>
              <a:t>Personal truth = Sum total of my experience:</a:t>
            </a:r>
          </a:p>
        </p:txBody>
      </p:sp>
      <p:sp>
        <p:nvSpPr>
          <p:cNvPr id="200" name="Shape 200"/>
          <p:cNvSpPr/>
          <p:nvPr/>
        </p:nvSpPr>
        <p:spPr>
          <a:xfrm>
            <a:off x="2552700" y="2222500"/>
            <a:ext cx="4025900" cy="4025900"/>
          </a:xfrm>
          <a:prstGeom prst="ellipse">
            <a:avLst/>
          </a:prstGeom>
          <a:solidFill>
            <a:srgbClr val="D4E3FE"/>
          </a:solidFill>
          <a:ln w="25400"/>
        </p:spPr>
        <p:txBody>
          <a:bodyPr lIns="50800" tIns="50800" rIns="50800" bIns="50800" anchor="ctr"/>
          <a:lstStyle/>
          <a:p>
            <a:endParaRPr/>
          </a:p>
        </p:txBody>
      </p:sp>
      <p:sp>
        <p:nvSpPr>
          <p:cNvPr id="201" name="Shape 201"/>
          <p:cNvSpPr/>
          <p:nvPr/>
        </p:nvSpPr>
        <p:spPr>
          <a:xfrm>
            <a:off x="3722968" y="2330450"/>
            <a:ext cx="1394680"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002E7A"/>
                </a:solidFill>
                <a:uFill>
                  <a:solidFill>
                    <a:srgbClr val="002E7A"/>
                  </a:solidFill>
                </a:uFill>
              </a:defRPr>
            </a:lvl1pPr>
          </a:lstStyle>
          <a:p>
            <a:r>
              <a:t>Feelings</a:t>
            </a:r>
          </a:p>
        </p:txBody>
      </p:sp>
      <p:sp>
        <p:nvSpPr>
          <p:cNvPr id="202" name="Shape 202"/>
          <p:cNvSpPr/>
          <p:nvPr/>
        </p:nvSpPr>
        <p:spPr>
          <a:xfrm>
            <a:off x="4054163" y="4699000"/>
            <a:ext cx="1820030"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004D65"/>
                </a:solidFill>
                <a:uFill>
                  <a:solidFill>
                    <a:srgbClr val="004D65"/>
                  </a:solidFill>
                </a:uFill>
              </a:defRPr>
            </a:lvl1pPr>
          </a:lstStyle>
          <a:p>
            <a:r>
              <a:t>Sensations</a:t>
            </a:r>
          </a:p>
        </p:txBody>
      </p:sp>
      <p:sp>
        <p:nvSpPr>
          <p:cNvPr id="203" name="Shape 203"/>
          <p:cNvSpPr/>
          <p:nvPr/>
        </p:nvSpPr>
        <p:spPr>
          <a:xfrm>
            <a:off x="4176574" y="2784475"/>
            <a:ext cx="1575208"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38571A"/>
                </a:solidFill>
                <a:uFill>
                  <a:solidFill>
                    <a:srgbClr val="38571A"/>
                  </a:solidFill>
                </a:uFill>
              </a:defRPr>
            </a:lvl1pPr>
          </a:lstStyle>
          <a:p>
            <a:r>
              <a:t>Thoughts</a:t>
            </a:r>
          </a:p>
        </p:txBody>
      </p:sp>
      <p:sp>
        <p:nvSpPr>
          <p:cNvPr id="204" name="Shape 204"/>
          <p:cNvSpPr/>
          <p:nvPr/>
        </p:nvSpPr>
        <p:spPr>
          <a:xfrm>
            <a:off x="3563774" y="3708400"/>
            <a:ext cx="2800808"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561029"/>
                </a:solidFill>
                <a:uFill>
                  <a:solidFill>
                    <a:srgbClr val="561029"/>
                  </a:solidFill>
                </a:uFill>
              </a:defRPr>
            </a:lvl1pPr>
          </a:lstStyle>
          <a:p>
            <a:r>
              <a:t>State of my body</a:t>
            </a:r>
          </a:p>
        </p:txBody>
      </p:sp>
      <p:sp>
        <p:nvSpPr>
          <p:cNvPr id="205" name="Shape 205"/>
          <p:cNvSpPr/>
          <p:nvPr/>
        </p:nvSpPr>
        <p:spPr>
          <a:xfrm>
            <a:off x="2993646" y="4203700"/>
            <a:ext cx="1628935"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7C2A00"/>
                </a:solidFill>
                <a:uFill>
                  <a:solidFill>
                    <a:srgbClr val="7C2A00"/>
                  </a:solidFill>
                </a:uFill>
              </a:defRPr>
            </a:lvl1pPr>
          </a:lstStyle>
          <a:p>
            <a:r>
              <a:t>Memories</a:t>
            </a:r>
          </a:p>
        </p:txBody>
      </p:sp>
      <p:sp>
        <p:nvSpPr>
          <p:cNvPr id="206" name="Shape 206"/>
          <p:cNvSpPr/>
          <p:nvPr/>
        </p:nvSpPr>
        <p:spPr>
          <a:xfrm>
            <a:off x="4156485" y="5622925"/>
            <a:ext cx="1160275"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chemeClr val="accent4">
                    <a:hueOff val="46120"/>
                    <a:satOff val="4178"/>
                    <a:lumOff val="-16732"/>
                  </a:schemeClr>
                </a:solidFill>
                <a:uFill>
                  <a:solidFill>
                    <a:srgbClr val="2C1376"/>
                  </a:solidFill>
                </a:uFill>
              </a:defRPr>
            </a:lvl1pPr>
          </a:lstStyle>
          <a:p>
            <a:r>
              <a:t>Beliefs</a:t>
            </a:r>
          </a:p>
        </p:txBody>
      </p:sp>
      <p:sp>
        <p:nvSpPr>
          <p:cNvPr id="207" name="Shape 207"/>
          <p:cNvSpPr/>
          <p:nvPr/>
        </p:nvSpPr>
        <p:spPr>
          <a:xfrm>
            <a:off x="3370022" y="5194300"/>
            <a:ext cx="2100572"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450E59"/>
                </a:solidFill>
                <a:uFill>
                  <a:solidFill>
                    <a:srgbClr val="450E59"/>
                  </a:solidFill>
                </a:uFill>
              </a:defRPr>
            </a:lvl1pPr>
          </a:lstStyle>
          <a:p>
            <a:r>
              <a:t>Assumptions</a:t>
            </a:r>
          </a:p>
        </p:txBody>
      </p:sp>
      <p:sp>
        <p:nvSpPr>
          <p:cNvPr id="208" name="Shape 208"/>
          <p:cNvSpPr/>
          <p:nvPr/>
        </p:nvSpPr>
        <p:spPr>
          <a:xfrm>
            <a:off x="3302170" y="3213100"/>
            <a:ext cx="1820030"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chemeClr val="accent4">
                    <a:satOff val="1488"/>
                    <a:lumOff val="-7242"/>
                  </a:schemeClr>
                </a:solidFill>
                <a:uFill>
                  <a:solidFill>
                    <a:srgbClr val="004D65"/>
                  </a:solidFill>
                </a:uFill>
              </a:defRPr>
            </a:lvl1pPr>
          </a:lstStyle>
          <a:p>
            <a:r>
              <a:t>Self-talk</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0"/>
                                        </p:tgtEl>
                                        <p:attrNameLst>
                                          <p:attrName>style.visibility</p:attrName>
                                        </p:attrNameLst>
                                      </p:cBhvr>
                                      <p:to>
                                        <p:strVal val="visible"/>
                                      </p:to>
                                    </p:set>
                                    <p:animEffect transition="in" filter="dissolve">
                                      <p:cBhvr>
                                        <p:cTn id="7" dur="250"/>
                                        <p:tgtEl>
                                          <p:spTgt spid="200"/>
                                        </p:tgtEl>
                                      </p:cBhvr>
                                    </p:animEffect>
                                  </p:childTnLst>
                                </p:cTn>
                              </p:par>
                            </p:childTnLst>
                          </p:cTn>
                        </p:par>
                        <p:par>
                          <p:cTn id="8" fill="hold">
                            <p:stCondLst>
                              <p:cond delay="250"/>
                            </p:stCondLst>
                            <p:childTnLst>
                              <p:par>
                                <p:cTn id="9" presetID="9" presetClass="entr" fill="hold" grpId="2" nodeType="afterEffect">
                                  <p:stCondLst>
                                    <p:cond delay="0"/>
                                  </p:stCondLst>
                                  <p:iterate>
                                    <p:tmAbs val="0"/>
                                  </p:iterate>
                                  <p:childTnLst>
                                    <p:set>
                                      <p:cBhvr>
                                        <p:cTn id="10" fill="hold"/>
                                        <p:tgtEl>
                                          <p:spTgt spid="201"/>
                                        </p:tgtEl>
                                        <p:attrNameLst>
                                          <p:attrName>style.visibility</p:attrName>
                                        </p:attrNameLst>
                                      </p:cBhvr>
                                      <p:to>
                                        <p:strVal val="visible"/>
                                      </p:to>
                                    </p:set>
                                    <p:animEffect transition="in" filter="dissolve">
                                      <p:cBhvr>
                                        <p:cTn id="11" dur="250"/>
                                        <p:tgtEl>
                                          <p:spTgt spid="201"/>
                                        </p:tgtEl>
                                      </p:cBhvr>
                                    </p:animEffect>
                                  </p:childTnLst>
                                </p:cTn>
                              </p:par>
                            </p:childTnLst>
                          </p:cTn>
                        </p:par>
                        <p:par>
                          <p:cTn id="12" fill="hold">
                            <p:stCondLst>
                              <p:cond delay="500"/>
                            </p:stCondLst>
                            <p:childTnLst>
                              <p:par>
                                <p:cTn id="13" presetID="9" presetClass="entr" fill="hold" grpId="3" nodeType="afterEffect">
                                  <p:stCondLst>
                                    <p:cond delay="0"/>
                                  </p:stCondLst>
                                  <p:iterate>
                                    <p:tmAbs val="0"/>
                                  </p:iterate>
                                  <p:childTnLst>
                                    <p:set>
                                      <p:cBhvr>
                                        <p:cTn id="14" fill="hold"/>
                                        <p:tgtEl>
                                          <p:spTgt spid="202"/>
                                        </p:tgtEl>
                                        <p:attrNameLst>
                                          <p:attrName>style.visibility</p:attrName>
                                        </p:attrNameLst>
                                      </p:cBhvr>
                                      <p:to>
                                        <p:strVal val="visible"/>
                                      </p:to>
                                    </p:set>
                                    <p:animEffect transition="in" filter="dissolve">
                                      <p:cBhvr>
                                        <p:cTn id="15" dur="250"/>
                                        <p:tgtEl>
                                          <p:spTgt spid="202"/>
                                        </p:tgtEl>
                                      </p:cBhvr>
                                    </p:animEffect>
                                  </p:childTnLst>
                                </p:cTn>
                              </p:par>
                            </p:childTnLst>
                          </p:cTn>
                        </p:par>
                        <p:par>
                          <p:cTn id="16" fill="hold">
                            <p:stCondLst>
                              <p:cond delay="750"/>
                            </p:stCondLst>
                            <p:childTnLst>
                              <p:par>
                                <p:cTn id="17" presetID="9" presetClass="entr" fill="hold" grpId="4" nodeType="afterEffect">
                                  <p:stCondLst>
                                    <p:cond delay="0"/>
                                  </p:stCondLst>
                                  <p:iterate>
                                    <p:tmAbs val="0"/>
                                  </p:iterate>
                                  <p:childTnLst>
                                    <p:set>
                                      <p:cBhvr>
                                        <p:cTn id="18" fill="hold"/>
                                        <p:tgtEl>
                                          <p:spTgt spid="203"/>
                                        </p:tgtEl>
                                        <p:attrNameLst>
                                          <p:attrName>style.visibility</p:attrName>
                                        </p:attrNameLst>
                                      </p:cBhvr>
                                      <p:to>
                                        <p:strVal val="visible"/>
                                      </p:to>
                                    </p:set>
                                    <p:animEffect transition="in" filter="dissolve">
                                      <p:cBhvr>
                                        <p:cTn id="19" dur="250"/>
                                        <p:tgtEl>
                                          <p:spTgt spid="203"/>
                                        </p:tgtEl>
                                      </p:cBhvr>
                                    </p:animEffect>
                                  </p:childTnLst>
                                </p:cTn>
                              </p:par>
                            </p:childTnLst>
                          </p:cTn>
                        </p:par>
                        <p:par>
                          <p:cTn id="20" fill="hold">
                            <p:stCondLst>
                              <p:cond delay="1000"/>
                            </p:stCondLst>
                            <p:childTnLst>
                              <p:par>
                                <p:cTn id="21" presetID="9" presetClass="entr" fill="hold" grpId="5" nodeType="afterEffect">
                                  <p:stCondLst>
                                    <p:cond delay="0"/>
                                  </p:stCondLst>
                                  <p:iterate>
                                    <p:tmAbs val="0"/>
                                  </p:iterate>
                                  <p:childTnLst>
                                    <p:set>
                                      <p:cBhvr>
                                        <p:cTn id="22" fill="hold"/>
                                        <p:tgtEl>
                                          <p:spTgt spid="208"/>
                                        </p:tgtEl>
                                        <p:attrNameLst>
                                          <p:attrName>style.visibility</p:attrName>
                                        </p:attrNameLst>
                                      </p:cBhvr>
                                      <p:to>
                                        <p:strVal val="visible"/>
                                      </p:to>
                                    </p:set>
                                    <p:animEffect transition="in" filter="dissolve">
                                      <p:cBhvr>
                                        <p:cTn id="23" dur="250"/>
                                        <p:tgtEl>
                                          <p:spTgt spid="208"/>
                                        </p:tgtEl>
                                      </p:cBhvr>
                                    </p:animEffect>
                                  </p:childTnLst>
                                </p:cTn>
                              </p:par>
                            </p:childTnLst>
                          </p:cTn>
                        </p:par>
                        <p:par>
                          <p:cTn id="24" fill="hold">
                            <p:stCondLst>
                              <p:cond delay="1250"/>
                            </p:stCondLst>
                            <p:childTnLst>
                              <p:par>
                                <p:cTn id="25" presetID="9" presetClass="entr" fill="hold" grpId="6" nodeType="afterEffect">
                                  <p:stCondLst>
                                    <p:cond delay="0"/>
                                  </p:stCondLst>
                                  <p:iterate>
                                    <p:tmAbs val="0"/>
                                  </p:iterate>
                                  <p:childTnLst>
                                    <p:set>
                                      <p:cBhvr>
                                        <p:cTn id="26" fill="hold"/>
                                        <p:tgtEl>
                                          <p:spTgt spid="204"/>
                                        </p:tgtEl>
                                        <p:attrNameLst>
                                          <p:attrName>style.visibility</p:attrName>
                                        </p:attrNameLst>
                                      </p:cBhvr>
                                      <p:to>
                                        <p:strVal val="visible"/>
                                      </p:to>
                                    </p:set>
                                    <p:animEffect transition="in" filter="dissolve">
                                      <p:cBhvr>
                                        <p:cTn id="27" dur="250"/>
                                        <p:tgtEl>
                                          <p:spTgt spid="204"/>
                                        </p:tgtEl>
                                      </p:cBhvr>
                                    </p:animEffect>
                                  </p:childTnLst>
                                </p:cTn>
                              </p:par>
                            </p:childTnLst>
                          </p:cTn>
                        </p:par>
                        <p:par>
                          <p:cTn id="28" fill="hold">
                            <p:stCondLst>
                              <p:cond delay="1500"/>
                            </p:stCondLst>
                            <p:childTnLst>
                              <p:par>
                                <p:cTn id="29" presetID="9" presetClass="entr" fill="hold" grpId="7" nodeType="afterEffect">
                                  <p:stCondLst>
                                    <p:cond delay="0"/>
                                  </p:stCondLst>
                                  <p:iterate>
                                    <p:tmAbs val="0"/>
                                  </p:iterate>
                                  <p:childTnLst>
                                    <p:set>
                                      <p:cBhvr>
                                        <p:cTn id="30" fill="hold"/>
                                        <p:tgtEl>
                                          <p:spTgt spid="205"/>
                                        </p:tgtEl>
                                        <p:attrNameLst>
                                          <p:attrName>style.visibility</p:attrName>
                                        </p:attrNameLst>
                                      </p:cBhvr>
                                      <p:to>
                                        <p:strVal val="visible"/>
                                      </p:to>
                                    </p:set>
                                    <p:animEffect transition="in" filter="dissolve">
                                      <p:cBhvr>
                                        <p:cTn id="31" dur="250"/>
                                        <p:tgtEl>
                                          <p:spTgt spid="205"/>
                                        </p:tgtEl>
                                      </p:cBhvr>
                                    </p:animEffect>
                                  </p:childTnLst>
                                </p:cTn>
                              </p:par>
                            </p:childTnLst>
                          </p:cTn>
                        </p:par>
                        <p:par>
                          <p:cTn id="32" fill="hold">
                            <p:stCondLst>
                              <p:cond delay="1750"/>
                            </p:stCondLst>
                            <p:childTnLst>
                              <p:par>
                                <p:cTn id="33" presetID="9" presetClass="entr" fill="hold" grpId="8" nodeType="afterEffect">
                                  <p:stCondLst>
                                    <p:cond delay="0"/>
                                  </p:stCondLst>
                                  <p:iterate>
                                    <p:tmAbs val="0"/>
                                  </p:iterate>
                                  <p:childTnLst>
                                    <p:set>
                                      <p:cBhvr>
                                        <p:cTn id="34" fill="hold"/>
                                        <p:tgtEl>
                                          <p:spTgt spid="206"/>
                                        </p:tgtEl>
                                        <p:attrNameLst>
                                          <p:attrName>style.visibility</p:attrName>
                                        </p:attrNameLst>
                                      </p:cBhvr>
                                      <p:to>
                                        <p:strVal val="visible"/>
                                      </p:to>
                                    </p:set>
                                    <p:animEffect transition="in" filter="dissolve">
                                      <p:cBhvr>
                                        <p:cTn id="35" dur="250"/>
                                        <p:tgtEl>
                                          <p:spTgt spid="206"/>
                                        </p:tgtEl>
                                      </p:cBhvr>
                                    </p:animEffect>
                                  </p:childTnLst>
                                </p:cTn>
                              </p:par>
                            </p:childTnLst>
                          </p:cTn>
                        </p:par>
                        <p:par>
                          <p:cTn id="36" fill="hold">
                            <p:stCondLst>
                              <p:cond delay="2000"/>
                            </p:stCondLst>
                            <p:childTnLst>
                              <p:par>
                                <p:cTn id="37" presetID="9" presetClass="entr" fill="hold" grpId="9" nodeType="afterEffect">
                                  <p:stCondLst>
                                    <p:cond delay="0"/>
                                  </p:stCondLst>
                                  <p:iterate>
                                    <p:tmAbs val="0"/>
                                  </p:iterate>
                                  <p:childTnLst>
                                    <p:set>
                                      <p:cBhvr>
                                        <p:cTn id="38" fill="hold"/>
                                        <p:tgtEl>
                                          <p:spTgt spid="207"/>
                                        </p:tgtEl>
                                        <p:attrNameLst>
                                          <p:attrName>style.visibility</p:attrName>
                                        </p:attrNameLst>
                                      </p:cBhvr>
                                      <p:to>
                                        <p:strVal val="visible"/>
                                      </p:to>
                                    </p:set>
                                    <p:animEffect transition="in" filter="dissolve">
                                      <p:cBhvr>
                                        <p:cTn id="39" dur="25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P spid="201" grpId="2" animBg="1" advAuto="0"/>
      <p:bldP spid="202" grpId="3" animBg="1" advAuto="0"/>
      <p:bldP spid="203" grpId="4" animBg="1" advAuto="0"/>
      <p:bldP spid="204" grpId="6" animBg="1" advAuto="0"/>
      <p:bldP spid="205" grpId="7" animBg="1" advAuto="0"/>
      <p:bldP spid="206" grpId="8" animBg="1" advAuto="0"/>
      <p:bldP spid="207" grpId="9" animBg="1" advAuto="0"/>
      <p:bldP spid="208" grpId="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p:nvPr/>
        </p:nvSpPr>
        <p:spPr>
          <a:xfrm>
            <a:off x="1054041" y="3306433"/>
            <a:ext cx="5105401" cy="2997201"/>
          </a:xfrm>
          <a:custGeom>
            <a:avLst/>
            <a:gdLst/>
            <a:ahLst/>
            <a:cxnLst>
              <a:cxn ang="0">
                <a:pos x="wd2" y="hd2"/>
              </a:cxn>
              <a:cxn ang="5400000">
                <a:pos x="wd2" y="hd2"/>
              </a:cxn>
              <a:cxn ang="10800000">
                <a:pos x="wd2" y="hd2"/>
              </a:cxn>
              <a:cxn ang="16200000">
                <a:pos x="wd2" y="hd2"/>
              </a:cxn>
            </a:cxnLst>
            <a:rect l="0" t="0" r="r" b="b"/>
            <a:pathLst>
              <a:path w="21348" h="19484" extrusionOk="0">
                <a:moveTo>
                  <a:pt x="12370" y="0"/>
                </a:moveTo>
                <a:cubicBezTo>
                  <a:pt x="12370" y="0"/>
                  <a:pt x="12163" y="4215"/>
                  <a:pt x="9474" y="4007"/>
                </a:cubicBezTo>
                <a:cubicBezTo>
                  <a:pt x="6784" y="3798"/>
                  <a:pt x="-252" y="876"/>
                  <a:pt x="7" y="4424"/>
                </a:cubicBezTo>
                <a:cubicBezTo>
                  <a:pt x="266" y="7972"/>
                  <a:pt x="4676" y="6595"/>
                  <a:pt x="6241" y="8327"/>
                </a:cubicBezTo>
                <a:cubicBezTo>
                  <a:pt x="7806" y="10059"/>
                  <a:pt x="162" y="12230"/>
                  <a:pt x="796" y="14839"/>
                </a:cubicBezTo>
                <a:cubicBezTo>
                  <a:pt x="1429" y="17448"/>
                  <a:pt x="13238" y="8055"/>
                  <a:pt x="13445" y="12187"/>
                </a:cubicBezTo>
                <a:cubicBezTo>
                  <a:pt x="13653" y="16319"/>
                  <a:pt x="7949" y="14754"/>
                  <a:pt x="9190" y="18177"/>
                </a:cubicBezTo>
                <a:cubicBezTo>
                  <a:pt x="10432" y="21600"/>
                  <a:pt x="21348" y="17216"/>
                  <a:pt x="21348" y="17216"/>
                </a:cubicBezTo>
              </a:path>
            </a:pathLst>
          </a:custGeom>
          <a:ln w="50800">
            <a:solidFill>
              <a:srgbClr val="E32400"/>
            </a:solidFill>
            <a:tailEnd type="stealth"/>
          </a:ln>
        </p:spPr>
        <p:txBody>
          <a:bodyPr lIns="50800" tIns="50800" rIns="50800" bIns="50800" anchor="ctr"/>
          <a:lstStyle/>
          <a:p>
            <a:pPr marL="0" marR="0" algn="ctr" defTabSz="584200">
              <a:defRPr sz="4200">
                <a:uFillTx/>
                <a:latin typeface="Gill Sans"/>
                <a:ea typeface="Gill Sans"/>
                <a:cs typeface="Gill Sans"/>
                <a:sym typeface="Gill Sans"/>
              </a:defRPr>
            </a:pPr>
            <a:endParaRPr/>
          </a:p>
        </p:txBody>
      </p:sp>
      <p:sp>
        <p:nvSpPr>
          <p:cNvPr id="211" name="Shape 211"/>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212" name="Shape 212"/>
          <p:cNvSpPr/>
          <p:nvPr/>
        </p:nvSpPr>
        <p:spPr>
          <a:xfrm>
            <a:off x="31750" y="368300"/>
            <a:ext cx="9080500" cy="83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sz="4800" b="1"/>
            </a:lvl1pPr>
          </a:lstStyle>
          <a:p>
            <a:r>
              <a:t>Openness</a:t>
            </a:r>
          </a:p>
        </p:txBody>
      </p:sp>
      <p:sp>
        <p:nvSpPr>
          <p:cNvPr id="213" name="Shape 213"/>
          <p:cNvSpPr/>
          <p:nvPr/>
        </p:nvSpPr>
        <p:spPr>
          <a:xfrm>
            <a:off x="228600" y="1587500"/>
            <a:ext cx="2361317"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lvl1pPr>
          </a:lstStyle>
          <a:p>
            <a:r>
              <a:t>My experience</a:t>
            </a:r>
          </a:p>
        </p:txBody>
      </p:sp>
      <p:sp>
        <p:nvSpPr>
          <p:cNvPr id="214" name="Shape 214"/>
          <p:cNvSpPr/>
          <p:nvPr/>
        </p:nvSpPr>
        <p:spPr>
          <a:xfrm>
            <a:off x="6819900" y="5969000"/>
            <a:ext cx="700991"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lvl1pPr>
          </a:lstStyle>
          <a:p>
            <a:r>
              <a:t>You</a:t>
            </a:r>
          </a:p>
        </p:txBody>
      </p:sp>
      <p:sp>
        <p:nvSpPr>
          <p:cNvPr id="215" name="Shape 215"/>
          <p:cNvSpPr/>
          <p:nvPr/>
        </p:nvSpPr>
        <p:spPr>
          <a:xfrm flipH="1" flipV="1">
            <a:off x="4197563" y="3089955"/>
            <a:ext cx="1992356" cy="2470759"/>
          </a:xfrm>
          <a:prstGeom prst="line">
            <a:avLst/>
          </a:prstGeom>
          <a:ln w="50800">
            <a:solidFill>
              <a:srgbClr val="4F7A28"/>
            </a:solidFill>
            <a:headEnd type="stealth"/>
          </a:ln>
        </p:spPr>
        <p:txBody>
          <a:bodyPr lIns="0" tIns="0" rIns="0" bIns="0"/>
          <a:lstStyle/>
          <a:p>
            <a:pPr marL="0" marR="0" defTabSz="457200">
              <a:defRPr sz="1200">
                <a:uFillTx/>
                <a:latin typeface="Helvetica"/>
                <a:ea typeface="Helvetica"/>
                <a:cs typeface="Helvetica"/>
                <a:sym typeface="Helvetica"/>
              </a:defRPr>
            </a:pPr>
            <a:endParaRPr/>
          </a:p>
        </p:txBody>
      </p:sp>
      <p:sp>
        <p:nvSpPr>
          <p:cNvPr id="216" name="Shape 216"/>
          <p:cNvSpPr/>
          <p:nvPr/>
        </p:nvSpPr>
        <p:spPr>
          <a:xfrm>
            <a:off x="5486400" y="4394200"/>
            <a:ext cx="1401227"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38571A"/>
                </a:solidFill>
                <a:uFill>
                  <a:solidFill>
                    <a:srgbClr val="38571A"/>
                  </a:solidFill>
                </a:uFill>
              </a:defRPr>
            </a:lvl1pPr>
          </a:lstStyle>
          <a:p>
            <a:r>
              <a:t>Honesty</a:t>
            </a:r>
          </a:p>
        </p:txBody>
      </p:sp>
      <p:sp>
        <p:nvSpPr>
          <p:cNvPr id="217" name="Shape 217"/>
          <p:cNvSpPr/>
          <p:nvPr/>
        </p:nvSpPr>
        <p:spPr>
          <a:xfrm>
            <a:off x="3022600" y="4572000"/>
            <a:ext cx="1758861"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B51A00"/>
                </a:solidFill>
                <a:uFill>
                  <a:solidFill>
                    <a:srgbClr val="B51A00"/>
                  </a:solidFill>
                </a:uFill>
              </a:defRPr>
            </a:lvl1pPr>
          </a:lstStyle>
          <a:p>
            <a:r>
              <a:t>Misleading</a:t>
            </a:r>
          </a:p>
        </p:txBody>
      </p:sp>
      <p:sp>
        <p:nvSpPr>
          <p:cNvPr id="218" name="Shape 218"/>
          <p:cNvSpPr/>
          <p:nvPr/>
        </p:nvSpPr>
        <p:spPr>
          <a:xfrm>
            <a:off x="4953000" y="3035300"/>
            <a:ext cx="1970792"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002E7A"/>
                </a:solidFill>
                <a:uFill>
                  <a:solidFill>
                    <a:srgbClr val="002E7A"/>
                  </a:solidFill>
                </a:uFill>
              </a:defRPr>
            </a:lvl1pPr>
          </a:lstStyle>
          <a:p>
            <a:r>
              <a:t>Withholding</a:t>
            </a:r>
          </a:p>
        </p:txBody>
      </p:sp>
      <p:sp>
        <p:nvSpPr>
          <p:cNvPr id="219" name="Shape 219"/>
          <p:cNvSpPr/>
          <p:nvPr/>
        </p:nvSpPr>
        <p:spPr>
          <a:xfrm>
            <a:off x="3467100" y="5715000"/>
            <a:ext cx="1649324"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B51A00"/>
                </a:solidFill>
                <a:uFill>
                  <a:solidFill>
                    <a:srgbClr val="B51A00"/>
                  </a:solidFill>
                </a:uFill>
              </a:defRPr>
            </a:lvl1pPr>
          </a:lstStyle>
          <a:p>
            <a:r>
              <a:t>White lies</a:t>
            </a:r>
          </a:p>
        </p:txBody>
      </p:sp>
      <p:sp>
        <p:nvSpPr>
          <p:cNvPr id="220" name="Shape 220"/>
          <p:cNvSpPr/>
          <p:nvPr/>
        </p:nvSpPr>
        <p:spPr>
          <a:xfrm>
            <a:off x="660400" y="4724400"/>
            <a:ext cx="955040"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B51A00"/>
                </a:solidFill>
                <a:uFill>
                  <a:solidFill>
                    <a:srgbClr val="B51A00"/>
                  </a:solidFill>
                </a:uFill>
              </a:defRPr>
            </a:lvl1pPr>
          </a:lstStyle>
          <a:p>
            <a:r>
              <a:t>Lying</a:t>
            </a:r>
          </a:p>
        </p:txBody>
      </p:sp>
      <p:sp>
        <p:nvSpPr>
          <p:cNvPr id="221" name="Shape 221"/>
          <p:cNvSpPr/>
          <p:nvPr/>
        </p:nvSpPr>
        <p:spPr>
          <a:xfrm>
            <a:off x="1816100" y="5562600"/>
            <a:ext cx="829727"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B51A00"/>
                </a:solidFill>
                <a:uFill>
                  <a:solidFill>
                    <a:srgbClr val="B51A00"/>
                  </a:solidFill>
                </a:uFill>
              </a:defRPr>
            </a:lvl1pPr>
          </a:lstStyle>
          <a:p>
            <a:r>
              <a:t>Spin</a:t>
            </a:r>
          </a:p>
        </p:txBody>
      </p:sp>
      <p:sp>
        <p:nvSpPr>
          <p:cNvPr id="222" name="Shape 222"/>
          <p:cNvSpPr/>
          <p:nvPr/>
        </p:nvSpPr>
        <p:spPr>
          <a:xfrm>
            <a:off x="1409700" y="3937000"/>
            <a:ext cx="1653937"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solidFill>
                  <a:srgbClr val="B51A00"/>
                </a:solidFill>
                <a:uFill>
                  <a:solidFill>
                    <a:srgbClr val="B51A00"/>
                  </a:solidFill>
                </a:uFill>
              </a:defRPr>
            </a:lvl1pPr>
          </a:lstStyle>
          <a:p>
            <a:r>
              <a:t>Distorting</a:t>
            </a:r>
          </a:p>
        </p:txBody>
      </p:sp>
      <p:sp>
        <p:nvSpPr>
          <p:cNvPr id="223" name="Shape 223"/>
          <p:cNvSpPr/>
          <p:nvPr/>
        </p:nvSpPr>
        <p:spPr>
          <a:xfrm flipH="1" flipV="1">
            <a:off x="4475722" y="2881730"/>
            <a:ext cx="523234" cy="241510"/>
          </a:xfrm>
          <a:prstGeom prst="line">
            <a:avLst/>
          </a:prstGeom>
          <a:ln w="50800">
            <a:solidFill>
              <a:srgbClr val="002E7A"/>
            </a:solidFill>
            <a:headEnd type="triangle" len="sm"/>
          </a:ln>
        </p:spPr>
        <p:txBody>
          <a:bodyPr lIns="0" tIns="0" rIns="0" bIns="0"/>
          <a:lstStyle/>
          <a:p>
            <a:pPr marL="0" marR="0" defTabSz="457200">
              <a:defRPr sz="1200">
                <a:uFillTx/>
                <a:latin typeface="Helvetica"/>
                <a:ea typeface="Helvetica"/>
                <a:cs typeface="Helvetica"/>
                <a:sym typeface="Helvetica"/>
              </a:defRPr>
            </a:pPr>
            <a:endParaRPr/>
          </a:p>
        </p:txBody>
      </p:sp>
      <p:sp>
        <p:nvSpPr>
          <p:cNvPr id="224" name="Shape 224"/>
          <p:cNvSpPr/>
          <p:nvPr/>
        </p:nvSpPr>
        <p:spPr>
          <a:xfrm>
            <a:off x="4320099" y="1889411"/>
            <a:ext cx="3662989" cy="3602638"/>
          </a:xfrm>
          <a:custGeom>
            <a:avLst/>
            <a:gdLst/>
            <a:ahLst/>
            <a:cxnLst>
              <a:cxn ang="0">
                <a:pos x="wd2" y="hd2"/>
              </a:cxn>
              <a:cxn ang="5400000">
                <a:pos x="wd2" y="hd2"/>
              </a:cxn>
              <a:cxn ang="10800000">
                <a:pos x="wd2" y="hd2"/>
              </a:cxn>
              <a:cxn ang="16200000">
                <a:pos x="wd2" y="hd2"/>
              </a:cxn>
            </a:cxnLst>
            <a:rect l="0" t="0" r="r" b="b"/>
            <a:pathLst>
              <a:path w="20041" h="19885" extrusionOk="0">
                <a:moveTo>
                  <a:pt x="0" y="214"/>
                </a:moveTo>
                <a:cubicBezTo>
                  <a:pt x="0" y="214"/>
                  <a:pt x="17941" y="-1715"/>
                  <a:pt x="19771" y="5991"/>
                </a:cubicBezTo>
                <a:cubicBezTo>
                  <a:pt x="21600" y="13698"/>
                  <a:pt x="13536" y="19885"/>
                  <a:pt x="13536" y="19885"/>
                </a:cubicBezTo>
              </a:path>
            </a:pathLst>
          </a:custGeom>
          <a:ln w="50800">
            <a:solidFill>
              <a:srgbClr val="FF6A00"/>
            </a:solidFill>
            <a:custDash>
              <a:ds d="200000" sp="200000"/>
            </a:custDash>
            <a:tailEnd type="stealth"/>
          </a:ln>
        </p:spPr>
        <p:txBody>
          <a:bodyPr lIns="50800" tIns="50800" rIns="50800" bIns="50800" anchor="ctr"/>
          <a:lstStyle/>
          <a:p>
            <a:pPr marL="0" marR="0" algn="ctr" defTabSz="584200">
              <a:defRPr sz="4200">
                <a:uFillTx/>
                <a:latin typeface="Gill Sans"/>
                <a:ea typeface="Gill Sans"/>
                <a:cs typeface="Gill Sans"/>
                <a:sym typeface="Gill Sans"/>
              </a:defRPr>
            </a:pPr>
            <a:endParaRPr/>
          </a:p>
        </p:txBody>
      </p:sp>
      <p:sp>
        <p:nvSpPr>
          <p:cNvPr id="225" name="Shape 225"/>
          <p:cNvSpPr/>
          <p:nvPr/>
        </p:nvSpPr>
        <p:spPr>
          <a:xfrm>
            <a:off x="2654300" y="1600200"/>
            <a:ext cx="1905000" cy="1905000"/>
          </a:xfrm>
          <a:prstGeom prst="ellipse">
            <a:avLst/>
          </a:prstGeom>
          <a:solidFill>
            <a:srgbClr val="D4E3FE"/>
          </a:solidFill>
          <a:ln w="25400"/>
        </p:spPr>
        <p:txBody>
          <a:bodyPr lIns="50800" tIns="50800" rIns="50800" bIns="50800" anchor="ctr"/>
          <a:lstStyle/>
          <a:p>
            <a:endParaRPr/>
          </a:p>
        </p:txBody>
      </p:sp>
      <p:sp>
        <p:nvSpPr>
          <p:cNvPr id="226" name="Shape 226"/>
          <p:cNvSpPr/>
          <p:nvPr/>
        </p:nvSpPr>
        <p:spPr>
          <a:xfrm flipH="1">
            <a:off x="3615780" y="2561617"/>
            <a:ext cx="934479" cy="934604"/>
          </a:xfrm>
          <a:prstGeom prst="line">
            <a:avLst/>
          </a:prstGeom>
          <a:ln w="25400">
            <a:solidFill>
              <a:srgbClr val="74A7FE"/>
            </a:solidFill>
          </a:ln>
        </p:spPr>
        <p:txBody>
          <a:bodyPr lIns="0" tIns="0" rIns="0" bIns="0"/>
          <a:lstStyle/>
          <a:p>
            <a:pPr marL="0" marR="0" defTabSz="457200">
              <a:defRPr sz="1200">
                <a:uFillTx/>
                <a:latin typeface="Helvetica"/>
                <a:ea typeface="Helvetica"/>
                <a:cs typeface="Helvetica"/>
                <a:sym typeface="Helvetica"/>
              </a:defRPr>
            </a:pPr>
            <a:endParaRPr/>
          </a:p>
        </p:txBody>
      </p:sp>
      <p:sp>
        <p:nvSpPr>
          <p:cNvPr id="227" name="Shape 227"/>
          <p:cNvSpPr/>
          <p:nvPr/>
        </p:nvSpPr>
        <p:spPr>
          <a:xfrm>
            <a:off x="3022600" y="2362200"/>
            <a:ext cx="1158972"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Unaware</a:t>
            </a:r>
          </a:p>
        </p:txBody>
      </p:sp>
      <p:sp>
        <p:nvSpPr>
          <p:cNvPr id="228" name="Shape 228"/>
          <p:cNvSpPr/>
          <p:nvPr/>
        </p:nvSpPr>
        <p:spPr>
          <a:xfrm>
            <a:off x="2567301" y="1598387"/>
            <a:ext cx="510879" cy="276123"/>
          </a:xfrm>
          <a:custGeom>
            <a:avLst/>
            <a:gdLst/>
            <a:ahLst/>
            <a:cxnLst>
              <a:cxn ang="0">
                <a:pos x="wd2" y="hd2"/>
              </a:cxn>
              <a:cxn ang="5400000">
                <a:pos x="wd2" y="hd2"/>
              </a:cxn>
              <a:cxn ang="10800000">
                <a:pos x="wd2" y="hd2"/>
              </a:cxn>
              <a:cxn ang="16200000">
                <a:pos x="wd2" y="hd2"/>
              </a:cxn>
            </a:cxnLst>
            <a:rect l="0" t="0" r="r" b="b"/>
            <a:pathLst>
              <a:path w="21600" h="10820" extrusionOk="0">
                <a:moveTo>
                  <a:pt x="0" y="10820"/>
                </a:moveTo>
                <a:cubicBezTo>
                  <a:pt x="0" y="10820"/>
                  <a:pt x="12829" y="-10780"/>
                  <a:pt x="21600" y="7057"/>
                </a:cubicBezTo>
              </a:path>
            </a:pathLst>
          </a:custGeom>
          <a:ln w="15875">
            <a:solidFill>
              <a:srgbClr val="000000"/>
            </a:solidFill>
            <a:tailEnd type="stealth"/>
          </a:ln>
        </p:spPr>
        <p:txBody>
          <a:bodyPr lIns="50800" tIns="50800" rIns="50800" bIns="50800" anchor="ctr"/>
          <a:lstStyle/>
          <a:p>
            <a:pPr marL="0" marR="0" algn="ctr" defTabSz="584200">
              <a:defRPr sz="4200">
                <a:uFillTx/>
                <a:latin typeface="Gill Sans"/>
                <a:ea typeface="Gill Sans"/>
                <a:cs typeface="Gill Sans"/>
                <a:sym typeface="Gill Sans"/>
              </a:defRPr>
            </a:pPr>
            <a:endParaRPr/>
          </a:p>
        </p:txBody>
      </p:sp>
      <p:sp>
        <p:nvSpPr>
          <p:cNvPr id="229" name="Shape 229"/>
          <p:cNvSpPr/>
          <p:nvPr/>
        </p:nvSpPr>
        <p:spPr>
          <a:xfrm>
            <a:off x="6192043" y="1536700"/>
            <a:ext cx="2530387" cy="1206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r">
              <a:defRPr sz="2400">
                <a:solidFill>
                  <a:srgbClr val="D95000"/>
                </a:solidFill>
                <a:uFill>
                  <a:solidFill>
                    <a:srgbClr val="D95000"/>
                  </a:solidFill>
                </a:uFill>
              </a:defRPr>
            </a:pPr>
            <a:r>
              <a:t>Body language</a:t>
            </a:r>
          </a:p>
          <a:p>
            <a:pPr algn="r">
              <a:defRPr sz="2400">
                <a:solidFill>
                  <a:srgbClr val="D95000"/>
                </a:solidFill>
                <a:uFill>
                  <a:solidFill>
                    <a:srgbClr val="D95000"/>
                  </a:solidFill>
                </a:uFill>
              </a:defRPr>
            </a:pPr>
            <a:r>
              <a:t>Slips</a:t>
            </a:r>
          </a:p>
          <a:p>
            <a:pPr algn="r">
              <a:defRPr sz="2400">
                <a:solidFill>
                  <a:srgbClr val="D95000"/>
                </a:solidFill>
                <a:uFill>
                  <a:solidFill>
                    <a:srgbClr val="D95000"/>
                  </a:solidFill>
                </a:uFill>
              </a:defRPr>
            </a:pPr>
            <a:r>
              <a:t>Tone</a:t>
            </a:r>
          </a:p>
        </p:txBody>
      </p:sp>
      <p:sp>
        <p:nvSpPr>
          <p:cNvPr id="230" name="Shape 230"/>
          <p:cNvSpPr/>
          <p:nvPr/>
        </p:nvSpPr>
        <p:spPr>
          <a:xfrm>
            <a:off x="1143000" y="2692400"/>
            <a:ext cx="863734"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Aware</a:t>
            </a:r>
          </a:p>
        </p:txBody>
      </p:sp>
      <p:sp>
        <p:nvSpPr>
          <p:cNvPr id="231" name="Shape 231"/>
          <p:cNvSpPr/>
          <p:nvPr/>
        </p:nvSpPr>
        <p:spPr>
          <a:xfrm>
            <a:off x="2007839" y="2900743"/>
            <a:ext cx="2108600" cy="330321"/>
          </a:xfrm>
          <a:custGeom>
            <a:avLst/>
            <a:gdLst/>
            <a:ahLst/>
            <a:cxnLst>
              <a:cxn ang="0">
                <a:pos x="wd2" y="hd2"/>
              </a:cxn>
              <a:cxn ang="5400000">
                <a:pos x="wd2" y="hd2"/>
              </a:cxn>
              <a:cxn ang="10800000">
                <a:pos x="wd2" y="hd2"/>
              </a:cxn>
              <a:cxn ang="16200000">
                <a:pos x="wd2" y="hd2"/>
              </a:cxn>
            </a:cxnLst>
            <a:rect l="0" t="0" r="r" b="b"/>
            <a:pathLst>
              <a:path w="21600" h="17326" extrusionOk="0">
                <a:moveTo>
                  <a:pt x="0" y="434"/>
                </a:moveTo>
                <a:cubicBezTo>
                  <a:pt x="0" y="434"/>
                  <a:pt x="18397" y="-4274"/>
                  <a:pt x="21600" y="17326"/>
                </a:cubicBezTo>
              </a:path>
            </a:pathLst>
          </a:custGeom>
          <a:ln w="15875">
            <a:solidFill>
              <a:srgbClr val="000000"/>
            </a:solidFill>
            <a:tailEnd type="oval"/>
          </a:ln>
        </p:spPr>
        <p:txBody>
          <a:bodyPr lIns="50800" tIns="50800" rIns="50800" bIns="50800" anchor="ctr"/>
          <a:lstStyle/>
          <a:p>
            <a:pPr marL="0" marR="0" algn="ctr" defTabSz="584200">
              <a:defRPr sz="4200">
                <a:uFillTx/>
                <a:latin typeface="Gill Sans"/>
                <a:ea typeface="Gill Sans"/>
                <a:cs typeface="Gill Sans"/>
                <a:sym typeface="Gill Sans"/>
              </a:defRPr>
            </a:pPr>
            <a:endParaRPr/>
          </a:p>
        </p:txBody>
      </p:sp>
      <p:sp>
        <p:nvSpPr>
          <p:cNvPr id="232" name="Shape 232"/>
          <p:cNvSpPr/>
          <p:nvPr/>
        </p:nvSpPr>
        <p:spPr>
          <a:xfrm>
            <a:off x="6096000" y="5384800"/>
            <a:ext cx="812800" cy="812800"/>
          </a:xfrm>
          <a:prstGeom prst="ellipse">
            <a:avLst/>
          </a:prstGeom>
          <a:solidFill>
            <a:srgbClr val="CCE8B5"/>
          </a:solidFill>
          <a:ln w="25400"/>
        </p:spPr>
        <p:txBody>
          <a:bodyPr lIns="50800" tIns="50800" rIns="50800" bIns="50800" anchor="ctr"/>
          <a:lstStyle/>
          <a:p>
            <a:endParaRP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6"/>
                                        </p:tgtEl>
                                        <p:attrNameLst>
                                          <p:attrName>style.visibility</p:attrName>
                                        </p:attrNameLst>
                                      </p:cBhvr>
                                      <p:to>
                                        <p:strVal val="visible"/>
                                      </p:to>
                                    </p:set>
                                    <p:animEffect transition="in" filter="dissolve">
                                      <p:cBhvr>
                                        <p:cTn id="7" dur="250"/>
                                        <p:tgtEl>
                                          <p:spTgt spid="226"/>
                                        </p:tgtEl>
                                      </p:cBhvr>
                                    </p:animEffect>
                                  </p:childTnLst>
                                </p:cTn>
                              </p:par>
                            </p:childTnLst>
                          </p:cTn>
                        </p:par>
                        <p:par>
                          <p:cTn id="8" fill="hold">
                            <p:stCondLst>
                              <p:cond delay="250"/>
                            </p:stCondLst>
                            <p:childTnLst>
                              <p:par>
                                <p:cTn id="9" presetID="9" presetClass="entr" fill="hold" grpId="2" nodeType="afterEffect">
                                  <p:stCondLst>
                                    <p:cond delay="0"/>
                                  </p:stCondLst>
                                  <p:iterate>
                                    <p:tmAbs val="0"/>
                                  </p:iterate>
                                  <p:childTnLst>
                                    <p:set>
                                      <p:cBhvr>
                                        <p:cTn id="10" fill="hold"/>
                                        <p:tgtEl>
                                          <p:spTgt spid="230"/>
                                        </p:tgtEl>
                                        <p:attrNameLst>
                                          <p:attrName>style.visibility</p:attrName>
                                        </p:attrNameLst>
                                      </p:cBhvr>
                                      <p:to>
                                        <p:strVal val="visible"/>
                                      </p:to>
                                    </p:set>
                                    <p:animEffect transition="in" filter="dissolve">
                                      <p:cBhvr>
                                        <p:cTn id="11" dur="250"/>
                                        <p:tgtEl>
                                          <p:spTgt spid="230"/>
                                        </p:tgtEl>
                                      </p:cBhvr>
                                    </p:animEffect>
                                  </p:childTnLst>
                                </p:cTn>
                              </p:par>
                            </p:childTnLst>
                          </p:cTn>
                        </p:par>
                        <p:par>
                          <p:cTn id="12" fill="hold">
                            <p:stCondLst>
                              <p:cond delay="500"/>
                            </p:stCondLst>
                            <p:childTnLst>
                              <p:par>
                                <p:cTn id="13" presetID="9" presetClass="entr" fill="hold" grpId="3" nodeType="afterEffect">
                                  <p:stCondLst>
                                    <p:cond delay="0"/>
                                  </p:stCondLst>
                                  <p:iterate>
                                    <p:tmAbs val="0"/>
                                  </p:iterate>
                                  <p:childTnLst>
                                    <p:set>
                                      <p:cBhvr>
                                        <p:cTn id="14" fill="hold"/>
                                        <p:tgtEl>
                                          <p:spTgt spid="231"/>
                                        </p:tgtEl>
                                        <p:attrNameLst>
                                          <p:attrName>style.visibility</p:attrName>
                                        </p:attrNameLst>
                                      </p:cBhvr>
                                      <p:to>
                                        <p:strVal val="visible"/>
                                      </p:to>
                                    </p:set>
                                    <p:animEffect transition="in" filter="dissolve">
                                      <p:cBhvr>
                                        <p:cTn id="15" dur="250"/>
                                        <p:tgtEl>
                                          <p:spTgt spid="23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4" nodeType="clickEffect">
                                  <p:stCondLst>
                                    <p:cond delay="0"/>
                                  </p:stCondLst>
                                  <p:iterate>
                                    <p:tmAbs val="0"/>
                                  </p:iterate>
                                  <p:childTnLst>
                                    <p:set>
                                      <p:cBhvr>
                                        <p:cTn id="19" fill="hold"/>
                                        <p:tgtEl>
                                          <p:spTgt spid="227"/>
                                        </p:tgtEl>
                                        <p:attrNameLst>
                                          <p:attrName>style.visibility</p:attrName>
                                        </p:attrNameLst>
                                      </p:cBhvr>
                                      <p:to>
                                        <p:strVal val="visible"/>
                                      </p:to>
                                    </p:set>
                                    <p:animEffect transition="in" filter="dissolve">
                                      <p:cBhvr>
                                        <p:cTn id="20" dur="250"/>
                                        <p:tgtEl>
                                          <p:spTgt spid="22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5" nodeType="clickEffect">
                                  <p:stCondLst>
                                    <p:cond delay="0"/>
                                  </p:stCondLst>
                                  <p:iterate>
                                    <p:tmAbs val="0"/>
                                  </p:iterate>
                                  <p:childTnLst>
                                    <p:set>
                                      <p:cBhvr>
                                        <p:cTn id="24" fill="hold"/>
                                        <p:tgtEl>
                                          <p:spTgt spid="214"/>
                                        </p:tgtEl>
                                        <p:attrNameLst>
                                          <p:attrName>style.visibility</p:attrName>
                                        </p:attrNameLst>
                                      </p:cBhvr>
                                      <p:to>
                                        <p:strVal val="visible"/>
                                      </p:to>
                                    </p:set>
                                    <p:animEffect transition="in" filter="dissolve">
                                      <p:cBhvr>
                                        <p:cTn id="25" dur="250"/>
                                        <p:tgtEl>
                                          <p:spTgt spid="214"/>
                                        </p:tgtEl>
                                      </p:cBhvr>
                                    </p:animEffect>
                                  </p:childTnLst>
                                </p:cTn>
                              </p:par>
                            </p:childTnLst>
                          </p:cTn>
                        </p:par>
                        <p:par>
                          <p:cTn id="26" fill="hold">
                            <p:stCondLst>
                              <p:cond delay="250"/>
                            </p:stCondLst>
                            <p:childTnLst>
                              <p:par>
                                <p:cTn id="27" presetID="9" presetClass="entr" fill="hold" grpId="6" nodeType="afterEffect">
                                  <p:stCondLst>
                                    <p:cond delay="0"/>
                                  </p:stCondLst>
                                  <p:iterate>
                                    <p:tmAbs val="0"/>
                                  </p:iterate>
                                  <p:childTnLst>
                                    <p:set>
                                      <p:cBhvr>
                                        <p:cTn id="28" fill="hold"/>
                                        <p:tgtEl>
                                          <p:spTgt spid="232"/>
                                        </p:tgtEl>
                                        <p:attrNameLst>
                                          <p:attrName>style.visibility</p:attrName>
                                        </p:attrNameLst>
                                      </p:cBhvr>
                                      <p:to>
                                        <p:strVal val="visible"/>
                                      </p:to>
                                    </p:set>
                                    <p:animEffect transition="in" filter="dissolve">
                                      <p:cBhvr>
                                        <p:cTn id="29" dur="250"/>
                                        <p:tgtEl>
                                          <p:spTgt spid="232"/>
                                        </p:tgtEl>
                                      </p:cBhvr>
                                    </p:animEffect>
                                  </p:childTnLst>
                                </p:cTn>
                              </p:par>
                            </p:childTnLst>
                          </p:cTn>
                        </p:par>
                        <p:par>
                          <p:cTn id="30" fill="hold">
                            <p:stCondLst>
                              <p:cond delay="500"/>
                            </p:stCondLst>
                            <p:childTnLst>
                              <p:par>
                                <p:cTn id="31" presetID="9" presetClass="entr" fill="hold" grpId="7" nodeType="afterEffect">
                                  <p:stCondLst>
                                    <p:cond delay="0"/>
                                  </p:stCondLst>
                                  <p:iterate>
                                    <p:tmAbs val="0"/>
                                  </p:iterate>
                                  <p:childTnLst>
                                    <p:set>
                                      <p:cBhvr>
                                        <p:cTn id="32" fill="hold"/>
                                        <p:tgtEl>
                                          <p:spTgt spid="223"/>
                                        </p:tgtEl>
                                        <p:attrNameLst>
                                          <p:attrName>style.visibility</p:attrName>
                                        </p:attrNameLst>
                                      </p:cBhvr>
                                      <p:to>
                                        <p:strVal val="visible"/>
                                      </p:to>
                                    </p:set>
                                    <p:animEffect transition="in" filter="dissolve">
                                      <p:cBhvr>
                                        <p:cTn id="33" dur="250"/>
                                        <p:tgtEl>
                                          <p:spTgt spid="223"/>
                                        </p:tgtEl>
                                      </p:cBhvr>
                                    </p:animEffect>
                                  </p:childTnLst>
                                </p:cTn>
                              </p:par>
                            </p:childTnLst>
                          </p:cTn>
                        </p:par>
                        <p:par>
                          <p:cTn id="34" fill="hold">
                            <p:stCondLst>
                              <p:cond delay="750"/>
                            </p:stCondLst>
                            <p:childTnLst>
                              <p:par>
                                <p:cTn id="35" presetID="9" presetClass="entr" fill="hold" grpId="8" nodeType="afterEffect">
                                  <p:stCondLst>
                                    <p:cond delay="0"/>
                                  </p:stCondLst>
                                  <p:iterate>
                                    <p:tmAbs val="0"/>
                                  </p:iterate>
                                  <p:childTnLst>
                                    <p:set>
                                      <p:cBhvr>
                                        <p:cTn id="36" fill="hold"/>
                                        <p:tgtEl>
                                          <p:spTgt spid="218"/>
                                        </p:tgtEl>
                                        <p:attrNameLst>
                                          <p:attrName>style.visibility</p:attrName>
                                        </p:attrNameLst>
                                      </p:cBhvr>
                                      <p:to>
                                        <p:strVal val="visible"/>
                                      </p:to>
                                    </p:set>
                                    <p:animEffect transition="in" filter="dissolve">
                                      <p:cBhvr>
                                        <p:cTn id="37" dur="250"/>
                                        <p:tgtEl>
                                          <p:spTgt spid="21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9" nodeType="clickEffect">
                                  <p:stCondLst>
                                    <p:cond delay="0"/>
                                  </p:stCondLst>
                                  <p:iterate>
                                    <p:tmAbs val="0"/>
                                  </p:iterate>
                                  <p:childTnLst>
                                    <p:set>
                                      <p:cBhvr>
                                        <p:cTn id="41" fill="hold"/>
                                        <p:tgtEl>
                                          <p:spTgt spid="215"/>
                                        </p:tgtEl>
                                        <p:attrNameLst>
                                          <p:attrName>style.visibility</p:attrName>
                                        </p:attrNameLst>
                                      </p:cBhvr>
                                      <p:to>
                                        <p:strVal val="visible"/>
                                      </p:to>
                                    </p:set>
                                    <p:animEffect transition="in" filter="dissolve">
                                      <p:cBhvr>
                                        <p:cTn id="42" dur="250"/>
                                        <p:tgtEl>
                                          <p:spTgt spid="215"/>
                                        </p:tgtEl>
                                      </p:cBhvr>
                                    </p:animEffect>
                                  </p:childTnLst>
                                </p:cTn>
                              </p:par>
                            </p:childTnLst>
                          </p:cTn>
                        </p:par>
                        <p:par>
                          <p:cTn id="43" fill="hold">
                            <p:stCondLst>
                              <p:cond delay="250"/>
                            </p:stCondLst>
                            <p:childTnLst>
                              <p:par>
                                <p:cTn id="44" presetID="9" presetClass="entr" fill="hold" grpId="10" nodeType="afterEffect">
                                  <p:stCondLst>
                                    <p:cond delay="0"/>
                                  </p:stCondLst>
                                  <p:iterate>
                                    <p:tmAbs val="0"/>
                                  </p:iterate>
                                  <p:childTnLst>
                                    <p:set>
                                      <p:cBhvr>
                                        <p:cTn id="45" fill="hold"/>
                                        <p:tgtEl>
                                          <p:spTgt spid="216"/>
                                        </p:tgtEl>
                                        <p:attrNameLst>
                                          <p:attrName>style.visibility</p:attrName>
                                        </p:attrNameLst>
                                      </p:cBhvr>
                                      <p:to>
                                        <p:strVal val="visible"/>
                                      </p:to>
                                    </p:set>
                                    <p:animEffect transition="in" filter="dissolve">
                                      <p:cBhvr>
                                        <p:cTn id="46" dur="250"/>
                                        <p:tgtEl>
                                          <p:spTgt spid="21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fill="hold" grpId="11" nodeType="clickEffect">
                                  <p:stCondLst>
                                    <p:cond delay="0"/>
                                  </p:stCondLst>
                                  <p:iterate>
                                    <p:tmAbs val="0"/>
                                  </p:iterate>
                                  <p:childTnLst>
                                    <p:set>
                                      <p:cBhvr>
                                        <p:cTn id="50" fill="hold"/>
                                        <p:tgtEl>
                                          <p:spTgt spid="210"/>
                                        </p:tgtEl>
                                        <p:attrNameLst>
                                          <p:attrName>style.visibility</p:attrName>
                                        </p:attrNameLst>
                                      </p:cBhvr>
                                      <p:to>
                                        <p:strVal val="visible"/>
                                      </p:to>
                                    </p:set>
                                    <p:animEffect transition="in" filter="dissolve">
                                      <p:cBhvr>
                                        <p:cTn id="51" dur="250"/>
                                        <p:tgtEl>
                                          <p:spTgt spid="210"/>
                                        </p:tgtEl>
                                      </p:cBhvr>
                                    </p:animEffect>
                                  </p:childTnLst>
                                </p:cTn>
                              </p:par>
                            </p:childTnLst>
                          </p:cTn>
                        </p:par>
                        <p:par>
                          <p:cTn id="52" fill="hold">
                            <p:stCondLst>
                              <p:cond delay="250"/>
                            </p:stCondLst>
                            <p:childTnLst>
                              <p:par>
                                <p:cTn id="53" presetID="9" presetClass="entr" fill="hold" grpId="12" nodeType="afterEffect">
                                  <p:stCondLst>
                                    <p:cond delay="0"/>
                                  </p:stCondLst>
                                  <p:iterate>
                                    <p:tmAbs val="0"/>
                                  </p:iterate>
                                  <p:childTnLst>
                                    <p:set>
                                      <p:cBhvr>
                                        <p:cTn id="54" fill="hold"/>
                                        <p:tgtEl>
                                          <p:spTgt spid="217"/>
                                        </p:tgtEl>
                                        <p:attrNameLst>
                                          <p:attrName>style.visibility</p:attrName>
                                        </p:attrNameLst>
                                      </p:cBhvr>
                                      <p:to>
                                        <p:strVal val="visible"/>
                                      </p:to>
                                    </p:set>
                                    <p:animEffect transition="in" filter="dissolve">
                                      <p:cBhvr>
                                        <p:cTn id="55" dur="250"/>
                                        <p:tgtEl>
                                          <p:spTgt spid="217"/>
                                        </p:tgtEl>
                                      </p:cBhvr>
                                    </p:animEffect>
                                  </p:childTnLst>
                                </p:cTn>
                              </p:par>
                            </p:childTnLst>
                          </p:cTn>
                        </p:par>
                        <p:par>
                          <p:cTn id="56" fill="hold">
                            <p:stCondLst>
                              <p:cond delay="500"/>
                            </p:stCondLst>
                            <p:childTnLst>
                              <p:par>
                                <p:cTn id="57" presetID="9" presetClass="entr" fill="hold" grpId="13" nodeType="afterEffect">
                                  <p:stCondLst>
                                    <p:cond delay="0"/>
                                  </p:stCondLst>
                                  <p:iterate>
                                    <p:tmAbs val="0"/>
                                  </p:iterate>
                                  <p:childTnLst>
                                    <p:set>
                                      <p:cBhvr>
                                        <p:cTn id="58" fill="hold"/>
                                        <p:tgtEl>
                                          <p:spTgt spid="219"/>
                                        </p:tgtEl>
                                        <p:attrNameLst>
                                          <p:attrName>style.visibility</p:attrName>
                                        </p:attrNameLst>
                                      </p:cBhvr>
                                      <p:to>
                                        <p:strVal val="visible"/>
                                      </p:to>
                                    </p:set>
                                    <p:animEffect transition="in" filter="dissolve">
                                      <p:cBhvr>
                                        <p:cTn id="59" dur="250"/>
                                        <p:tgtEl>
                                          <p:spTgt spid="219"/>
                                        </p:tgtEl>
                                      </p:cBhvr>
                                    </p:animEffect>
                                  </p:childTnLst>
                                </p:cTn>
                              </p:par>
                            </p:childTnLst>
                          </p:cTn>
                        </p:par>
                        <p:par>
                          <p:cTn id="60" fill="hold">
                            <p:stCondLst>
                              <p:cond delay="750"/>
                            </p:stCondLst>
                            <p:childTnLst>
                              <p:par>
                                <p:cTn id="61" presetID="9" presetClass="entr" fill="hold" grpId="14" nodeType="afterEffect">
                                  <p:stCondLst>
                                    <p:cond delay="0"/>
                                  </p:stCondLst>
                                  <p:iterate>
                                    <p:tmAbs val="0"/>
                                  </p:iterate>
                                  <p:childTnLst>
                                    <p:set>
                                      <p:cBhvr>
                                        <p:cTn id="62" fill="hold"/>
                                        <p:tgtEl>
                                          <p:spTgt spid="220"/>
                                        </p:tgtEl>
                                        <p:attrNameLst>
                                          <p:attrName>style.visibility</p:attrName>
                                        </p:attrNameLst>
                                      </p:cBhvr>
                                      <p:to>
                                        <p:strVal val="visible"/>
                                      </p:to>
                                    </p:set>
                                    <p:animEffect transition="in" filter="dissolve">
                                      <p:cBhvr>
                                        <p:cTn id="63" dur="250"/>
                                        <p:tgtEl>
                                          <p:spTgt spid="220"/>
                                        </p:tgtEl>
                                      </p:cBhvr>
                                    </p:animEffect>
                                  </p:childTnLst>
                                </p:cTn>
                              </p:par>
                            </p:childTnLst>
                          </p:cTn>
                        </p:par>
                        <p:par>
                          <p:cTn id="64" fill="hold">
                            <p:stCondLst>
                              <p:cond delay="1000"/>
                            </p:stCondLst>
                            <p:childTnLst>
                              <p:par>
                                <p:cTn id="65" presetID="9" presetClass="entr" fill="hold" grpId="15" nodeType="afterEffect">
                                  <p:stCondLst>
                                    <p:cond delay="0"/>
                                  </p:stCondLst>
                                  <p:iterate>
                                    <p:tmAbs val="0"/>
                                  </p:iterate>
                                  <p:childTnLst>
                                    <p:set>
                                      <p:cBhvr>
                                        <p:cTn id="66" fill="hold"/>
                                        <p:tgtEl>
                                          <p:spTgt spid="221"/>
                                        </p:tgtEl>
                                        <p:attrNameLst>
                                          <p:attrName>style.visibility</p:attrName>
                                        </p:attrNameLst>
                                      </p:cBhvr>
                                      <p:to>
                                        <p:strVal val="visible"/>
                                      </p:to>
                                    </p:set>
                                    <p:animEffect transition="in" filter="dissolve">
                                      <p:cBhvr>
                                        <p:cTn id="67" dur="250"/>
                                        <p:tgtEl>
                                          <p:spTgt spid="221"/>
                                        </p:tgtEl>
                                      </p:cBhvr>
                                    </p:animEffect>
                                  </p:childTnLst>
                                </p:cTn>
                              </p:par>
                            </p:childTnLst>
                          </p:cTn>
                        </p:par>
                        <p:par>
                          <p:cTn id="68" fill="hold">
                            <p:stCondLst>
                              <p:cond delay="1250"/>
                            </p:stCondLst>
                            <p:childTnLst>
                              <p:par>
                                <p:cTn id="69" presetID="9" presetClass="entr" fill="hold" grpId="16" nodeType="afterEffect">
                                  <p:stCondLst>
                                    <p:cond delay="0"/>
                                  </p:stCondLst>
                                  <p:iterate>
                                    <p:tmAbs val="0"/>
                                  </p:iterate>
                                  <p:childTnLst>
                                    <p:set>
                                      <p:cBhvr>
                                        <p:cTn id="70" fill="hold"/>
                                        <p:tgtEl>
                                          <p:spTgt spid="222"/>
                                        </p:tgtEl>
                                        <p:attrNameLst>
                                          <p:attrName>style.visibility</p:attrName>
                                        </p:attrNameLst>
                                      </p:cBhvr>
                                      <p:to>
                                        <p:strVal val="visible"/>
                                      </p:to>
                                    </p:set>
                                    <p:animEffect transition="in" filter="dissolve">
                                      <p:cBhvr>
                                        <p:cTn id="71" dur="250"/>
                                        <p:tgtEl>
                                          <p:spTgt spid="222"/>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fill="hold" grpId="17" nodeType="clickEffect">
                                  <p:stCondLst>
                                    <p:cond delay="0"/>
                                  </p:stCondLst>
                                  <p:iterate>
                                    <p:tmAbs val="0"/>
                                  </p:iterate>
                                  <p:childTnLst>
                                    <p:set>
                                      <p:cBhvr>
                                        <p:cTn id="75" fill="hold"/>
                                        <p:tgtEl>
                                          <p:spTgt spid="224"/>
                                        </p:tgtEl>
                                        <p:attrNameLst>
                                          <p:attrName>style.visibility</p:attrName>
                                        </p:attrNameLst>
                                      </p:cBhvr>
                                      <p:to>
                                        <p:strVal val="visible"/>
                                      </p:to>
                                    </p:set>
                                    <p:animEffect transition="in" filter="dissolve">
                                      <p:cBhvr>
                                        <p:cTn id="76" dur="250"/>
                                        <p:tgtEl>
                                          <p:spTgt spid="224"/>
                                        </p:tgtEl>
                                      </p:cBhvr>
                                    </p:animEffect>
                                  </p:childTnLst>
                                </p:cTn>
                              </p:par>
                            </p:childTnLst>
                          </p:cTn>
                        </p:par>
                        <p:par>
                          <p:cTn id="77" fill="hold">
                            <p:stCondLst>
                              <p:cond delay="250"/>
                            </p:stCondLst>
                            <p:childTnLst>
                              <p:par>
                                <p:cTn id="78" presetID="9" presetClass="entr" fill="hold" grpId="18" nodeType="afterEffect">
                                  <p:stCondLst>
                                    <p:cond delay="0"/>
                                  </p:stCondLst>
                                  <p:iterate>
                                    <p:tmAbs val="0"/>
                                  </p:iterate>
                                  <p:childTnLst>
                                    <p:set>
                                      <p:cBhvr>
                                        <p:cTn id="79" fill="hold"/>
                                        <p:tgtEl>
                                          <p:spTgt spid="229"/>
                                        </p:tgtEl>
                                        <p:attrNameLst>
                                          <p:attrName>style.visibility</p:attrName>
                                        </p:attrNameLst>
                                      </p:cBhvr>
                                      <p:to>
                                        <p:strVal val="visible"/>
                                      </p:to>
                                    </p:set>
                                    <p:animEffect transition="in" filter="dissolve">
                                      <p:cBhvr>
                                        <p:cTn id="80" dur="25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1" animBg="1" advAuto="0"/>
      <p:bldP spid="214" grpId="5" animBg="1" advAuto="0"/>
      <p:bldP spid="215" grpId="9" animBg="1" advAuto="0"/>
      <p:bldP spid="216" grpId="10" animBg="1" advAuto="0"/>
      <p:bldP spid="217" grpId="12" animBg="1" advAuto="0"/>
      <p:bldP spid="218" grpId="8" animBg="1" advAuto="0"/>
      <p:bldP spid="219" grpId="13" animBg="1" advAuto="0"/>
      <p:bldP spid="220" grpId="14" animBg="1" advAuto="0"/>
      <p:bldP spid="221" grpId="15" animBg="1" advAuto="0"/>
      <p:bldP spid="222" grpId="16" animBg="1" advAuto="0"/>
      <p:bldP spid="223" grpId="7" animBg="1" advAuto="0"/>
      <p:bldP spid="224" grpId="17" animBg="1" advAuto="0"/>
      <p:bldP spid="226" grpId="1" animBg="1" advAuto="0"/>
      <p:bldP spid="227" grpId="4" animBg="1" advAuto="0"/>
      <p:bldP spid="229" grpId="18" animBg="1" advAuto="0"/>
      <p:bldP spid="230" grpId="2" animBg="1" advAuto="0"/>
      <p:bldP spid="231" grpId="3" animBg="1" advAuto="0"/>
      <p:bldP spid="232" grpId="6"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70" name="Shape 70"/>
          <p:cNvSpPr/>
          <p:nvPr/>
        </p:nvSpPr>
        <p:spPr>
          <a:xfrm>
            <a:off x="275664"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a:defRPr sz="1200"/>
            </a:pPr>
            <a:r>
              <a:rPr sz="1600"/>
              <a:t>Accountability</a:t>
            </a:r>
            <a:r>
              <a:t> </a:t>
            </a:r>
          </a:p>
        </p:txBody>
      </p:sp>
      <p:sp>
        <p:nvSpPr>
          <p:cNvPr id="71" name="Shape 71"/>
          <p:cNvSpPr/>
          <p:nvPr/>
        </p:nvSpPr>
        <p:spPr>
          <a:xfrm>
            <a:off x="2637159" y="427572"/>
            <a:ext cx="386968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0" marR="457200" defTabSz="457200">
              <a:defRPr sz="2400" b="1">
                <a:uFillTx/>
              </a:defRPr>
            </a:lvl1pPr>
          </a:lstStyle>
          <a:p>
            <a:r>
              <a:t>An ideal organization</a:t>
            </a:r>
          </a:p>
        </p:txBody>
      </p:sp>
      <p:sp>
        <p:nvSpPr>
          <p:cNvPr id="72" name="Shape 72"/>
          <p:cNvSpPr/>
          <p:nvPr/>
        </p:nvSpPr>
        <p:spPr>
          <a:xfrm>
            <a:off x="6829971"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Job Fit</a:t>
            </a:r>
          </a:p>
        </p:txBody>
      </p:sp>
      <p:sp>
        <p:nvSpPr>
          <p:cNvPr id="73" name="Shape 73"/>
          <p:cNvSpPr/>
          <p:nvPr/>
        </p:nvSpPr>
        <p:spPr>
          <a:xfrm>
            <a:off x="4640464"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Self-regard</a:t>
            </a:r>
          </a:p>
        </p:txBody>
      </p:sp>
      <p:sp>
        <p:nvSpPr>
          <p:cNvPr id="74" name="Shape 74"/>
          <p:cNvSpPr/>
          <p:nvPr/>
        </p:nvSpPr>
        <p:spPr>
          <a:xfrm>
            <a:off x="2458064"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Openness</a:t>
            </a:r>
          </a:p>
        </p:txBody>
      </p:sp>
      <p:sp>
        <p:nvSpPr>
          <p:cNvPr id="75" name="Shape 75"/>
          <p:cNvSpPr/>
          <p:nvPr/>
        </p:nvSpPr>
        <p:spPr>
          <a:xfrm>
            <a:off x="261451"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Decision Making</a:t>
            </a:r>
          </a:p>
        </p:txBody>
      </p:sp>
      <p:sp>
        <p:nvSpPr>
          <p:cNvPr id="76" name="Shape 76"/>
          <p:cNvSpPr/>
          <p:nvPr/>
        </p:nvSpPr>
        <p:spPr>
          <a:xfrm>
            <a:off x="6829971"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Productivity</a:t>
            </a:r>
          </a:p>
        </p:txBody>
      </p:sp>
      <p:sp>
        <p:nvSpPr>
          <p:cNvPr id="77" name="Shape 77"/>
          <p:cNvSpPr/>
          <p:nvPr/>
        </p:nvSpPr>
        <p:spPr>
          <a:xfrm>
            <a:off x="4640464"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Leadership</a:t>
            </a:r>
          </a:p>
        </p:txBody>
      </p:sp>
      <p:sp>
        <p:nvSpPr>
          <p:cNvPr id="78" name="Shape 78"/>
          <p:cNvSpPr/>
          <p:nvPr/>
        </p:nvSpPr>
        <p:spPr>
          <a:xfrm>
            <a:off x="2450958"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Personal Development</a:t>
            </a:r>
          </a:p>
        </p:txBody>
      </p:sp>
      <p:sp>
        <p:nvSpPr>
          <p:cNvPr id="79" name="Shape 79"/>
          <p:cNvSpPr/>
          <p:nvPr/>
        </p:nvSpPr>
        <p:spPr>
          <a:xfrm>
            <a:off x="261451" y="4729444"/>
            <a:ext cx="8621098"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Results</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70"/>
                                        </p:tgtEl>
                                        <p:attrNameLst>
                                          <p:attrName>style.visibility</p:attrName>
                                        </p:attrNameLst>
                                      </p:cBhvr>
                                      <p:to>
                                        <p:strVal val="visible"/>
                                      </p:to>
                                    </p:set>
                                    <p:anim calcmode="lin" valueType="num">
                                      <p:cBhvr>
                                        <p:cTn id="7" dur="1500" fill="hold"/>
                                        <p:tgtEl>
                                          <p:spTgt spid="70"/>
                                        </p:tgtEl>
                                        <p:attrNameLst>
                                          <p:attrName>ppt_w</p:attrName>
                                        </p:attrNameLst>
                                      </p:cBhvr>
                                      <p:tavLst>
                                        <p:tav tm="0" fmla="#ppt_w*sin(2.5*pi*$)">
                                          <p:val>
                                            <p:fltVal val="0"/>
                                          </p:val>
                                        </p:tav>
                                        <p:tav tm="100000">
                                          <p:val>
                                            <p:fltVal val="1"/>
                                          </p:val>
                                        </p:tav>
                                      </p:tavLst>
                                    </p:anim>
                                    <p:anim calcmode="lin" valueType="num">
                                      <p:cBhvr>
                                        <p:cTn id="8" dur="1500" fill="hold"/>
                                        <p:tgtEl>
                                          <p:spTgt spid="7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5" fill="hold" grpId="2" nodeType="clickEffect">
                                  <p:stCondLst>
                                    <p:cond delay="0"/>
                                  </p:stCondLst>
                                  <p:iterate>
                                    <p:tmAbs val="0"/>
                                  </p:iterate>
                                  <p:childTnLst>
                                    <p:set>
                                      <p:cBhvr>
                                        <p:cTn id="12" fill="hold"/>
                                        <p:tgtEl>
                                          <p:spTgt spid="74"/>
                                        </p:tgtEl>
                                        <p:attrNameLst>
                                          <p:attrName>style.visibility</p:attrName>
                                        </p:attrNameLst>
                                      </p:cBhvr>
                                      <p:to>
                                        <p:strVal val="visible"/>
                                      </p:to>
                                    </p:set>
                                    <p:anim calcmode="lin" valueType="num">
                                      <p:cBhvr>
                                        <p:cTn id="13" dur="1500" fill="hold"/>
                                        <p:tgtEl>
                                          <p:spTgt spid="74"/>
                                        </p:tgtEl>
                                        <p:attrNameLst>
                                          <p:attrName>ppt_w</p:attrName>
                                        </p:attrNameLst>
                                      </p:cBhvr>
                                      <p:tavLst>
                                        <p:tav tm="0">
                                          <p:val>
                                            <p:strVal val="#ppt_w"/>
                                          </p:val>
                                        </p:tav>
                                        <p:tav tm="100000">
                                          <p:val>
                                            <p:strVal val="#ppt_w"/>
                                          </p:val>
                                        </p:tav>
                                      </p:tavLst>
                                    </p:anim>
                                    <p:anim calcmode="lin" valueType="num">
                                      <p:cBhvr>
                                        <p:cTn id="14" dur="1500" fill="hold"/>
                                        <p:tgtEl>
                                          <p:spTgt spid="74"/>
                                        </p:tgtEl>
                                        <p:attrNameLst>
                                          <p:attrName>ppt_h</p:attrName>
                                        </p:attrNameLst>
                                      </p:cBhvr>
                                      <p:tavLst>
                                        <p:tav tm="0" fmla="#ppt_h*sin(2.5*pi*$)">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3" nodeType="clickEffect">
                                  <p:stCondLst>
                                    <p:cond delay="0"/>
                                  </p:stCondLst>
                                  <p:iterate>
                                    <p:tmAbs val="0"/>
                                  </p:iterate>
                                  <p:childTnLst>
                                    <p:set>
                                      <p:cBhvr>
                                        <p:cTn id="18" fill="hold"/>
                                        <p:tgtEl>
                                          <p:spTgt spid="73"/>
                                        </p:tgtEl>
                                        <p:attrNameLst>
                                          <p:attrName>style.visibility</p:attrName>
                                        </p:attrNameLst>
                                      </p:cBhvr>
                                      <p:to>
                                        <p:strVal val="visible"/>
                                      </p:to>
                                    </p:set>
                                    <p:anim calcmode="lin" valueType="num">
                                      <p:cBhvr>
                                        <p:cTn id="19" dur="1500" fill="hold"/>
                                        <p:tgtEl>
                                          <p:spTgt spid="73"/>
                                        </p:tgtEl>
                                        <p:attrNameLst>
                                          <p:attrName>ppt_w</p:attrName>
                                        </p:attrNameLst>
                                      </p:cBhvr>
                                      <p:tavLst>
                                        <p:tav tm="0" fmla="#ppt_w*sin(2.5*pi*$)">
                                          <p:val>
                                            <p:fltVal val="0"/>
                                          </p:val>
                                        </p:tav>
                                        <p:tav tm="100000">
                                          <p:val>
                                            <p:fltVal val="1"/>
                                          </p:val>
                                        </p:tav>
                                      </p:tavLst>
                                    </p:anim>
                                    <p:anim calcmode="lin" valueType="num">
                                      <p:cBhvr>
                                        <p:cTn id="20" dur="1500" fill="hold"/>
                                        <p:tgtEl>
                                          <p:spTgt spid="7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5" fill="hold" grpId="4" nodeType="clickEffect">
                                  <p:stCondLst>
                                    <p:cond delay="0"/>
                                  </p:stCondLst>
                                  <p:iterate>
                                    <p:tmAbs val="0"/>
                                  </p:iterate>
                                  <p:childTnLst>
                                    <p:set>
                                      <p:cBhvr>
                                        <p:cTn id="24" fill="hold"/>
                                        <p:tgtEl>
                                          <p:spTgt spid="72"/>
                                        </p:tgtEl>
                                        <p:attrNameLst>
                                          <p:attrName>style.visibility</p:attrName>
                                        </p:attrNameLst>
                                      </p:cBhvr>
                                      <p:to>
                                        <p:strVal val="visible"/>
                                      </p:to>
                                    </p:set>
                                    <p:anim calcmode="lin" valueType="num">
                                      <p:cBhvr>
                                        <p:cTn id="25" dur="1500" fill="hold"/>
                                        <p:tgtEl>
                                          <p:spTgt spid="72"/>
                                        </p:tgtEl>
                                        <p:attrNameLst>
                                          <p:attrName>ppt_w</p:attrName>
                                        </p:attrNameLst>
                                      </p:cBhvr>
                                      <p:tavLst>
                                        <p:tav tm="0">
                                          <p:val>
                                            <p:strVal val="#ppt_w"/>
                                          </p:val>
                                        </p:tav>
                                        <p:tav tm="100000">
                                          <p:val>
                                            <p:strVal val="#ppt_w"/>
                                          </p:val>
                                        </p:tav>
                                      </p:tavLst>
                                    </p:anim>
                                    <p:anim calcmode="lin" valueType="num">
                                      <p:cBhvr>
                                        <p:cTn id="26" dur="1500" fill="hold"/>
                                        <p:tgtEl>
                                          <p:spTgt spid="72"/>
                                        </p:tgtEl>
                                        <p:attrNameLst>
                                          <p:attrName>ppt_h</p:attrName>
                                        </p:attrNameLst>
                                      </p:cBhvr>
                                      <p:tavLst>
                                        <p:tav tm="0" fmla="#ppt_h*sin(2.5*pi*$)">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5" nodeType="clickEffect">
                                  <p:stCondLst>
                                    <p:cond delay="0"/>
                                  </p:stCondLst>
                                  <p:iterate>
                                    <p:tmAbs val="0"/>
                                  </p:iterate>
                                  <p:childTnLst>
                                    <p:set>
                                      <p:cBhvr>
                                        <p:cTn id="30" fill="hold"/>
                                        <p:tgtEl>
                                          <p:spTgt spid="75"/>
                                        </p:tgtEl>
                                        <p:attrNameLst>
                                          <p:attrName>style.visibility</p:attrName>
                                        </p:attrNameLst>
                                      </p:cBhvr>
                                      <p:to>
                                        <p:strVal val="visible"/>
                                      </p:to>
                                    </p:set>
                                    <p:anim calcmode="lin" valueType="num">
                                      <p:cBhvr>
                                        <p:cTn id="31" dur="1500" fill="hold"/>
                                        <p:tgtEl>
                                          <p:spTgt spid="75"/>
                                        </p:tgtEl>
                                        <p:attrNameLst>
                                          <p:attrName>ppt_w</p:attrName>
                                        </p:attrNameLst>
                                      </p:cBhvr>
                                      <p:tavLst>
                                        <p:tav tm="0" fmla="#ppt_w*sin(2.5*pi*$)">
                                          <p:val>
                                            <p:fltVal val="0"/>
                                          </p:val>
                                        </p:tav>
                                        <p:tav tm="100000">
                                          <p:val>
                                            <p:fltVal val="1"/>
                                          </p:val>
                                        </p:tav>
                                      </p:tavLst>
                                    </p:anim>
                                    <p:anim calcmode="lin" valueType="num">
                                      <p:cBhvr>
                                        <p:cTn id="32" dur="15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5" fill="hold" grpId="6" nodeType="clickEffect">
                                  <p:stCondLst>
                                    <p:cond delay="0"/>
                                  </p:stCondLst>
                                  <p:iterate>
                                    <p:tmAbs val="0"/>
                                  </p:iterate>
                                  <p:childTnLst>
                                    <p:set>
                                      <p:cBhvr>
                                        <p:cTn id="36" fill="hold"/>
                                        <p:tgtEl>
                                          <p:spTgt spid="78"/>
                                        </p:tgtEl>
                                        <p:attrNameLst>
                                          <p:attrName>style.visibility</p:attrName>
                                        </p:attrNameLst>
                                      </p:cBhvr>
                                      <p:to>
                                        <p:strVal val="visible"/>
                                      </p:to>
                                    </p:set>
                                    <p:anim calcmode="lin" valueType="num">
                                      <p:cBhvr>
                                        <p:cTn id="37" dur="1500" fill="hold"/>
                                        <p:tgtEl>
                                          <p:spTgt spid="78"/>
                                        </p:tgtEl>
                                        <p:attrNameLst>
                                          <p:attrName>ppt_w</p:attrName>
                                        </p:attrNameLst>
                                      </p:cBhvr>
                                      <p:tavLst>
                                        <p:tav tm="0">
                                          <p:val>
                                            <p:strVal val="#ppt_w"/>
                                          </p:val>
                                        </p:tav>
                                        <p:tav tm="100000">
                                          <p:val>
                                            <p:strVal val="#ppt_w"/>
                                          </p:val>
                                        </p:tav>
                                      </p:tavLst>
                                    </p:anim>
                                    <p:anim calcmode="lin" valueType="num">
                                      <p:cBhvr>
                                        <p:cTn id="38" dur="1500" fill="hold"/>
                                        <p:tgtEl>
                                          <p:spTgt spid="78"/>
                                        </p:tgtEl>
                                        <p:attrNameLst>
                                          <p:attrName>ppt_h</p:attrName>
                                        </p:attrNameLst>
                                      </p:cBhvr>
                                      <p:tavLst>
                                        <p:tav tm="0" fmla="#ppt_h*sin(2.5*pi*$)">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ntr" presetSubtype="10" fill="hold" grpId="7" nodeType="clickEffect">
                                  <p:stCondLst>
                                    <p:cond delay="0"/>
                                  </p:stCondLst>
                                  <p:iterate>
                                    <p:tmAbs val="0"/>
                                  </p:iterate>
                                  <p:childTnLst>
                                    <p:set>
                                      <p:cBhvr>
                                        <p:cTn id="42" fill="hold"/>
                                        <p:tgtEl>
                                          <p:spTgt spid="77"/>
                                        </p:tgtEl>
                                        <p:attrNameLst>
                                          <p:attrName>style.visibility</p:attrName>
                                        </p:attrNameLst>
                                      </p:cBhvr>
                                      <p:to>
                                        <p:strVal val="visible"/>
                                      </p:to>
                                    </p:set>
                                    <p:anim calcmode="lin" valueType="num">
                                      <p:cBhvr>
                                        <p:cTn id="43" dur="1500" fill="hold"/>
                                        <p:tgtEl>
                                          <p:spTgt spid="77"/>
                                        </p:tgtEl>
                                        <p:attrNameLst>
                                          <p:attrName>ppt_w</p:attrName>
                                        </p:attrNameLst>
                                      </p:cBhvr>
                                      <p:tavLst>
                                        <p:tav tm="0" fmla="#ppt_w*sin(2.5*pi*$)">
                                          <p:val>
                                            <p:fltVal val="0"/>
                                          </p:val>
                                        </p:tav>
                                        <p:tav tm="100000">
                                          <p:val>
                                            <p:fltVal val="1"/>
                                          </p:val>
                                        </p:tav>
                                      </p:tavLst>
                                    </p:anim>
                                    <p:anim calcmode="lin" valueType="num">
                                      <p:cBhvr>
                                        <p:cTn id="44" dur="1500" fill="hold"/>
                                        <p:tgtEl>
                                          <p:spTgt spid="77"/>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ntr" presetSubtype="5" fill="hold" grpId="8" nodeType="clickEffect">
                                  <p:stCondLst>
                                    <p:cond delay="0"/>
                                  </p:stCondLst>
                                  <p:iterate>
                                    <p:tmAbs val="0"/>
                                  </p:iterate>
                                  <p:childTnLst>
                                    <p:set>
                                      <p:cBhvr>
                                        <p:cTn id="48" fill="hold"/>
                                        <p:tgtEl>
                                          <p:spTgt spid="76"/>
                                        </p:tgtEl>
                                        <p:attrNameLst>
                                          <p:attrName>style.visibility</p:attrName>
                                        </p:attrNameLst>
                                      </p:cBhvr>
                                      <p:to>
                                        <p:strVal val="visible"/>
                                      </p:to>
                                    </p:set>
                                    <p:anim calcmode="lin" valueType="num">
                                      <p:cBhvr>
                                        <p:cTn id="49" dur="1500" fill="hold"/>
                                        <p:tgtEl>
                                          <p:spTgt spid="76"/>
                                        </p:tgtEl>
                                        <p:attrNameLst>
                                          <p:attrName>ppt_w</p:attrName>
                                        </p:attrNameLst>
                                      </p:cBhvr>
                                      <p:tavLst>
                                        <p:tav tm="0">
                                          <p:val>
                                            <p:strVal val="#ppt_w"/>
                                          </p:val>
                                        </p:tav>
                                        <p:tav tm="100000">
                                          <p:val>
                                            <p:strVal val="#ppt_w"/>
                                          </p:val>
                                        </p:tav>
                                      </p:tavLst>
                                    </p:anim>
                                    <p:anim calcmode="lin" valueType="num">
                                      <p:cBhvr>
                                        <p:cTn id="50" dur="1500" fill="hold"/>
                                        <p:tgtEl>
                                          <p:spTgt spid="76"/>
                                        </p:tgtEl>
                                        <p:attrNameLst>
                                          <p:attrName>ppt_h</p:attrName>
                                        </p:attrNameLst>
                                      </p:cBhvr>
                                      <p:tavLst>
                                        <p:tav tm="0" fmla="#ppt_h*sin(2.5*pi*$)">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9" presetClass="entr" presetSubtype="5" fill="hold" grpId="9" nodeType="clickEffect">
                                  <p:stCondLst>
                                    <p:cond delay="0"/>
                                  </p:stCondLst>
                                  <p:iterate>
                                    <p:tmAbs val="0"/>
                                  </p:iterate>
                                  <p:childTnLst>
                                    <p:set>
                                      <p:cBhvr>
                                        <p:cTn id="54" fill="hold"/>
                                        <p:tgtEl>
                                          <p:spTgt spid="79"/>
                                        </p:tgtEl>
                                        <p:attrNameLst>
                                          <p:attrName>style.visibility</p:attrName>
                                        </p:attrNameLst>
                                      </p:cBhvr>
                                      <p:to>
                                        <p:strVal val="visible"/>
                                      </p:to>
                                    </p:set>
                                    <p:anim calcmode="lin" valueType="num">
                                      <p:cBhvr>
                                        <p:cTn id="55" dur="1500" fill="hold"/>
                                        <p:tgtEl>
                                          <p:spTgt spid="79"/>
                                        </p:tgtEl>
                                        <p:attrNameLst>
                                          <p:attrName>ppt_w</p:attrName>
                                        </p:attrNameLst>
                                      </p:cBhvr>
                                      <p:tavLst>
                                        <p:tav tm="0">
                                          <p:val>
                                            <p:strVal val="#ppt_w"/>
                                          </p:val>
                                        </p:tav>
                                        <p:tav tm="100000">
                                          <p:val>
                                            <p:strVal val="#ppt_w"/>
                                          </p:val>
                                        </p:tav>
                                      </p:tavLst>
                                    </p:anim>
                                    <p:anim calcmode="lin" valueType="num">
                                      <p:cBhvr>
                                        <p:cTn id="56" dur="1500" fill="hold"/>
                                        <p:tgtEl>
                                          <p:spTgt spid="79"/>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animBg="1" advAuto="0"/>
      <p:bldP spid="72" grpId="4" animBg="1" advAuto="0"/>
      <p:bldP spid="73" grpId="3" animBg="1" advAuto="0"/>
      <p:bldP spid="74" grpId="2" animBg="1" advAuto="0"/>
      <p:bldP spid="75" grpId="5" animBg="1" advAuto="0"/>
      <p:bldP spid="76" grpId="8" animBg="1" advAuto="0"/>
      <p:bldP spid="77" grpId="7" animBg="1" advAuto="0"/>
      <p:bldP spid="78" grpId="6" animBg="1" advAuto="0"/>
      <p:bldP spid="79" grpId="9"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2013, The Schutz Company. All rights reserved. </a:t>
            </a:r>
          </a:p>
        </p:txBody>
      </p:sp>
      <p:sp>
        <p:nvSpPr>
          <p:cNvPr id="235" name="Shape 235"/>
          <p:cNvSpPr>
            <a:spLocks noGrp="1"/>
          </p:cNvSpPr>
          <p:nvPr>
            <p:ph type="body" idx="1"/>
          </p:nvPr>
        </p:nvSpPr>
        <p:spPr>
          <a:xfrm>
            <a:off x="495300" y="825500"/>
            <a:ext cx="8153400" cy="5715000"/>
          </a:xfrm>
          <a:prstGeom prst="rect">
            <a:avLst/>
          </a:prstGeom>
        </p:spPr>
        <p:txBody>
          <a:bodyPr/>
          <a:lstStyle/>
          <a:p>
            <a:pPr>
              <a:spcBef>
                <a:spcPts val="1000"/>
              </a:spcBef>
              <a:buSzTx/>
              <a:buNone/>
              <a:defRPr sz="2800" b="1" i="1"/>
            </a:pPr>
            <a:r>
              <a:t>I pretend…</a:t>
            </a:r>
          </a:p>
          <a:p>
            <a:pPr>
              <a:spcBef>
                <a:spcPts val="500"/>
              </a:spcBef>
              <a:buSzTx/>
              <a:buNone/>
              <a:defRPr sz="1400" i="1"/>
            </a:pPr>
            <a:endParaRPr/>
          </a:p>
          <a:p>
            <a:pPr>
              <a:spcBef>
                <a:spcPts val="1000"/>
              </a:spcBef>
              <a:buSzTx/>
              <a:buNone/>
              <a:defRPr sz="2800" i="1"/>
            </a:pPr>
            <a:r>
              <a:t>…to trust people who I don’t.</a:t>
            </a:r>
          </a:p>
          <a:p>
            <a:pPr>
              <a:spcBef>
                <a:spcPts val="1000"/>
              </a:spcBef>
              <a:buSzTx/>
              <a:buNone/>
              <a:defRPr sz="2800" i="1"/>
            </a:pPr>
            <a:r>
              <a:t>…to listen to people when I’m not.</a:t>
            </a:r>
          </a:p>
          <a:p>
            <a:pPr>
              <a:spcBef>
                <a:spcPts val="1000"/>
              </a:spcBef>
              <a:buSzTx/>
              <a:buNone/>
              <a:defRPr sz="2800" i="1"/>
            </a:pPr>
            <a:r>
              <a:t>…to respect certain people when I don’t.</a:t>
            </a:r>
          </a:p>
          <a:p>
            <a:pPr>
              <a:spcBef>
                <a:spcPts val="1000"/>
              </a:spcBef>
              <a:buSzTx/>
              <a:buNone/>
              <a:defRPr sz="2800" i="1"/>
            </a:pPr>
            <a:r>
              <a:t>…to agree when I don’t.</a:t>
            </a:r>
          </a:p>
          <a:p>
            <a:pPr>
              <a:spcBef>
                <a:spcPts val="1000"/>
              </a:spcBef>
              <a:buSzTx/>
              <a:buNone/>
              <a:defRPr sz="2800" i="1"/>
            </a:pPr>
            <a:r>
              <a:t>…I don’t have to be right or get my way.</a:t>
            </a:r>
          </a:p>
          <a:p>
            <a:pPr>
              <a:spcBef>
                <a:spcPts val="1000"/>
              </a:spcBef>
              <a:buSzTx/>
              <a:buNone/>
              <a:defRPr sz="2800" i="1"/>
            </a:pPr>
            <a:r>
              <a:t>…to be patient.</a:t>
            </a:r>
          </a:p>
          <a:p>
            <a:pPr>
              <a:spcBef>
                <a:spcPts val="1000"/>
              </a:spcBef>
              <a:buSzTx/>
              <a:buNone/>
              <a:defRPr sz="2800" i="1"/>
            </a:pPr>
            <a:r>
              <a:t>…I want to be collaborative.</a:t>
            </a:r>
          </a:p>
          <a:p>
            <a:pPr>
              <a:spcBef>
                <a:spcPts val="1000"/>
              </a:spcBef>
              <a:buSzTx/>
              <a:buNone/>
              <a:defRPr sz="2800" i="1"/>
            </a:pPr>
            <a:r>
              <a:t>…I’m not feeling critical.</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5">
                                            <p:txEl>
                                              <p:pRg st="2" end="2"/>
                                            </p:txEl>
                                          </p:spTgt>
                                        </p:tgtEl>
                                        <p:attrNameLst>
                                          <p:attrName>style.visibility</p:attrName>
                                        </p:attrNameLst>
                                      </p:cBhvr>
                                      <p:to>
                                        <p:strVal val="visible"/>
                                      </p:to>
                                    </p:set>
                                    <p:animEffect transition="in" filter="dissolve">
                                      <p:cBhvr>
                                        <p:cTn id="7" dur="100"/>
                                        <p:tgtEl>
                                          <p:spTgt spid="2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235">
                                            <p:txEl>
                                              <p:pRg st="3" end="3"/>
                                            </p:txEl>
                                          </p:spTgt>
                                        </p:tgtEl>
                                        <p:attrNameLst>
                                          <p:attrName>style.visibility</p:attrName>
                                        </p:attrNameLst>
                                      </p:cBhvr>
                                      <p:to>
                                        <p:strVal val="visible"/>
                                      </p:to>
                                    </p:set>
                                    <p:animEffect transition="in" filter="dissolve">
                                      <p:cBhvr>
                                        <p:cTn id="12" dur="100"/>
                                        <p:tgtEl>
                                          <p:spTgt spid="2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235">
                                            <p:txEl>
                                              <p:pRg st="4" end="4"/>
                                            </p:txEl>
                                          </p:spTgt>
                                        </p:tgtEl>
                                        <p:attrNameLst>
                                          <p:attrName>style.visibility</p:attrName>
                                        </p:attrNameLst>
                                      </p:cBhvr>
                                      <p:to>
                                        <p:strVal val="visible"/>
                                      </p:to>
                                    </p:set>
                                    <p:animEffect transition="in" filter="dissolve">
                                      <p:cBhvr>
                                        <p:cTn id="17" dur="100"/>
                                        <p:tgtEl>
                                          <p:spTgt spid="2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1" nodeType="clickEffect">
                                  <p:stCondLst>
                                    <p:cond delay="0"/>
                                  </p:stCondLst>
                                  <p:iterate>
                                    <p:tmAbs val="0"/>
                                  </p:iterate>
                                  <p:childTnLst>
                                    <p:set>
                                      <p:cBhvr>
                                        <p:cTn id="21" fill="hold"/>
                                        <p:tgtEl>
                                          <p:spTgt spid="235">
                                            <p:txEl>
                                              <p:pRg st="5" end="5"/>
                                            </p:txEl>
                                          </p:spTgt>
                                        </p:tgtEl>
                                        <p:attrNameLst>
                                          <p:attrName>style.visibility</p:attrName>
                                        </p:attrNameLst>
                                      </p:cBhvr>
                                      <p:to>
                                        <p:strVal val="visible"/>
                                      </p:to>
                                    </p:set>
                                    <p:animEffect transition="in" filter="dissolve">
                                      <p:cBhvr>
                                        <p:cTn id="22" dur="100"/>
                                        <p:tgtEl>
                                          <p:spTgt spid="2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1" nodeType="clickEffect">
                                  <p:stCondLst>
                                    <p:cond delay="0"/>
                                  </p:stCondLst>
                                  <p:iterate>
                                    <p:tmAbs val="0"/>
                                  </p:iterate>
                                  <p:childTnLst>
                                    <p:set>
                                      <p:cBhvr>
                                        <p:cTn id="26" fill="hold"/>
                                        <p:tgtEl>
                                          <p:spTgt spid="235">
                                            <p:txEl>
                                              <p:pRg st="6" end="6"/>
                                            </p:txEl>
                                          </p:spTgt>
                                        </p:tgtEl>
                                        <p:attrNameLst>
                                          <p:attrName>style.visibility</p:attrName>
                                        </p:attrNameLst>
                                      </p:cBhvr>
                                      <p:to>
                                        <p:strVal val="visible"/>
                                      </p:to>
                                    </p:set>
                                    <p:animEffect transition="in" filter="dissolve">
                                      <p:cBhvr>
                                        <p:cTn id="27" dur="100"/>
                                        <p:tgtEl>
                                          <p:spTgt spid="23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1" nodeType="clickEffect">
                                  <p:stCondLst>
                                    <p:cond delay="0"/>
                                  </p:stCondLst>
                                  <p:iterate>
                                    <p:tmAbs val="0"/>
                                  </p:iterate>
                                  <p:childTnLst>
                                    <p:set>
                                      <p:cBhvr>
                                        <p:cTn id="31" fill="hold"/>
                                        <p:tgtEl>
                                          <p:spTgt spid="235">
                                            <p:txEl>
                                              <p:pRg st="7" end="7"/>
                                            </p:txEl>
                                          </p:spTgt>
                                        </p:tgtEl>
                                        <p:attrNameLst>
                                          <p:attrName>style.visibility</p:attrName>
                                        </p:attrNameLst>
                                      </p:cBhvr>
                                      <p:to>
                                        <p:strVal val="visible"/>
                                      </p:to>
                                    </p:set>
                                    <p:animEffect transition="in" filter="dissolve">
                                      <p:cBhvr>
                                        <p:cTn id="32" dur="100"/>
                                        <p:tgtEl>
                                          <p:spTgt spid="23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1" nodeType="clickEffect">
                                  <p:stCondLst>
                                    <p:cond delay="0"/>
                                  </p:stCondLst>
                                  <p:iterate>
                                    <p:tmAbs val="0"/>
                                  </p:iterate>
                                  <p:childTnLst>
                                    <p:set>
                                      <p:cBhvr>
                                        <p:cTn id="36" fill="hold"/>
                                        <p:tgtEl>
                                          <p:spTgt spid="235">
                                            <p:txEl>
                                              <p:pRg st="8" end="8"/>
                                            </p:txEl>
                                          </p:spTgt>
                                        </p:tgtEl>
                                        <p:attrNameLst>
                                          <p:attrName>style.visibility</p:attrName>
                                        </p:attrNameLst>
                                      </p:cBhvr>
                                      <p:to>
                                        <p:strVal val="visible"/>
                                      </p:to>
                                    </p:set>
                                    <p:animEffect transition="in" filter="dissolve">
                                      <p:cBhvr>
                                        <p:cTn id="37" dur="100"/>
                                        <p:tgtEl>
                                          <p:spTgt spid="23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1" nodeType="clickEffect">
                                  <p:stCondLst>
                                    <p:cond delay="0"/>
                                  </p:stCondLst>
                                  <p:iterate>
                                    <p:tmAbs val="0"/>
                                  </p:iterate>
                                  <p:childTnLst>
                                    <p:set>
                                      <p:cBhvr>
                                        <p:cTn id="41" fill="hold"/>
                                        <p:tgtEl>
                                          <p:spTgt spid="235">
                                            <p:txEl>
                                              <p:pRg st="9" end="9"/>
                                            </p:txEl>
                                          </p:spTgt>
                                        </p:tgtEl>
                                        <p:attrNameLst>
                                          <p:attrName>style.visibility</p:attrName>
                                        </p:attrNameLst>
                                      </p:cBhvr>
                                      <p:to>
                                        <p:strVal val="visible"/>
                                      </p:to>
                                    </p:set>
                                    <p:animEffect transition="in" filter="dissolve">
                                      <p:cBhvr>
                                        <p:cTn id="42" dur="100"/>
                                        <p:tgtEl>
                                          <p:spTgt spid="2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2013, The Schutz Company. All rights reserved. </a:t>
            </a:r>
          </a:p>
        </p:txBody>
      </p:sp>
      <p:sp>
        <p:nvSpPr>
          <p:cNvPr id="238" name="Shape 238"/>
          <p:cNvSpPr>
            <a:spLocks noGrp="1"/>
          </p:cNvSpPr>
          <p:nvPr>
            <p:ph type="body" idx="1"/>
          </p:nvPr>
        </p:nvSpPr>
        <p:spPr>
          <a:xfrm>
            <a:off x="495300" y="825500"/>
            <a:ext cx="8102600" cy="5689600"/>
          </a:xfrm>
          <a:prstGeom prst="rect">
            <a:avLst/>
          </a:prstGeom>
        </p:spPr>
        <p:txBody>
          <a:bodyPr/>
          <a:lstStyle/>
          <a:p>
            <a:pPr>
              <a:spcBef>
                <a:spcPts val="1000"/>
              </a:spcBef>
              <a:buSzTx/>
              <a:buNone/>
              <a:defRPr sz="2800" b="1" i="1"/>
            </a:pPr>
            <a:r>
              <a:t>I pretend…</a:t>
            </a:r>
          </a:p>
          <a:p>
            <a:pPr>
              <a:spcBef>
                <a:spcPts val="500"/>
              </a:spcBef>
              <a:buSzTx/>
              <a:buNone/>
              <a:defRPr sz="2800" b="1" i="1"/>
            </a:pPr>
            <a:endParaRPr sz="1400"/>
          </a:p>
          <a:p>
            <a:pPr>
              <a:spcBef>
                <a:spcPts val="1000"/>
              </a:spcBef>
              <a:buSzTx/>
              <a:buNone/>
              <a:defRPr sz="2800" i="1"/>
            </a:pPr>
            <a:r>
              <a:t>…not to be frustrated when I am.</a:t>
            </a:r>
          </a:p>
          <a:p>
            <a:pPr>
              <a:spcBef>
                <a:spcPts val="1000"/>
              </a:spcBef>
              <a:buSzTx/>
              <a:buNone/>
              <a:defRPr sz="2800" i="1"/>
            </a:pPr>
            <a:r>
              <a:t>…to know what I am doing when I don’t.</a:t>
            </a:r>
          </a:p>
          <a:p>
            <a:pPr>
              <a:spcBef>
                <a:spcPts val="1000"/>
              </a:spcBef>
              <a:buSzTx/>
              <a:buNone/>
              <a:defRPr sz="2800" i="1"/>
            </a:pPr>
            <a:r>
              <a:t>…not to be afraid when I am.</a:t>
            </a:r>
          </a:p>
          <a:p>
            <a:pPr>
              <a:spcBef>
                <a:spcPts val="1000"/>
              </a:spcBef>
              <a:buSzTx/>
              <a:buNone/>
              <a:defRPr sz="2800" i="1"/>
            </a:pPr>
            <a:r>
              <a:t>…I don’t want more recognition.</a:t>
            </a:r>
          </a:p>
          <a:p>
            <a:pPr>
              <a:spcBef>
                <a:spcPts val="1000"/>
              </a:spcBef>
              <a:buSzTx/>
              <a:buNone/>
              <a:defRPr sz="2800" i="1"/>
            </a:pPr>
            <a:r>
              <a:t>…to want other people’s opinions.</a:t>
            </a:r>
          </a:p>
          <a:p>
            <a:pPr>
              <a:spcBef>
                <a:spcPts val="1000"/>
              </a:spcBef>
              <a:buSzTx/>
              <a:buNone/>
              <a:defRPr sz="2800" i="1"/>
            </a:pPr>
            <a:r>
              <a:t>…I have things under control.</a:t>
            </a:r>
          </a:p>
          <a:p>
            <a:pPr>
              <a:spcBef>
                <a:spcPts val="1000"/>
              </a:spcBef>
              <a:buSzTx/>
              <a:buNone/>
              <a:defRPr sz="2800" i="1"/>
            </a:pPr>
            <a:r>
              <a:t>…I want feedback.</a:t>
            </a:r>
          </a:p>
          <a:p>
            <a:pPr>
              <a:spcBef>
                <a:spcPts val="1000"/>
              </a:spcBef>
              <a:buSzTx/>
              <a:buNone/>
              <a:defRPr sz="2800" i="1"/>
            </a:pPr>
            <a:r>
              <a:t>…to say what I think and feel.</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38">
                                            <p:txEl>
                                              <p:pRg st="2" end="2"/>
                                            </p:txEl>
                                          </p:spTgt>
                                        </p:tgtEl>
                                        <p:attrNameLst>
                                          <p:attrName>style.visibility</p:attrName>
                                        </p:attrNameLst>
                                      </p:cBhvr>
                                      <p:to>
                                        <p:strVal val="visible"/>
                                      </p:to>
                                    </p:set>
                                    <p:animEffect transition="in" filter="dissolve">
                                      <p:cBhvr>
                                        <p:cTn id="7" dur="100"/>
                                        <p:tgtEl>
                                          <p:spTgt spid="23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238">
                                            <p:txEl>
                                              <p:pRg st="3" end="3"/>
                                            </p:txEl>
                                          </p:spTgt>
                                        </p:tgtEl>
                                        <p:attrNameLst>
                                          <p:attrName>style.visibility</p:attrName>
                                        </p:attrNameLst>
                                      </p:cBhvr>
                                      <p:to>
                                        <p:strVal val="visible"/>
                                      </p:to>
                                    </p:set>
                                    <p:animEffect transition="in" filter="dissolve">
                                      <p:cBhvr>
                                        <p:cTn id="12" dur="100"/>
                                        <p:tgtEl>
                                          <p:spTgt spid="23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238">
                                            <p:txEl>
                                              <p:pRg st="4" end="4"/>
                                            </p:txEl>
                                          </p:spTgt>
                                        </p:tgtEl>
                                        <p:attrNameLst>
                                          <p:attrName>style.visibility</p:attrName>
                                        </p:attrNameLst>
                                      </p:cBhvr>
                                      <p:to>
                                        <p:strVal val="visible"/>
                                      </p:to>
                                    </p:set>
                                    <p:animEffect transition="in" filter="dissolve">
                                      <p:cBhvr>
                                        <p:cTn id="17" dur="100"/>
                                        <p:tgtEl>
                                          <p:spTgt spid="23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1" nodeType="clickEffect">
                                  <p:stCondLst>
                                    <p:cond delay="0"/>
                                  </p:stCondLst>
                                  <p:iterate>
                                    <p:tmAbs val="0"/>
                                  </p:iterate>
                                  <p:childTnLst>
                                    <p:set>
                                      <p:cBhvr>
                                        <p:cTn id="21" fill="hold"/>
                                        <p:tgtEl>
                                          <p:spTgt spid="238">
                                            <p:txEl>
                                              <p:pRg st="5" end="5"/>
                                            </p:txEl>
                                          </p:spTgt>
                                        </p:tgtEl>
                                        <p:attrNameLst>
                                          <p:attrName>style.visibility</p:attrName>
                                        </p:attrNameLst>
                                      </p:cBhvr>
                                      <p:to>
                                        <p:strVal val="visible"/>
                                      </p:to>
                                    </p:set>
                                    <p:animEffect transition="in" filter="dissolve">
                                      <p:cBhvr>
                                        <p:cTn id="22" dur="100"/>
                                        <p:tgtEl>
                                          <p:spTgt spid="23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1" nodeType="clickEffect">
                                  <p:stCondLst>
                                    <p:cond delay="0"/>
                                  </p:stCondLst>
                                  <p:iterate>
                                    <p:tmAbs val="0"/>
                                  </p:iterate>
                                  <p:childTnLst>
                                    <p:set>
                                      <p:cBhvr>
                                        <p:cTn id="26" fill="hold"/>
                                        <p:tgtEl>
                                          <p:spTgt spid="238">
                                            <p:txEl>
                                              <p:pRg st="6" end="6"/>
                                            </p:txEl>
                                          </p:spTgt>
                                        </p:tgtEl>
                                        <p:attrNameLst>
                                          <p:attrName>style.visibility</p:attrName>
                                        </p:attrNameLst>
                                      </p:cBhvr>
                                      <p:to>
                                        <p:strVal val="visible"/>
                                      </p:to>
                                    </p:set>
                                    <p:animEffect transition="in" filter="dissolve">
                                      <p:cBhvr>
                                        <p:cTn id="27" dur="100"/>
                                        <p:tgtEl>
                                          <p:spTgt spid="23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1" nodeType="clickEffect">
                                  <p:stCondLst>
                                    <p:cond delay="0"/>
                                  </p:stCondLst>
                                  <p:iterate>
                                    <p:tmAbs val="0"/>
                                  </p:iterate>
                                  <p:childTnLst>
                                    <p:set>
                                      <p:cBhvr>
                                        <p:cTn id="31" fill="hold"/>
                                        <p:tgtEl>
                                          <p:spTgt spid="238">
                                            <p:txEl>
                                              <p:pRg st="7" end="7"/>
                                            </p:txEl>
                                          </p:spTgt>
                                        </p:tgtEl>
                                        <p:attrNameLst>
                                          <p:attrName>style.visibility</p:attrName>
                                        </p:attrNameLst>
                                      </p:cBhvr>
                                      <p:to>
                                        <p:strVal val="visible"/>
                                      </p:to>
                                    </p:set>
                                    <p:animEffect transition="in" filter="dissolve">
                                      <p:cBhvr>
                                        <p:cTn id="32" dur="100"/>
                                        <p:tgtEl>
                                          <p:spTgt spid="23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1" nodeType="clickEffect">
                                  <p:stCondLst>
                                    <p:cond delay="0"/>
                                  </p:stCondLst>
                                  <p:iterate>
                                    <p:tmAbs val="0"/>
                                  </p:iterate>
                                  <p:childTnLst>
                                    <p:set>
                                      <p:cBhvr>
                                        <p:cTn id="36" fill="hold"/>
                                        <p:tgtEl>
                                          <p:spTgt spid="238">
                                            <p:txEl>
                                              <p:pRg st="8" end="8"/>
                                            </p:txEl>
                                          </p:spTgt>
                                        </p:tgtEl>
                                        <p:attrNameLst>
                                          <p:attrName>style.visibility</p:attrName>
                                        </p:attrNameLst>
                                      </p:cBhvr>
                                      <p:to>
                                        <p:strVal val="visible"/>
                                      </p:to>
                                    </p:set>
                                    <p:animEffect transition="in" filter="dissolve">
                                      <p:cBhvr>
                                        <p:cTn id="37" dur="100"/>
                                        <p:tgtEl>
                                          <p:spTgt spid="23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1" nodeType="clickEffect">
                                  <p:stCondLst>
                                    <p:cond delay="0"/>
                                  </p:stCondLst>
                                  <p:iterate>
                                    <p:tmAbs val="0"/>
                                  </p:iterate>
                                  <p:childTnLst>
                                    <p:set>
                                      <p:cBhvr>
                                        <p:cTn id="41" fill="hold"/>
                                        <p:tgtEl>
                                          <p:spTgt spid="238">
                                            <p:txEl>
                                              <p:pRg st="9" end="9"/>
                                            </p:txEl>
                                          </p:spTgt>
                                        </p:tgtEl>
                                        <p:attrNameLst>
                                          <p:attrName>style.visibility</p:attrName>
                                        </p:attrNameLst>
                                      </p:cBhvr>
                                      <p:to>
                                        <p:strVal val="visible"/>
                                      </p:to>
                                    </p:set>
                                    <p:animEffect transition="in" filter="dissolve">
                                      <p:cBhvr>
                                        <p:cTn id="42" dur="100"/>
                                        <p:tgtEl>
                                          <p:spTgt spid="23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0" name="Shape 240"/>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graphicFrame>
        <p:nvGraphicFramePr>
          <p:cNvPr id="245" name="Table 245"/>
          <p:cNvGraphicFramePr/>
          <p:nvPr/>
        </p:nvGraphicFramePr>
        <p:xfrm>
          <a:off x="927100" y="4969261"/>
          <a:ext cx="7277100" cy="1003300"/>
        </p:xfrm>
        <a:graphic>
          <a:graphicData uri="http://schemas.openxmlformats.org/drawingml/2006/table">
            <a:tbl>
              <a:tblPr>
                <a:tableStyleId>{8F44A2F1-9E1F-4B54-A3A2-5F16C0AD49E2}</a:tableStyleId>
              </a:tblPr>
              <a:tblGrid>
                <a:gridCol w="2425700"/>
                <a:gridCol w="2425700"/>
                <a:gridCol w="2425700"/>
              </a:tblGrid>
              <a:tr h="1003300">
                <a:tc>
                  <a:txBody>
                    <a:bodyPr/>
                    <a:lstStyle/>
                    <a:p>
                      <a:pPr marR="40639" indent="1229" defTabSz="914400">
                        <a:spcBef>
                          <a:spcPts val="300"/>
                        </a:spcBef>
                        <a:defRPr sz="1800">
                          <a:uFillTx/>
                        </a:defRPr>
                      </a:pPr>
                      <a:r>
                        <a:rPr sz="2000">
                          <a:uFill>
                            <a:solidFill>
                              <a:srgbClr val="000000"/>
                            </a:solidFill>
                          </a:uFill>
                          <a:latin typeface="Myriad Pro"/>
                          <a:ea typeface="Myriad Pro"/>
                          <a:cs typeface="Myriad Pro"/>
                          <a:sym typeface="Myriad Pro"/>
                        </a:rPr>
                        <a:t>Ignored/Abandoned</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FF2DF"/>
                    </a:solidFill>
                  </a:tcPr>
                </a:tc>
                <a:tc>
                  <a:txBody>
                    <a:bodyPr/>
                    <a:lstStyle/>
                    <a:p>
                      <a:pPr marR="40639" defTabSz="914400">
                        <a:spcBef>
                          <a:spcPts val="300"/>
                        </a:spcBef>
                        <a:defRPr sz="1800">
                          <a:uFillTx/>
                        </a:defRPr>
                      </a:pPr>
                      <a:r>
                        <a:rPr sz="2000">
                          <a:uFill>
                            <a:solidFill>
                              <a:srgbClr val="000000"/>
                            </a:solidFill>
                          </a:uFill>
                          <a:latin typeface="Myriad Pro"/>
                          <a:ea typeface="Myriad Pro"/>
                          <a:cs typeface="Myriad Pro"/>
                          <a:sym typeface="Myriad Pro"/>
                        </a:rPr>
                        <a:t>Humiliated/Embarrassed</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FF2DF"/>
                    </a:solidFill>
                  </a:tcPr>
                </a:tc>
                <a:tc>
                  <a:txBody>
                    <a:bodyPr/>
                    <a:lstStyle/>
                    <a:p>
                      <a:pPr marR="40639" indent="1582" defTabSz="914400">
                        <a:spcBef>
                          <a:spcPts val="300"/>
                        </a:spcBef>
                        <a:defRPr sz="1800">
                          <a:uFillTx/>
                        </a:defRPr>
                      </a:pPr>
                      <a:r>
                        <a:rPr sz="2000">
                          <a:uFill>
                            <a:solidFill>
                              <a:srgbClr val="000000"/>
                            </a:solidFill>
                          </a:uFill>
                          <a:latin typeface="Myriad Pro"/>
                          <a:ea typeface="Myriad Pro"/>
                          <a:cs typeface="Myriad Pro"/>
                          <a:sym typeface="Myriad Pro"/>
                        </a:rPr>
                        <a:t>Rejected/Disliked</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FF2DF"/>
                    </a:solidFill>
                  </a:tcPr>
                </a:tc>
              </a:tr>
            </a:tbl>
          </a:graphicData>
        </a:graphic>
      </p:graphicFrame>
      <p:graphicFrame>
        <p:nvGraphicFramePr>
          <p:cNvPr id="246" name="Table 246"/>
          <p:cNvGraphicFramePr/>
          <p:nvPr/>
        </p:nvGraphicFramePr>
        <p:xfrm>
          <a:off x="927100" y="788987"/>
          <a:ext cx="7277100" cy="2425700"/>
        </p:xfrm>
        <a:graphic>
          <a:graphicData uri="http://schemas.openxmlformats.org/drawingml/2006/table">
            <a:tbl>
              <a:tblPr>
                <a:tableStyleId>{8F44A2F1-9E1F-4B54-A3A2-5F16C0AD49E2}</a:tableStyleId>
              </a:tblPr>
              <a:tblGrid>
                <a:gridCol w="2425700"/>
                <a:gridCol w="2425700"/>
                <a:gridCol w="2425700"/>
              </a:tblGrid>
              <a:tr h="2425700">
                <a:tc>
                  <a:txBody>
                    <a:bodyPr/>
                    <a:lstStyle/>
                    <a:p>
                      <a:pPr marL="383540" marR="40639" indent="-342900" defTabSz="914400">
                        <a:spcBef>
                          <a:spcPts val="300"/>
                        </a:spcBef>
                        <a:buClr>
                          <a:srgbClr val="000000"/>
                        </a:buClr>
                        <a:buFont typeface="Arial"/>
                        <a:defRPr sz="2000">
                          <a:latin typeface="Myriad Pro"/>
                          <a:ea typeface="Myriad Pro"/>
                          <a:cs typeface="Myriad Pro"/>
                          <a:sym typeface="Myriad Pro"/>
                        </a:defRPr>
                      </a:pPr>
                      <a:endParaRPr/>
                    </a:p>
                    <a:p>
                      <a:pPr marL="383540" marR="40639" indent="-342900" defTabSz="914400">
                        <a:spcBef>
                          <a:spcPts val="300"/>
                        </a:spcBef>
                        <a:buClr>
                          <a:srgbClr val="000000"/>
                        </a:buClr>
                        <a:buFont typeface="Arial"/>
                        <a:defRPr sz="1000">
                          <a:latin typeface="Myriad Pro"/>
                          <a:ea typeface="Myriad Pro"/>
                          <a:cs typeface="Myriad Pro"/>
                          <a:sym typeface="Myriad Pro"/>
                        </a:defRPr>
                      </a:pPr>
                      <a:endParaRPr/>
                    </a:p>
                    <a:p>
                      <a:pPr marL="383540" marR="40639" indent="-342900" defTabSz="914400">
                        <a:spcBef>
                          <a:spcPts val="300"/>
                        </a:spcBef>
                        <a:buClr>
                          <a:srgbClr val="000000"/>
                        </a:buClr>
                        <a:buFont typeface="Arial"/>
                        <a:defRPr sz="2000">
                          <a:latin typeface="Myriad Pro"/>
                          <a:ea typeface="Myriad Pro"/>
                          <a:cs typeface="Myriad Pro"/>
                          <a:sym typeface="Myriad Pro"/>
                        </a:defRPr>
                      </a:pPr>
                      <a:r>
                        <a:t>Inclusion</a:t>
                      </a:r>
                    </a:p>
                    <a:p>
                      <a:pPr marL="383540" marR="40639" indent="-342900" defTabSz="914400">
                        <a:spcBef>
                          <a:spcPts val="300"/>
                        </a:spcBef>
                        <a:defRPr sz="2000">
                          <a:latin typeface="Myriad Pro"/>
                          <a:ea typeface="Myriad Pro"/>
                          <a:cs typeface="Myriad Pro"/>
                          <a:sym typeface="Myriad Pro"/>
                        </a:defRPr>
                      </a:pPr>
                      <a:endParaRPr/>
                    </a:p>
                    <a:p>
                      <a:pPr marL="375704" marR="355815" indent="32804" algn="just" defTabSz="914400">
                        <a:spcBef>
                          <a:spcPts val="300"/>
                        </a:spcBef>
                        <a:defRPr>
                          <a:latin typeface="Myriad Pro Semibold"/>
                          <a:ea typeface="Myriad Pro Semibold"/>
                          <a:cs typeface="Myriad Pro Semibold"/>
                          <a:sym typeface="Myriad Pro Semibold"/>
                        </a:defRPr>
                      </a:pPr>
                      <a:endParaRPr/>
                    </a:p>
                    <a:p>
                      <a:pPr marL="375704" marR="264375" indent="32804" algn="just" defTabSz="914400">
                        <a:spcBef>
                          <a:spcPts val="300"/>
                        </a:spcBef>
                        <a:defRPr>
                          <a:latin typeface="Myriad Pro Semibold"/>
                          <a:ea typeface="Myriad Pro Semibold"/>
                          <a:cs typeface="Myriad Pro Semibold"/>
                          <a:sym typeface="Myriad Pro Semibold"/>
                        </a:defRPr>
                      </a:pPr>
                      <a:r>
                        <a:t>Low                         High</a:t>
                      </a:r>
                    </a:p>
                  </a:txBody>
                  <a:tcPr marL="50800" marR="50800" marT="50800" marB="50800"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c>
                  <a:txBody>
                    <a:bodyPr/>
                    <a:lstStyle/>
                    <a:p>
                      <a:pPr marL="383540" marR="40639" indent="-342900" defTabSz="914400">
                        <a:spcBef>
                          <a:spcPts val="300"/>
                        </a:spcBef>
                        <a:buClr>
                          <a:srgbClr val="000000"/>
                        </a:buClr>
                        <a:buFont typeface="Arial"/>
                        <a:defRPr sz="2000">
                          <a:latin typeface="Myriad Pro"/>
                          <a:ea typeface="Myriad Pro"/>
                          <a:cs typeface="Myriad Pro"/>
                          <a:sym typeface="Myriad Pro"/>
                        </a:defRPr>
                      </a:pPr>
                      <a:endParaRPr/>
                    </a:p>
                    <a:p>
                      <a:pPr marL="383540" marR="40639" indent="-342900" defTabSz="914400">
                        <a:spcBef>
                          <a:spcPts val="300"/>
                        </a:spcBef>
                        <a:buClr>
                          <a:srgbClr val="000000"/>
                        </a:buClr>
                        <a:buFont typeface="Arial"/>
                        <a:defRPr sz="1000">
                          <a:latin typeface="Myriad Pro"/>
                          <a:ea typeface="Myriad Pro"/>
                          <a:cs typeface="Myriad Pro"/>
                          <a:sym typeface="Myriad Pro"/>
                        </a:defRPr>
                      </a:pPr>
                      <a:endParaRPr/>
                    </a:p>
                    <a:p>
                      <a:pPr marL="383540" marR="40639" indent="-342900" defTabSz="914400">
                        <a:spcBef>
                          <a:spcPts val="300"/>
                        </a:spcBef>
                        <a:buClr>
                          <a:srgbClr val="000000"/>
                        </a:buClr>
                        <a:buFont typeface="Arial"/>
                        <a:defRPr sz="2000">
                          <a:latin typeface="Myriad Pro"/>
                          <a:ea typeface="Myriad Pro"/>
                          <a:cs typeface="Myriad Pro"/>
                          <a:sym typeface="Myriad Pro"/>
                        </a:defRPr>
                      </a:pPr>
                      <a:r>
                        <a:t>Control</a:t>
                      </a:r>
                    </a:p>
                    <a:p>
                      <a:pPr marL="383540" marR="40639" indent="-342900" defTabSz="914400">
                        <a:spcBef>
                          <a:spcPts val="300"/>
                        </a:spcBef>
                        <a:defRPr sz="2000">
                          <a:latin typeface="Myriad Pro"/>
                          <a:ea typeface="Myriad Pro"/>
                          <a:cs typeface="Myriad Pro"/>
                          <a:sym typeface="Myriad Pro"/>
                        </a:defRPr>
                      </a:pPr>
                      <a:endParaRPr/>
                    </a:p>
                    <a:p>
                      <a:pPr marL="329823" marR="310256" indent="37723" algn="just" defTabSz="914400">
                        <a:spcBef>
                          <a:spcPts val="300"/>
                        </a:spcBef>
                        <a:defRPr>
                          <a:latin typeface="Myriad Pro Semibold"/>
                          <a:ea typeface="Myriad Pro Semibold"/>
                          <a:cs typeface="Myriad Pro Semibold"/>
                          <a:sym typeface="Myriad Pro Semibold"/>
                        </a:defRPr>
                      </a:pPr>
                      <a:endParaRPr/>
                    </a:p>
                    <a:p>
                      <a:pPr marL="329823" marR="310256" indent="37723" algn="just" defTabSz="914400">
                        <a:spcBef>
                          <a:spcPts val="300"/>
                        </a:spcBef>
                        <a:defRPr>
                          <a:latin typeface="Myriad Pro Semibold"/>
                          <a:ea typeface="Myriad Pro Semibold"/>
                          <a:cs typeface="Myriad Pro Semibold"/>
                          <a:sym typeface="Myriad Pro Semibold"/>
                        </a:defRPr>
                      </a:pPr>
                      <a:r>
                        <a:t>Low                         High</a:t>
                      </a:r>
                    </a:p>
                  </a:txBody>
                  <a:tcPr marL="50800" marR="50800" marT="50800" marB="50800"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c>
                  <a:txBody>
                    <a:bodyPr/>
                    <a:lstStyle/>
                    <a:p>
                      <a:pPr marL="383540" marR="40639" indent="-342900" defTabSz="914400">
                        <a:spcBef>
                          <a:spcPts val="300"/>
                        </a:spcBef>
                        <a:buClr>
                          <a:srgbClr val="000000"/>
                        </a:buClr>
                        <a:buFont typeface="Arial"/>
                        <a:defRPr sz="2000">
                          <a:latin typeface="Myriad Pro"/>
                          <a:ea typeface="Myriad Pro"/>
                          <a:cs typeface="Myriad Pro"/>
                          <a:sym typeface="Myriad Pro"/>
                        </a:defRPr>
                      </a:pPr>
                      <a:endParaRPr/>
                    </a:p>
                    <a:p>
                      <a:pPr marL="383540" marR="40639" indent="-342900" defTabSz="914400">
                        <a:spcBef>
                          <a:spcPts val="300"/>
                        </a:spcBef>
                        <a:buClr>
                          <a:srgbClr val="000000"/>
                        </a:buClr>
                        <a:buFont typeface="Arial"/>
                        <a:defRPr sz="1000">
                          <a:latin typeface="Myriad Pro"/>
                          <a:ea typeface="Myriad Pro"/>
                          <a:cs typeface="Myriad Pro"/>
                          <a:sym typeface="Myriad Pro"/>
                        </a:defRPr>
                      </a:pPr>
                      <a:endParaRPr/>
                    </a:p>
                    <a:p>
                      <a:pPr marL="383540" marR="40639" indent="-342900" defTabSz="914400">
                        <a:spcBef>
                          <a:spcPts val="300"/>
                        </a:spcBef>
                        <a:buClr>
                          <a:srgbClr val="000000"/>
                        </a:buClr>
                        <a:buFont typeface="Arial"/>
                        <a:defRPr sz="2000">
                          <a:latin typeface="Myriad Pro"/>
                          <a:ea typeface="Myriad Pro"/>
                          <a:cs typeface="Myriad Pro"/>
                          <a:sym typeface="Myriad Pro"/>
                        </a:defRPr>
                      </a:pPr>
                      <a:r>
                        <a:t>Openness</a:t>
                      </a:r>
                    </a:p>
                    <a:p>
                      <a:pPr marL="383540" marR="40639" indent="-342900" defTabSz="914400">
                        <a:spcBef>
                          <a:spcPts val="300"/>
                        </a:spcBef>
                        <a:defRPr sz="2000">
                          <a:latin typeface="Myriad Pro"/>
                          <a:ea typeface="Myriad Pro"/>
                          <a:cs typeface="Myriad Pro"/>
                          <a:sym typeface="Myriad Pro"/>
                        </a:defRPr>
                      </a:pPr>
                      <a:endParaRPr/>
                    </a:p>
                    <a:p>
                      <a:pPr marL="375381" marR="356138" indent="-8158" algn="just" defTabSz="914400">
                        <a:spcBef>
                          <a:spcPts val="300"/>
                        </a:spcBef>
                        <a:defRPr>
                          <a:latin typeface="Myriad Pro Semibold"/>
                          <a:ea typeface="Myriad Pro Semibold"/>
                          <a:cs typeface="Myriad Pro Semibold"/>
                          <a:sym typeface="Myriad Pro Semibold"/>
                        </a:defRPr>
                      </a:pPr>
                      <a:endParaRPr/>
                    </a:p>
                    <a:p>
                      <a:pPr marL="375381" marR="264698" indent="-8158" algn="just" defTabSz="914400">
                        <a:spcBef>
                          <a:spcPts val="300"/>
                        </a:spcBef>
                        <a:defRPr>
                          <a:latin typeface="Myriad Pro Semibold"/>
                          <a:ea typeface="Myriad Pro Semibold"/>
                          <a:cs typeface="Myriad Pro Semibold"/>
                          <a:sym typeface="Myriad Pro Semibold"/>
                        </a:defRPr>
                      </a:pPr>
                      <a:r>
                        <a:t>Low                          High</a:t>
                      </a:r>
                    </a:p>
                  </a:txBody>
                  <a:tcPr marL="50800" marR="50800" marT="50800" marB="50800"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r>
            </a:tbl>
          </a:graphicData>
        </a:graphic>
      </p:graphicFrame>
      <p:sp>
        <p:nvSpPr>
          <p:cNvPr id="247" name="Shape 247"/>
          <p:cNvSpPr/>
          <p:nvPr/>
        </p:nvSpPr>
        <p:spPr>
          <a:xfrm>
            <a:off x="1608280" y="2276144"/>
            <a:ext cx="1113733" cy="2"/>
          </a:xfrm>
          <a:prstGeom prst="line">
            <a:avLst/>
          </a:prstGeom>
          <a:ln w="50800">
            <a:solidFill>
              <a:srgbClr val="B1002A"/>
            </a:solidFill>
            <a:headEnd type="stealth"/>
            <a:tailEnd type="stealth"/>
          </a:ln>
        </p:spPr>
        <p:txBody>
          <a:bodyPr lIns="0" tIns="0" rIns="0" bIns="0"/>
          <a:lstStyle/>
          <a:p>
            <a:pPr marL="0" marR="0" defTabSz="457200">
              <a:defRPr sz="1200">
                <a:uFillTx/>
                <a:latin typeface="Helvetica"/>
                <a:ea typeface="Helvetica"/>
                <a:cs typeface="Helvetica"/>
                <a:sym typeface="Helvetica"/>
              </a:defRPr>
            </a:pPr>
            <a:endParaRPr/>
          </a:p>
        </p:txBody>
      </p:sp>
      <p:sp>
        <p:nvSpPr>
          <p:cNvPr id="248" name="Shape 248"/>
          <p:cNvSpPr/>
          <p:nvPr/>
        </p:nvSpPr>
        <p:spPr>
          <a:xfrm>
            <a:off x="6438900" y="2286000"/>
            <a:ext cx="1113732" cy="1"/>
          </a:xfrm>
          <a:prstGeom prst="line">
            <a:avLst/>
          </a:prstGeom>
          <a:ln w="50800">
            <a:solidFill>
              <a:srgbClr val="B1002A"/>
            </a:solidFill>
            <a:headEnd type="stealth"/>
            <a:tailEnd type="stealth"/>
          </a:ln>
        </p:spPr>
        <p:txBody>
          <a:bodyPr lIns="0" tIns="0" rIns="0" bIns="0"/>
          <a:lstStyle/>
          <a:p>
            <a:pPr marL="0" marR="0" defTabSz="457200">
              <a:defRPr sz="1200">
                <a:uFillTx/>
                <a:latin typeface="Helvetica"/>
                <a:ea typeface="Helvetica"/>
                <a:cs typeface="Helvetica"/>
                <a:sym typeface="Helvetica"/>
              </a:defRPr>
            </a:pPr>
            <a:endParaRPr/>
          </a:p>
        </p:txBody>
      </p:sp>
      <p:sp>
        <p:nvSpPr>
          <p:cNvPr id="249" name="Shape 249"/>
          <p:cNvSpPr/>
          <p:nvPr/>
        </p:nvSpPr>
        <p:spPr>
          <a:xfrm>
            <a:off x="4013200" y="2273300"/>
            <a:ext cx="1113732" cy="1"/>
          </a:xfrm>
          <a:prstGeom prst="line">
            <a:avLst/>
          </a:prstGeom>
          <a:ln w="50800">
            <a:solidFill>
              <a:srgbClr val="B1002A"/>
            </a:solidFill>
            <a:headEnd type="stealth"/>
            <a:tailEnd type="stealth"/>
          </a:ln>
        </p:spPr>
        <p:txBody>
          <a:bodyPr lIns="0" tIns="0" rIns="0" bIns="0"/>
          <a:lstStyle/>
          <a:p>
            <a:pPr marL="0" marR="0" defTabSz="457200">
              <a:defRPr sz="1200">
                <a:uFillTx/>
                <a:latin typeface="Helvetica"/>
                <a:ea typeface="Helvetica"/>
                <a:cs typeface="Helvetica"/>
                <a:sym typeface="Helvetica"/>
              </a:defRPr>
            </a:pPr>
            <a:endParaRPr/>
          </a:p>
        </p:txBody>
      </p:sp>
      <p:pic>
        <p:nvPicPr>
          <p:cNvPr id="250" name="Picture 249"/>
          <p:cNvPicPr>
            <a:picLocks/>
          </p:cNvPicPr>
          <p:nvPr/>
        </p:nvPicPr>
        <p:blipFill>
          <a:blip r:embed="rId2">
            <a:alphaModFix amt="60000"/>
            <a:extLst/>
          </a:blip>
          <a:stretch>
            <a:fillRect/>
          </a:stretch>
        </p:blipFill>
        <p:spPr>
          <a:xfrm>
            <a:off x="1392297" y="2632686"/>
            <a:ext cx="780561" cy="2717058"/>
          </a:xfrm>
          <a:prstGeom prst="rect">
            <a:avLst/>
          </a:prstGeom>
        </p:spPr>
      </p:pic>
      <p:pic>
        <p:nvPicPr>
          <p:cNvPr id="252" name="Picture 251"/>
          <p:cNvPicPr>
            <a:picLocks/>
          </p:cNvPicPr>
          <p:nvPr/>
        </p:nvPicPr>
        <p:blipFill>
          <a:blip r:embed="rId3">
            <a:alphaModFix amt="60000"/>
            <a:extLst/>
          </a:blip>
          <a:stretch>
            <a:fillRect/>
          </a:stretch>
        </p:blipFill>
        <p:spPr>
          <a:xfrm flipH="1">
            <a:off x="2145063" y="2631653"/>
            <a:ext cx="797932" cy="2716666"/>
          </a:xfrm>
          <a:prstGeom prst="rect">
            <a:avLst/>
          </a:prstGeom>
        </p:spPr>
      </p:pic>
      <p:pic>
        <p:nvPicPr>
          <p:cNvPr id="254" name="Picture 253"/>
          <p:cNvPicPr>
            <a:picLocks/>
          </p:cNvPicPr>
          <p:nvPr/>
        </p:nvPicPr>
        <p:blipFill>
          <a:blip r:embed="rId4">
            <a:alphaModFix amt="60000"/>
            <a:extLst/>
          </a:blip>
          <a:stretch>
            <a:fillRect/>
          </a:stretch>
        </p:blipFill>
        <p:spPr>
          <a:xfrm>
            <a:off x="3800979" y="2628889"/>
            <a:ext cx="772270" cy="2592379"/>
          </a:xfrm>
          <a:prstGeom prst="rect">
            <a:avLst/>
          </a:prstGeom>
        </p:spPr>
      </p:pic>
      <p:pic>
        <p:nvPicPr>
          <p:cNvPr id="256" name="Picture 255"/>
          <p:cNvPicPr>
            <a:picLocks/>
          </p:cNvPicPr>
          <p:nvPr/>
        </p:nvPicPr>
        <p:blipFill>
          <a:blip r:embed="rId5">
            <a:alphaModFix amt="60000"/>
            <a:extLst/>
          </a:blip>
          <a:stretch>
            <a:fillRect/>
          </a:stretch>
        </p:blipFill>
        <p:spPr>
          <a:xfrm flipH="1">
            <a:off x="4570655" y="2628888"/>
            <a:ext cx="773361" cy="2592544"/>
          </a:xfrm>
          <a:prstGeom prst="rect">
            <a:avLst/>
          </a:prstGeom>
        </p:spPr>
      </p:pic>
      <p:pic>
        <p:nvPicPr>
          <p:cNvPr id="258" name="Picture 257"/>
          <p:cNvPicPr>
            <a:picLocks/>
          </p:cNvPicPr>
          <p:nvPr/>
        </p:nvPicPr>
        <p:blipFill>
          <a:blip r:embed="rId2">
            <a:alphaModFix amt="60000"/>
            <a:extLst/>
          </a:blip>
          <a:stretch>
            <a:fillRect/>
          </a:stretch>
        </p:blipFill>
        <p:spPr>
          <a:xfrm>
            <a:off x="6223744" y="2628889"/>
            <a:ext cx="780562" cy="2717058"/>
          </a:xfrm>
          <a:prstGeom prst="rect">
            <a:avLst/>
          </a:prstGeom>
        </p:spPr>
      </p:pic>
      <p:pic>
        <p:nvPicPr>
          <p:cNvPr id="260" name="Picture 259"/>
          <p:cNvPicPr>
            <a:picLocks/>
          </p:cNvPicPr>
          <p:nvPr/>
        </p:nvPicPr>
        <p:blipFill>
          <a:blip r:embed="rId3">
            <a:alphaModFix amt="60000"/>
            <a:extLst/>
          </a:blip>
          <a:stretch>
            <a:fillRect/>
          </a:stretch>
        </p:blipFill>
        <p:spPr>
          <a:xfrm flipH="1">
            <a:off x="6972289" y="2628889"/>
            <a:ext cx="797932" cy="27166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45"/>
                                        </p:tgtEl>
                                        <p:attrNameLst>
                                          <p:attrName>style.visibility</p:attrName>
                                        </p:attrNameLst>
                                      </p:cBhvr>
                                      <p:to>
                                        <p:strVal val="visible"/>
                                      </p:to>
                                    </p:set>
                                    <p:anim calcmode="lin" valueType="num">
                                      <p:cBhvr>
                                        <p:cTn id="7" dur="500" fill="hold"/>
                                        <p:tgtEl>
                                          <p:spTgt spid="245"/>
                                        </p:tgtEl>
                                        <p:attrNameLst>
                                          <p:attrName>ppt_w</p:attrName>
                                        </p:attrNameLst>
                                      </p:cBhvr>
                                      <p:tavLst>
                                        <p:tav tm="0">
                                          <p:val>
                                            <p:fltVal val="0"/>
                                          </p:val>
                                        </p:tav>
                                        <p:tav tm="100000">
                                          <p:val>
                                            <p:strVal val="#ppt_w"/>
                                          </p:val>
                                        </p:tav>
                                      </p:tavLst>
                                    </p:anim>
                                    <p:anim calcmode="lin" valueType="num">
                                      <p:cBhvr>
                                        <p:cTn id="8" dur="500" fill="hold"/>
                                        <p:tgtEl>
                                          <p:spTgt spid="2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2" nodeType="clickEffect">
                                  <p:stCondLst>
                                    <p:cond delay="0"/>
                                  </p:stCondLst>
                                  <p:iterate>
                                    <p:tmAbs val="0"/>
                                  </p:iterate>
                                  <p:childTnLst>
                                    <p:set>
                                      <p:cBhvr>
                                        <p:cTn id="12" fill="hold"/>
                                        <p:tgtEl>
                                          <p:spTgt spid="250"/>
                                        </p:tgtEl>
                                        <p:attrNameLst>
                                          <p:attrName>style.visibility</p:attrName>
                                        </p:attrNameLst>
                                      </p:cBhvr>
                                      <p:to>
                                        <p:strVal val="visible"/>
                                      </p:to>
                                    </p:set>
                                    <p:animEffect transition="in" filter="wipe(down)">
                                      <p:cBhvr>
                                        <p:cTn id="13" dur="250"/>
                                        <p:tgtEl>
                                          <p:spTgt spid="2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3" nodeType="clickEffect">
                                  <p:stCondLst>
                                    <p:cond delay="0"/>
                                  </p:stCondLst>
                                  <p:iterate>
                                    <p:tmAbs val="0"/>
                                  </p:iterate>
                                  <p:childTnLst>
                                    <p:set>
                                      <p:cBhvr>
                                        <p:cTn id="17" fill="hold"/>
                                        <p:tgtEl>
                                          <p:spTgt spid="252"/>
                                        </p:tgtEl>
                                        <p:attrNameLst>
                                          <p:attrName>style.visibility</p:attrName>
                                        </p:attrNameLst>
                                      </p:cBhvr>
                                      <p:to>
                                        <p:strVal val="visible"/>
                                      </p:to>
                                    </p:set>
                                    <p:animEffect transition="in" filter="wipe(down)">
                                      <p:cBhvr>
                                        <p:cTn id="18" dur="250"/>
                                        <p:tgtEl>
                                          <p:spTgt spid="2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4" nodeType="clickEffect">
                                  <p:stCondLst>
                                    <p:cond delay="0"/>
                                  </p:stCondLst>
                                  <p:iterate>
                                    <p:tmAbs val="0"/>
                                  </p:iterate>
                                  <p:childTnLst>
                                    <p:set>
                                      <p:cBhvr>
                                        <p:cTn id="22" fill="hold"/>
                                        <p:tgtEl>
                                          <p:spTgt spid="254"/>
                                        </p:tgtEl>
                                        <p:attrNameLst>
                                          <p:attrName>style.visibility</p:attrName>
                                        </p:attrNameLst>
                                      </p:cBhvr>
                                      <p:to>
                                        <p:strVal val="visible"/>
                                      </p:to>
                                    </p:set>
                                    <p:animEffect transition="in" filter="wipe(down)">
                                      <p:cBhvr>
                                        <p:cTn id="23" dur="250"/>
                                        <p:tgtEl>
                                          <p:spTgt spid="25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5" nodeType="clickEffect">
                                  <p:stCondLst>
                                    <p:cond delay="0"/>
                                  </p:stCondLst>
                                  <p:iterate>
                                    <p:tmAbs val="0"/>
                                  </p:iterate>
                                  <p:childTnLst>
                                    <p:set>
                                      <p:cBhvr>
                                        <p:cTn id="27" fill="hold"/>
                                        <p:tgtEl>
                                          <p:spTgt spid="256"/>
                                        </p:tgtEl>
                                        <p:attrNameLst>
                                          <p:attrName>style.visibility</p:attrName>
                                        </p:attrNameLst>
                                      </p:cBhvr>
                                      <p:to>
                                        <p:strVal val="visible"/>
                                      </p:to>
                                    </p:set>
                                    <p:animEffect transition="in" filter="wipe(down)">
                                      <p:cBhvr>
                                        <p:cTn id="28" dur="250"/>
                                        <p:tgtEl>
                                          <p:spTgt spid="2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6" nodeType="clickEffect">
                                  <p:stCondLst>
                                    <p:cond delay="0"/>
                                  </p:stCondLst>
                                  <p:iterate>
                                    <p:tmAbs val="0"/>
                                  </p:iterate>
                                  <p:childTnLst>
                                    <p:set>
                                      <p:cBhvr>
                                        <p:cTn id="32" fill="hold"/>
                                        <p:tgtEl>
                                          <p:spTgt spid="258"/>
                                        </p:tgtEl>
                                        <p:attrNameLst>
                                          <p:attrName>style.visibility</p:attrName>
                                        </p:attrNameLst>
                                      </p:cBhvr>
                                      <p:to>
                                        <p:strVal val="visible"/>
                                      </p:to>
                                    </p:set>
                                    <p:animEffect transition="in" filter="wipe(down)">
                                      <p:cBhvr>
                                        <p:cTn id="33" dur="250"/>
                                        <p:tgtEl>
                                          <p:spTgt spid="25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7" nodeType="clickEffect">
                                  <p:stCondLst>
                                    <p:cond delay="0"/>
                                  </p:stCondLst>
                                  <p:iterate>
                                    <p:tmAbs val="0"/>
                                  </p:iterate>
                                  <p:childTnLst>
                                    <p:set>
                                      <p:cBhvr>
                                        <p:cTn id="37" fill="hold"/>
                                        <p:tgtEl>
                                          <p:spTgt spid="260"/>
                                        </p:tgtEl>
                                        <p:attrNameLst>
                                          <p:attrName>style.visibility</p:attrName>
                                        </p:attrNameLst>
                                      </p:cBhvr>
                                      <p:to>
                                        <p:strVal val="visible"/>
                                      </p:to>
                                    </p:set>
                                    <p:animEffect transition="in" filter="wipe(down)">
                                      <p:cBhvr>
                                        <p:cTn id="38" dur="25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1" animBg="1" advAuto="0"/>
      <p:bldP spid="250" grpId="2" animBg="1" advAuto="0"/>
      <p:bldP spid="252" grpId="3" animBg="1" advAuto="0"/>
      <p:bldP spid="254" grpId="4" animBg="1" advAuto="0"/>
      <p:bldP spid="256" grpId="5" animBg="1" advAuto="0"/>
      <p:bldP spid="258" grpId="6" animBg="1" advAuto="0"/>
      <p:bldP spid="260" grpId="7"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2013, The Schutz Company. All rights reserved. </a:t>
            </a:r>
          </a:p>
        </p:txBody>
      </p:sp>
      <p:sp>
        <p:nvSpPr>
          <p:cNvPr id="264" name="Shape 264"/>
          <p:cNvSpPr/>
          <p:nvPr/>
        </p:nvSpPr>
        <p:spPr>
          <a:xfrm>
            <a:off x="457200" y="762000"/>
            <a:ext cx="8229600" cy="533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indent="3175" algn="ctr">
              <a:spcBef>
                <a:spcPts val="400"/>
              </a:spcBef>
              <a:buClr>
                <a:srgbClr val="4F3B90"/>
              </a:buClr>
              <a:buFont typeface="Verdana"/>
              <a:defRPr sz="6400"/>
            </a:pPr>
            <a:r>
              <a:rPr b="1"/>
              <a:t>Rigidity</a:t>
            </a:r>
          </a:p>
          <a:p>
            <a:pPr indent="3175" algn="ctr">
              <a:spcBef>
                <a:spcPts val="400"/>
              </a:spcBef>
              <a:buClr>
                <a:srgbClr val="4F3B90"/>
              </a:buClr>
              <a:buFont typeface="Verdana"/>
              <a:defRPr sz="6400"/>
            </a:pPr>
            <a:endParaRPr b="1"/>
          </a:p>
          <a:p>
            <a:pPr indent="3175" algn="ctr">
              <a:spcBef>
                <a:spcPts val="400"/>
              </a:spcBef>
              <a:buClr>
                <a:srgbClr val="4F3B90"/>
              </a:buClr>
              <a:buFont typeface="Verdana"/>
              <a:defRPr sz="6400" i="1"/>
            </a:pPr>
            <a:r>
              <a:t>Enemy of teamwork and collaboration</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Picture 265"/>
          <p:cNvPicPr>
            <a:picLocks/>
          </p:cNvPicPr>
          <p:nvPr/>
        </p:nvPicPr>
        <p:blipFill>
          <a:blip r:embed="rId2">
            <a:extLst/>
          </a:blip>
          <a:stretch>
            <a:fillRect/>
          </a:stretch>
        </p:blipFill>
        <p:spPr>
          <a:xfrm>
            <a:off x="1924049" y="762000"/>
            <a:ext cx="5295901" cy="5334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66"/>
                                        </p:tgtEl>
                                        <p:attrNameLst>
                                          <p:attrName>style.visibility</p:attrName>
                                        </p:attrNameLst>
                                      </p:cBhvr>
                                      <p:to>
                                        <p:strVal val="visible"/>
                                      </p:to>
                                    </p:set>
                                    <p:anim calcmode="lin" valueType="num">
                                      <p:cBhvr>
                                        <p:cTn id="7" dur="1000" fill="hold"/>
                                        <p:tgtEl>
                                          <p:spTgt spid="266"/>
                                        </p:tgtEl>
                                        <p:attrNameLst>
                                          <p:attrName>ppt_w</p:attrName>
                                        </p:attrNameLst>
                                      </p:cBhvr>
                                      <p:tavLst>
                                        <p:tav tm="0">
                                          <p:val>
                                            <p:fltVal val="0"/>
                                          </p:val>
                                        </p:tav>
                                        <p:tav tm="100000">
                                          <p:val>
                                            <p:strVal val="#ppt_w"/>
                                          </p:val>
                                        </p:tav>
                                      </p:tavLst>
                                    </p:anim>
                                    <p:anim calcmode="lin" valueType="num">
                                      <p:cBhvr>
                                        <p:cTn id="8" dur="1000" fill="hold"/>
                                        <p:tgtEl>
                                          <p:spTgt spid="2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truth_awareness_choice.pdf"/>
          <p:cNvPicPr>
            <a:picLocks noChangeAspect="1"/>
          </p:cNvPicPr>
          <p:nvPr/>
        </p:nvPicPr>
        <p:blipFill>
          <a:blip r:embed="rId2">
            <a:extLst/>
          </a:blip>
          <a:srcRect r="8908"/>
          <a:stretch>
            <a:fillRect/>
          </a:stretch>
        </p:blipFill>
        <p:spPr>
          <a:xfrm rot="21567415">
            <a:off x="1984814" y="853293"/>
            <a:ext cx="5164587" cy="5168900"/>
          </a:xfrm>
          <a:prstGeom prst="rect">
            <a:avLst/>
          </a:prstGeom>
        </p:spPr>
      </p:pic>
      <p:sp>
        <p:nvSpPr>
          <p:cNvPr id="270" name="Shape 270"/>
          <p:cNvSpPr/>
          <p:nvPr/>
        </p:nvSpPr>
        <p:spPr>
          <a:xfrm>
            <a:off x="4413845" y="916136"/>
            <a:ext cx="3506598" cy="4353819"/>
          </a:xfrm>
          <a:custGeom>
            <a:avLst/>
            <a:gdLst/>
            <a:ahLst/>
            <a:cxnLst>
              <a:cxn ang="0">
                <a:pos x="wd2" y="hd2"/>
              </a:cxn>
              <a:cxn ang="5400000">
                <a:pos x="wd2" y="hd2"/>
              </a:cxn>
              <a:cxn ang="10800000">
                <a:pos x="wd2" y="hd2"/>
              </a:cxn>
              <a:cxn ang="16200000">
                <a:pos x="wd2" y="hd2"/>
              </a:cxn>
            </a:cxnLst>
            <a:rect l="0" t="0" r="r" b="b"/>
            <a:pathLst>
              <a:path w="21600" h="21600" extrusionOk="0">
                <a:moveTo>
                  <a:pt x="4209" y="0"/>
                </a:moveTo>
                <a:lnTo>
                  <a:pt x="3835" y="376"/>
                </a:lnTo>
                <a:lnTo>
                  <a:pt x="3368" y="825"/>
                </a:lnTo>
                <a:lnTo>
                  <a:pt x="2936" y="1283"/>
                </a:lnTo>
                <a:lnTo>
                  <a:pt x="2377" y="1889"/>
                </a:lnTo>
                <a:lnTo>
                  <a:pt x="1745" y="2742"/>
                </a:lnTo>
                <a:lnTo>
                  <a:pt x="1206" y="3665"/>
                </a:lnTo>
                <a:lnTo>
                  <a:pt x="764" y="4564"/>
                </a:lnTo>
                <a:lnTo>
                  <a:pt x="347" y="5653"/>
                </a:lnTo>
                <a:lnTo>
                  <a:pt x="79" y="6952"/>
                </a:lnTo>
                <a:lnTo>
                  <a:pt x="0" y="8055"/>
                </a:lnTo>
                <a:lnTo>
                  <a:pt x="58" y="8879"/>
                </a:lnTo>
                <a:lnTo>
                  <a:pt x="175" y="9850"/>
                </a:lnTo>
                <a:lnTo>
                  <a:pt x="426" y="10716"/>
                </a:lnTo>
                <a:lnTo>
                  <a:pt x="645" y="11368"/>
                </a:lnTo>
                <a:lnTo>
                  <a:pt x="878" y="11942"/>
                </a:lnTo>
                <a:lnTo>
                  <a:pt x="1121" y="12533"/>
                </a:lnTo>
                <a:lnTo>
                  <a:pt x="1012" y="12779"/>
                </a:lnTo>
                <a:lnTo>
                  <a:pt x="7775" y="21600"/>
                </a:lnTo>
                <a:lnTo>
                  <a:pt x="21600" y="20491"/>
                </a:lnTo>
                <a:lnTo>
                  <a:pt x="20730" y="7"/>
                </a:lnTo>
                <a:lnTo>
                  <a:pt x="4209" y="0"/>
                </a:lnTo>
                <a:close/>
              </a:path>
            </a:pathLst>
          </a:custGeom>
          <a:solidFill>
            <a:srgbClr val="FFFFFF"/>
          </a:solidFill>
        </p:spPr>
        <p:txBody>
          <a:bodyPr lIns="50800" tIns="50800" rIns="50800" bIns="50800" anchor="ctr"/>
          <a:lstStyle/>
          <a:p>
            <a:pPr marL="0" marR="0" algn="ctr" defTabSz="584200">
              <a:defRPr sz="4200">
                <a:uFillTx/>
                <a:latin typeface="Gill Sans"/>
                <a:ea typeface="Gill Sans"/>
                <a:cs typeface="Gill Sans"/>
                <a:sym typeface="Gill Sans"/>
              </a:defRPr>
            </a:pPr>
            <a:endParaRPr/>
          </a:p>
        </p:txBody>
      </p:sp>
      <p:sp>
        <p:nvSpPr>
          <p:cNvPr id="271" name="Shape 271"/>
          <p:cNvSpPr/>
          <p:nvPr/>
        </p:nvSpPr>
        <p:spPr>
          <a:xfrm>
            <a:off x="2247900" y="3475566"/>
            <a:ext cx="4262041" cy="2645834"/>
          </a:xfrm>
          <a:custGeom>
            <a:avLst/>
            <a:gdLst/>
            <a:ahLst/>
            <a:cxnLst>
              <a:cxn ang="0">
                <a:pos x="wd2" y="hd2"/>
              </a:cxn>
              <a:cxn ang="5400000">
                <a:pos x="wd2" y="hd2"/>
              </a:cxn>
              <a:cxn ang="10800000">
                <a:pos x="wd2" y="hd2"/>
              </a:cxn>
              <a:cxn ang="16200000">
                <a:pos x="wd2" y="hd2"/>
              </a:cxn>
            </a:cxnLst>
            <a:rect l="0" t="0" r="r" b="b"/>
            <a:pathLst>
              <a:path w="21600" h="21600" extrusionOk="0">
                <a:moveTo>
                  <a:pt x="0" y="8951"/>
                </a:moveTo>
                <a:lnTo>
                  <a:pt x="515" y="8882"/>
                </a:lnTo>
                <a:lnTo>
                  <a:pt x="1352" y="8744"/>
                </a:lnTo>
                <a:lnTo>
                  <a:pt x="2317" y="8536"/>
                </a:lnTo>
                <a:lnTo>
                  <a:pt x="3411" y="8191"/>
                </a:lnTo>
                <a:lnTo>
                  <a:pt x="4334" y="7880"/>
                </a:lnTo>
                <a:lnTo>
                  <a:pt x="5173" y="7537"/>
                </a:lnTo>
                <a:lnTo>
                  <a:pt x="6072" y="7085"/>
                </a:lnTo>
                <a:lnTo>
                  <a:pt x="6973" y="6497"/>
                </a:lnTo>
                <a:lnTo>
                  <a:pt x="7831" y="5875"/>
                </a:lnTo>
                <a:lnTo>
                  <a:pt x="8646" y="5115"/>
                </a:lnTo>
                <a:lnTo>
                  <a:pt x="9473" y="4268"/>
                </a:lnTo>
                <a:lnTo>
                  <a:pt x="10191" y="3249"/>
                </a:lnTo>
                <a:lnTo>
                  <a:pt x="10835" y="2212"/>
                </a:lnTo>
                <a:lnTo>
                  <a:pt x="11328" y="1244"/>
                </a:lnTo>
                <a:lnTo>
                  <a:pt x="11821" y="0"/>
                </a:lnTo>
                <a:lnTo>
                  <a:pt x="12615" y="138"/>
                </a:lnTo>
                <a:lnTo>
                  <a:pt x="13302" y="380"/>
                </a:lnTo>
                <a:lnTo>
                  <a:pt x="13838" y="691"/>
                </a:lnTo>
                <a:lnTo>
                  <a:pt x="14502" y="1131"/>
                </a:lnTo>
                <a:lnTo>
                  <a:pt x="15104" y="1659"/>
                </a:lnTo>
                <a:lnTo>
                  <a:pt x="15833" y="2385"/>
                </a:lnTo>
                <a:lnTo>
                  <a:pt x="16541" y="3214"/>
                </a:lnTo>
                <a:lnTo>
                  <a:pt x="17292" y="4216"/>
                </a:lnTo>
                <a:lnTo>
                  <a:pt x="17893" y="5149"/>
                </a:lnTo>
                <a:cubicBezTo>
                  <a:pt x="17893" y="5149"/>
                  <a:pt x="18389" y="6032"/>
                  <a:pt x="18429" y="6083"/>
                </a:cubicBezTo>
                <a:cubicBezTo>
                  <a:pt x="18470" y="6133"/>
                  <a:pt x="19009" y="7223"/>
                  <a:pt x="19009" y="7223"/>
                </a:cubicBezTo>
                <a:lnTo>
                  <a:pt x="19652" y="8433"/>
                </a:lnTo>
                <a:lnTo>
                  <a:pt x="20232" y="9780"/>
                </a:lnTo>
                <a:lnTo>
                  <a:pt x="20725" y="11025"/>
                </a:lnTo>
                <a:lnTo>
                  <a:pt x="21154" y="12165"/>
                </a:lnTo>
                <a:lnTo>
                  <a:pt x="21600" y="13460"/>
                </a:lnTo>
                <a:lnTo>
                  <a:pt x="21476" y="21600"/>
                </a:lnTo>
                <a:lnTo>
                  <a:pt x="172" y="21531"/>
                </a:lnTo>
                <a:lnTo>
                  <a:pt x="0" y="8951"/>
                </a:lnTo>
                <a:close/>
              </a:path>
            </a:pathLst>
          </a:custGeom>
          <a:solidFill>
            <a:srgbClr val="FFFFFF"/>
          </a:solidFill>
        </p:spPr>
        <p:txBody>
          <a:bodyPr lIns="50800" tIns="50800" rIns="50800" bIns="50800" anchor="ctr"/>
          <a:lstStyle/>
          <a:p>
            <a:pPr marL="0" marR="0" algn="ctr" defTabSz="584200">
              <a:defRPr sz="4200">
                <a:uFillTx/>
                <a:latin typeface="Gill Sans"/>
                <a:ea typeface="Gill Sans"/>
                <a:cs typeface="Gill Sans"/>
                <a:sym typeface="Gill Sans"/>
              </a:defRPr>
            </a:pPr>
            <a:endParaRPr/>
          </a:p>
        </p:txBody>
      </p:sp>
      <p:sp>
        <p:nvSpPr>
          <p:cNvPr id="272" name="Shape 272"/>
          <p:cNvSpPr/>
          <p:nvPr/>
        </p:nvSpPr>
        <p:spPr>
          <a:xfrm>
            <a:off x="2019300" y="857250"/>
            <a:ext cx="5105400" cy="5143500"/>
          </a:xfrm>
          <a:prstGeom prst="ellipse">
            <a:avLst/>
          </a:prstGeom>
          <a:ln w="63500">
            <a:solidFill>
              <a:srgbClr val="C4B599"/>
            </a:solidFill>
          </a:ln>
        </p:spPr>
        <p:txBody>
          <a:bodyPr lIns="50800" tIns="50800" rIns="50800" bIns="50800" anchor="ctr"/>
          <a:lstStyle/>
          <a:p>
            <a:endParaRP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750" fill="hold"/>
                                        <p:tgtEl>
                                          <p:spTgt spid="270"/>
                                        </p:tgtEl>
                                      </p:cBhvr>
                                    </p:animEffect>
                                    <p:set>
                                      <p:cBhvr>
                                        <p:cTn id="7" fill="hold">
                                          <p:stCondLst>
                                            <p:cond delay="749"/>
                                          </p:stCondLst>
                                        </p:cTn>
                                        <p:tgtEl>
                                          <p:spTgt spid="27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fill="hold" grpId="2" nodeType="clickEffect">
                                  <p:stCondLst>
                                    <p:cond delay="0"/>
                                  </p:stCondLst>
                                  <p:iterate>
                                    <p:tmAbs val="0"/>
                                  </p:iterate>
                                  <p:childTnLst>
                                    <p:animEffect transition="out" filter="dissolve">
                                      <p:cBhvr>
                                        <p:cTn id="11" dur="750" fill="hold"/>
                                        <p:tgtEl>
                                          <p:spTgt spid="271"/>
                                        </p:tgtEl>
                                      </p:cBhvr>
                                    </p:animEffect>
                                    <p:set>
                                      <p:cBhvr>
                                        <p:cTn id="12" fill="hold">
                                          <p:stCondLst>
                                            <p:cond delay="749"/>
                                          </p:stCondLst>
                                        </p:cTn>
                                        <p:tgtEl>
                                          <p:spTgt spid="271"/>
                                        </p:tgtEl>
                                        <p:attrNameLst>
                                          <p:attrName>style.visibility</p:attrName>
                                        </p:attrNameLst>
                                      </p:cBhvr>
                                      <p:to>
                                        <p:strVal val="hidden"/>
                                      </p:to>
                                    </p:set>
                                  </p:childTnLst>
                                </p:cTn>
                              </p:par>
                            </p:childTnLst>
                          </p:cTn>
                        </p:par>
                        <p:par>
                          <p:cTn id="13" fill="hold">
                            <p:stCondLst>
                              <p:cond delay="750"/>
                            </p:stCondLst>
                            <p:childTnLst>
                              <p:par>
                                <p:cTn id="14" presetID="9" presetClass="exit" fill="hold" grpId="3" nodeType="afterEffect">
                                  <p:stCondLst>
                                    <p:cond delay="0"/>
                                  </p:stCondLst>
                                  <p:iterate>
                                    <p:tmAbs val="0"/>
                                  </p:iterate>
                                  <p:childTnLst>
                                    <p:animEffect transition="out" filter="dissolve">
                                      <p:cBhvr>
                                        <p:cTn id="15" dur="750" fill="hold"/>
                                        <p:tgtEl>
                                          <p:spTgt spid="272"/>
                                        </p:tgtEl>
                                      </p:cBhvr>
                                    </p:animEffect>
                                    <p:set>
                                      <p:cBhvr>
                                        <p:cTn id="16" fill="hold">
                                          <p:stCondLst>
                                            <p:cond delay="749"/>
                                          </p:stCondLst>
                                        </p:cTn>
                                        <p:tgtEl>
                                          <p:spTgt spid="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1" animBg="1" advAuto="0"/>
      <p:bldP spid="271" grpId="2" animBg="1" advAuto="0"/>
      <p:bldP spid="272" grpId="3"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T103US_10_05_PRESS_FRONTCOVER.tiff"/>
          <p:cNvPicPr>
            <a:picLocks noChangeAspect="1"/>
          </p:cNvPicPr>
          <p:nvPr/>
        </p:nvPicPr>
        <p:blipFill>
          <a:blip r:embed="rId2">
            <a:extLst/>
          </a:blip>
          <a:stretch>
            <a:fillRect/>
          </a:stretch>
        </p:blipFill>
        <p:spPr>
          <a:xfrm>
            <a:off x="914400" y="3568487"/>
            <a:ext cx="1708976" cy="2209801"/>
          </a:xfrm>
          <a:prstGeom prst="rect">
            <a:avLst/>
          </a:prstGeom>
          <a:effectLst>
            <a:outerShdw blurRad="127000" dist="76200" dir="2700000" rotWithShape="0">
              <a:srgbClr val="000000">
                <a:alpha val="75000"/>
              </a:srgbClr>
            </a:outerShdw>
          </a:effectLst>
        </p:spPr>
      </p:pic>
      <p:pic>
        <p:nvPicPr>
          <p:cNvPr id="275" name="T102US_2010_05_PRESS_FRONTCOVER.jpg"/>
          <p:cNvPicPr>
            <a:picLocks noChangeAspect="1"/>
          </p:cNvPicPr>
          <p:nvPr/>
        </p:nvPicPr>
        <p:blipFill>
          <a:blip r:embed="rId3">
            <a:extLst/>
          </a:blip>
          <a:stretch>
            <a:fillRect/>
          </a:stretch>
        </p:blipFill>
        <p:spPr>
          <a:xfrm>
            <a:off x="895261" y="3571045"/>
            <a:ext cx="1708976" cy="2209801"/>
          </a:xfrm>
          <a:prstGeom prst="rect">
            <a:avLst/>
          </a:prstGeom>
          <a:effectLst>
            <a:outerShdw blurRad="127000" dist="76200" dir="2700000" rotWithShape="0">
              <a:srgbClr val="000000">
                <a:alpha val="75000"/>
              </a:srgbClr>
            </a:outerShdw>
          </a:effectLst>
        </p:spPr>
      </p:pic>
      <p:sp>
        <p:nvSpPr>
          <p:cNvPr id="276" name="Shape 276"/>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pic>
        <p:nvPicPr>
          <p:cNvPr id="277" name="T101US_2010_05_PRESS_FRONTCOVER.tiff"/>
          <p:cNvPicPr>
            <a:picLocks noChangeAspect="1"/>
          </p:cNvPicPr>
          <p:nvPr/>
        </p:nvPicPr>
        <p:blipFill>
          <a:blip r:embed="rId4">
            <a:extLst/>
          </a:blip>
          <a:stretch>
            <a:fillRect/>
          </a:stretch>
        </p:blipFill>
        <p:spPr>
          <a:xfrm>
            <a:off x="914400" y="3563549"/>
            <a:ext cx="1714500" cy="2216945"/>
          </a:xfrm>
          <a:prstGeom prst="rect">
            <a:avLst/>
          </a:prstGeom>
          <a:effectLst>
            <a:outerShdw blurRad="127000" dist="76200" dir="2700000" rotWithShape="0">
              <a:srgbClr val="000000">
                <a:alpha val="75000"/>
              </a:srgbClr>
            </a:outerShdw>
          </a:effectLst>
        </p:spPr>
      </p:pic>
      <p:graphicFrame>
        <p:nvGraphicFramePr>
          <p:cNvPr id="278" name="Table 278"/>
          <p:cNvGraphicFramePr/>
          <p:nvPr/>
        </p:nvGraphicFramePr>
        <p:xfrm>
          <a:off x="3327400" y="877887"/>
          <a:ext cx="5181600" cy="1219200"/>
        </p:xfrm>
        <a:graphic>
          <a:graphicData uri="http://schemas.openxmlformats.org/drawingml/2006/table">
            <a:tbl>
              <a:tblPr>
                <a:tableStyleId>{8F44A2F1-9E1F-4B54-A3A2-5F16C0AD49E2}</a:tableStyleId>
              </a:tblPr>
              <a:tblGrid>
                <a:gridCol w="1295400"/>
                <a:gridCol w="1295400"/>
                <a:gridCol w="1295400"/>
                <a:gridCol w="1295400"/>
              </a:tblGrid>
              <a:tr h="1219200">
                <a:tc>
                  <a:txBody>
                    <a:bodyPr/>
                    <a:lstStyle/>
                    <a:p>
                      <a:pPr marL="383540" marR="40639" indent="-342900" algn="l" defTabSz="914400">
                        <a:spcBef>
                          <a:spcPts val="300"/>
                        </a:spcBef>
                        <a:defRPr sz="1800">
                          <a:uFillTx/>
                        </a:defRPr>
                      </a:pPr>
                      <a:r>
                        <a:rPr sz="1600">
                          <a:solidFill>
                            <a:srgbClr val="FFFFFF"/>
                          </a:solidFill>
                          <a:uFill>
                            <a:solidFill>
                              <a:srgbClr val="FFFFFF"/>
                            </a:solidFill>
                          </a:uFill>
                          <a:latin typeface="Myriad Pro Semibold"/>
                          <a:ea typeface="Myriad Pro Semibold"/>
                          <a:cs typeface="Myriad Pro Semibold"/>
                          <a:sym typeface="Myriad Pro Semibold"/>
                        </a:rPr>
                        <a:t>Behavior</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A80025"/>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Inclusion</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Control</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Openness</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r>
            </a:tbl>
          </a:graphicData>
        </a:graphic>
      </p:graphicFrame>
      <p:graphicFrame>
        <p:nvGraphicFramePr>
          <p:cNvPr id="279" name="Table 279"/>
          <p:cNvGraphicFramePr/>
          <p:nvPr/>
        </p:nvGraphicFramePr>
        <p:xfrm>
          <a:off x="3327400" y="2095500"/>
          <a:ext cx="5181600" cy="1219200"/>
        </p:xfrm>
        <a:graphic>
          <a:graphicData uri="http://schemas.openxmlformats.org/drawingml/2006/table">
            <a:tbl>
              <a:tblPr>
                <a:tableStyleId>{8F44A2F1-9E1F-4B54-A3A2-5F16C0AD49E2}</a:tableStyleId>
              </a:tblPr>
              <a:tblGrid>
                <a:gridCol w="1295400"/>
                <a:gridCol w="1295400"/>
                <a:gridCol w="1295400"/>
                <a:gridCol w="1295400"/>
              </a:tblGrid>
              <a:tr h="1219200">
                <a:tc>
                  <a:txBody>
                    <a:bodyPr/>
                    <a:lstStyle/>
                    <a:p>
                      <a:pPr marL="383540" marR="40639" indent="-342900" algn="l" defTabSz="914400">
                        <a:spcBef>
                          <a:spcPts val="300"/>
                        </a:spcBef>
                        <a:defRPr sz="1800">
                          <a:uFillTx/>
                        </a:defRPr>
                      </a:pPr>
                      <a:r>
                        <a:rPr sz="1600">
                          <a:solidFill>
                            <a:srgbClr val="FFFFFF"/>
                          </a:solidFill>
                          <a:uFill>
                            <a:solidFill>
                              <a:srgbClr val="FFFFFF"/>
                            </a:solidFill>
                          </a:uFill>
                          <a:latin typeface="Myriad Pro Semibold"/>
                          <a:ea typeface="Myriad Pro Semibold"/>
                          <a:cs typeface="Myriad Pro Semibold"/>
                          <a:sym typeface="Myriad Pro Semibold"/>
                        </a:rPr>
                        <a:t>Feelings</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00675B"/>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Significance</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BCDDDC"/>
                    </a:solidFill>
                  </a:tcPr>
                </a:tc>
                <a:tc>
                  <a:txBody>
                    <a:bodyPr/>
                    <a:lstStyle/>
                    <a:p>
                      <a:pPr marL="383540" marR="40639" indent="-342900" defTabSz="914400">
                        <a:spcBef>
                          <a:spcPts val="300"/>
                        </a:spcBef>
                        <a:defRPr sz="1800">
                          <a:uFillTx/>
                        </a:defRPr>
                      </a:pPr>
                      <a:r>
                        <a:rPr sz="1600" spc="-16">
                          <a:uFill>
                            <a:solidFill>
                              <a:srgbClr val="000000"/>
                            </a:solidFill>
                          </a:uFill>
                          <a:latin typeface="Myriad Pro"/>
                          <a:ea typeface="Myriad Pro"/>
                          <a:cs typeface="Myriad Pro"/>
                          <a:sym typeface="Myriad Pro"/>
                        </a:rPr>
                        <a:t>Competence</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BCDDDC"/>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Likability</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BCDDDC"/>
                    </a:solidFill>
                  </a:tcPr>
                </a:tc>
              </a:tr>
            </a:tbl>
          </a:graphicData>
        </a:graphic>
      </p:graphicFrame>
      <p:graphicFrame>
        <p:nvGraphicFramePr>
          <p:cNvPr id="280" name="Table 280"/>
          <p:cNvGraphicFramePr/>
          <p:nvPr/>
        </p:nvGraphicFramePr>
        <p:xfrm>
          <a:off x="3327400" y="3314700"/>
          <a:ext cx="5181600" cy="1219200"/>
        </p:xfrm>
        <a:graphic>
          <a:graphicData uri="http://schemas.openxmlformats.org/drawingml/2006/table">
            <a:tbl>
              <a:tblPr>
                <a:tableStyleId>{8F44A2F1-9E1F-4B54-A3A2-5F16C0AD49E2}</a:tableStyleId>
              </a:tblPr>
              <a:tblGrid>
                <a:gridCol w="1295400"/>
                <a:gridCol w="1295400"/>
                <a:gridCol w="1295400"/>
                <a:gridCol w="1295400"/>
              </a:tblGrid>
              <a:tr h="1219200">
                <a:tc>
                  <a:txBody>
                    <a:bodyPr/>
                    <a:lstStyle/>
                    <a:p>
                      <a:pPr marL="383540" marR="40639" indent="-342900" algn="l" defTabSz="914400">
                        <a:spcBef>
                          <a:spcPts val="300"/>
                        </a:spcBef>
                        <a:buClr>
                          <a:srgbClr val="000000"/>
                        </a:buClr>
                        <a:buFont typeface="Arial"/>
                        <a:defRPr sz="1600" spc="-48">
                          <a:solidFill>
                            <a:srgbClr val="FFFFFF"/>
                          </a:solidFill>
                          <a:uFill>
                            <a:solidFill>
                              <a:srgbClr val="FFFFFF"/>
                            </a:solidFill>
                          </a:uFill>
                          <a:latin typeface="Myriad Pro Semibold"/>
                          <a:ea typeface="Myriad Pro Semibold"/>
                          <a:cs typeface="Myriad Pro Semibold"/>
                          <a:sym typeface="Myriad Pro Semibold"/>
                        </a:defRPr>
                      </a:pPr>
                      <a:r>
                        <a:t>Self-Concept</a:t>
                      </a:r>
                    </a:p>
                    <a:p>
                      <a:pPr marL="383540" marR="40639" indent="-342900" algn="l" defTabSz="914400">
                        <a:spcBef>
                          <a:spcPts val="300"/>
                        </a:spcBef>
                        <a:buClr>
                          <a:srgbClr val="000000"/>
                        </a:buClr>
                        <a:buFont typeface="Arial"/>
                        <a:defRPr sz="1600">
                          <a:solidFill>
                            <a:srgbClr val="FFFFFF"/>
                          </a:solidFill>
                          <a:uFill>
                            <a:solidFill>
                              <a:srgbClr val="FFFFFF"/>
                            </a:solidFill>
                          </a:uFill>
                          <a:latin typeface="Myriad Pro Semibold"/>
                          <a:ea typeface="Myriad Pro Semibold"/>
                          <a:cs typeface="Myriad Pro Semibold"/>
                          <a:sym typeface="Myriad Pro Semibold"/>
                        </a:defRPr>
                      </a:pPr>
                      <a:r>
                        <a:t>(behavior)</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D9205"/>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Aliveness</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FF2DF"/>
                    </a:solidFill>
                  </a:tcPr>
                </a:tc>
                <a:tc>
                  <a:txBody>
                    <a:bodyPr/>
                    <a:lstStyle/>
                    <a:p>
                      <a:pPr marR="40639" defTabSz="914400">
                        <a:spcBef>
                          <a:spcPts val="300"/>
                        </a:spcBef>
                        <a:defRPr sz="1800">
                          <a:uFillTx/>
                        </a:defRPr>
                      </a:pPr>
                      <a:r>
                        <a:rPr sz="1600" spc="-96">
                          <a:uFill>
                            <a:solidFill>
                              <a:srgbClr val="000000"/>
                            </a:solidFill>
                          </a:uFill>
                          <a:latin typeface="Myriad Pro"/>
                          <a:ea typeface="Myriad Pro"/>
                          <a:cs typeface="Myriad Pro"/>
                          <a:sym typeface="Myriad Pro"/>
                        </a:rPr>
                        <a:t>Self-Determination</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FF2DF"/>
                    </a:solidFill>
                  </a:tcPr>
                </a:tc>
                <a:tc>
                  <a:txBody>
                    <a:bodyPr/>
                    <a:lstStyle/>
                    <a:p>
                      <a:pPr marR="40639" indent="1582" defTabSz="914400">
                        <a:spcBef>
                          <a:spcPts val="300"/>
                        </a:spcBef>
                        <a:defRPr sz="1800">
                          <a:uFillTx/>
                        </a:defRPr>
                      </a:pPr>
                      <a:r>
                        <a:rPr sz="1600">
                          <a:uFill>
                            <a:solidFill>
                              <a:srgbClr val="000000"/>
                            </a:solidFill>
                          </a:uFill>
                          <a:latin typeface="Myriad Pro"/>
                          <a:ea typeface="Myriad Pro"/>
                          <a:cs typeface="Myriad Pro"/>
                          <a:sym typeface="Myriad Pro"/>
                        </a:rPr>
                        <a:t>Self-Awareness</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FF2DF"/>
                    </a:solidFill>
                  </a:tcPr>
                </a:tc>
              </a:tr>
            </a:tbl>
          </a:graphicData>
        </a:graphic>
      </p:graphicFrame>
      <p:graphicFrame>
        <p:nvGraphicFramePr>
          <p:cNvPr id="281" name="Table 281"/>
          <p:cNvGraphicFramePr/>
          <p:nvPr/>
        </p:nvGraphicFramePr>
        <p:xfrm>
          <a:off x="3327400" y="4533900"/>
          <a:ext cx="5181600" cy="1219200"/>
        </p:xfrm>
        <a:graphic>
          <a:graphicData uri="http://schemas.openxmlformats.org/drawingml/2006/table">
            <a:tbl>
              <a:tblPr>
                <a:tableStyleId>{8F44A2F1-9E1F-4B54-A3A2-5F16C0AD49E2}</a:tableStyleId>
              </a:tblPr>
              <a:tblGrid>
                <a:gridCol w="1295400"/>
                <a:gridCol w="1295400"/>
                <a:gridCol w="1295400"/>
                <a:gridCol w="1295400"/>
              </a:tblGrid>
              <a:tr h="1219200">
                <a:tc>
                  <a:txBody>
                    <a:bodyPr/>
                    <a:lstStyle/>
                    <a:p>
                      <a:pPr marL="383540" marR="40639" indent="-342900" algn="l" defTabSz="914400">
                        <a:spcBef>
                          <a:spcPts val="300"/>
                        </a:spcBef>
                        <a:buClr>
                          <a:srgbClr val="000000"/>
                        </a:buClr>
                        <a:buFont typeface="Arial"/>
                        <a:defRPr sz="1600" spc="-48">
                          <a:solidFill>
                            <a:srgbClr val="FFFFFF"/>
                          </a:solidFill>
                          <a:uFill>
                            <a:solidFill>
                              <a:srgbClr val="FFFFFF"/>
                            </a:solidFill>
                          </a:uFill>
                          <a:latin typeface="Myriad Pro Semibold"/>
                          <a:ea typeface="Myriad Pro Semibold"/>
                          <a:cs typeface="Myriad Pro Semibold"/>
                          <a:sym typeface="Myriad Pro Semibold"/>
                        </a:defRPr>
                      </a:pPr>
                      <a:r>
                        <a:t>Self-Concept</a:t>
                      </a:r>
                    </a:p>
                    <a:p>
                      <a:pPr marL="383540" marR="40639" indent="-342900" algn="l" defTabSz="914400">
                        <a:spcBef>
                          <a:spcPts val="300"/>
                        </a:spcBef>
                        <a:buClr>
                          <a:srgbClr val="000000"/>
                        </a:buClr>
                        <a:buFont typeface="Arial"/>
                        <a:defRPr sz="1600">
                          <a:solidFill>
                            <a:srgbClr val="FFFFFF"/>
                          </a:solidFill>
                          <a:uFill>
                            <a:solidFill>
                              <a:srgbClr val="FFFFFF"/>
                            </a:solidFill>
                          </a:uFill>
                          <a:latin typeface="Myriad Pro Semibold"/>
                          <a:ea typeface="Myriad Pro Semibold"/>
                          <a:cs typeface="Myriad Pro Semibold"/>
                          <a:sym typeface="Myriad Pro Semibold"/>
                        </a:defRPr>
                      </a:pPr>
                      <a:r>
                        <a:t>(feelings)</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D8708"/>
                    </a:solidFill>
                  </a:tcPr>
                </a:tc>
                <a:tc>
                  <a:txBody>
                    <a:bodyPr/>
                    <a:lstStyle/>
                    <a:p>
                      <a:pPr marL="1246" marR="40639" defTabSz="914400">
                        <a:spcBef>
                          <a:spcPts val="300"/>
                        </a:spcBef>
                        <a:defRPr sz="1800">
                          <a:uFillTx/>
                        </a:defRPr>
                      </a:pPr>
                      <a:r>
                        <a:rPr sz="1600">
                          <a:uFill>
                            <a:solidFill>
                              <a:srgbClr val="000000"/>
                            </a:solidFill>
                          </a:uFill>
                          <a:latin typeface="Myriad Pro"/>
                          <a:ea typeface="Myriad Pro"/>
                          <a:cs typeface="Myriad Pro"/>
                          <a:sym typeface="Myriad Pro"/>
                        </a:rPr>
                        <a:t>Self-Significance</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EF0DA"/>
                    </a:solidFill>
                  </a:tcPr>
                </a:tc>
                <a:tc>
                  <a:txBody>
                    <a:bodyPr/>
                    <a:lstStyle/>
                    <a:p>
                      <a:pPr marR="40639" defTabSz="914400">
                        <a:spcBef>
                          <a:spcPts val="300"/>
                        </a:spcBef>
                        <a:defRPr sz="1800">
                          <a:uFillTx/>
                        </a:defRPr>
                      </a:pPr>
                      <a:r>
                        <a:rPr sz="1600" spc="-16">
                          <a:uFill>
                            <a:solidFill>
                              <a:srgbClr val="000000"/>
                            </a:solidFill>
                          </a:uFill>
                          <a:latin typeface="Myriad Pro"/>
                          <a:ea typeface="Myriad Pro"/>
                          <a:cs typeface="Myriad Pro"/>
                          <a:sym typeface="Myriad Pro"/>
                        </a:rPr>
                        <a:t>Self-Competence</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EF0DA"/>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Self-Like</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EF0DA"/>
                    </a:solidFill>
                  </a:tcPr>
                </a:tc>
              </a:tr>
            </a:tbl>
          </a:graphicData>
        </a:graphic>
      </p:graphicFrame>
      <p:pic>
        <p:nvPicPr>
          <p:cNvPr id="282" name="image-filtered.jpg"/>
          <p:cNvPicPr>
            <a:picLocks/>
          </p:cNvPicPr>
          <p:nvPr/>
        </p:nvPicPr>
        <p:blipFill>
          <a:blip r:embed="rId5">
            <a:extLst/>
          </a:blip>
          <a:stretch>
            <a:fillRect/>
          </a:stretch>
        </p:blipFill>
        <p:spPr>
          <a:xfrm>
            <a:off x="908904" y="3567636"/>
            <a:ext cx="1498600" cy="2209801"/>
          </a:xfrm>
          <a:prstGeom prst="rect">
            <a:avLst/>
          </a:prstGeom>
          <a:ln>
            <a:miter lim="400000"/>
          </a:ln>
          <a:effectLst>
            <a:outerShdw blurRad="127000" dist="76200" dir="2700000" rotWithShape="0">
              <a:srgbClr val="000000">
                <a:alpha val="75000"/>
              </a:srgbClr>
            </a:outerShdw>
          </a:effectLst>
        </p:spPr>
      </p:pic>
    </p:spTree>
  </p:cSld>
  <p:clrMapOvr>
    <a:masterClrMapping/>
  </p:clrMapOvr>
  <mc:AlternateContent xmlns:mc="http://schemas.openxmlformats.org/markup-compatibility/2006">
    <mc:Choice xmlns:p14="http://schemas.microsoft.com/office/powerpoint/2010/main" Requires="p14">
      <p:transition p14:dur="300" advClick="0" advTm="0">
        <p:fade/>
      </p:transition>
    </mc:Choice>
    <mc:Fallback>
      <p:transition xmlns:p14="http://schemas.microsoft.com/office/powerpoint/2010/main" advClick="0" advTm="0">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xit" presetSubtype="32" fill="hold" grpId="1" nodeType="clickEffect">
                                  <p:stCondLst>
                                    <p:cond delay="0"/>
                                  </p:stCondLst>
                                  <p:iterate>
                                    <p:tmAbs val="0"/>
                                  </p:iterate>
                                  <p:childTnLst>
                                    <p:anim calcmode="lin" valueType="num">
                                      <p:cBhvr>
                                        <p:cTn id="6" dur="500" fill="hold"/>
                                        <p:tgtEl>
                                          <p:spTgt spid="282"/>
                                        </p:tgtEl>
                                        <p:attrNameLst>
                                          <p:attrName>ppt_w</p:attrName>
                                        </p:attrNameLst>
                                      </p:cBhvr>
                                      <p:tavLst>
                                        <p:tav tm="0">
                                          <p:val>
                                            <p:strVal val="ppt_w"/>
                                          </p:val>
                                        </p:tav>
                                        <p:tav tm="100000">
                                          <p:val>
                                            <p:fltVal val="0"/>
                                          </p:val>
                                        </p:tav>
                                      </p:tavLst>
                                    </p:anim>
                                    <p:anim calcmode="lin" valueType="num">
                                      <p:cBhvr>
                                        <p:cTn id="7" dur="500" fill="hold"/>
                                        <p:tgtEl>
                                          <p:spTgt spid="282"/>
                                        </p:tgtEl>
                                        <p:attrNameLst>
                                          <p:attrName>ppt_h</p:attrName>
                                        </p:attrNameLst>
                                      </p:cBhvr>
                                      <p:tavLst>
                                        <p:tav tm="0">
                                          <p:val>
                                            <p:strVal val="ppt_h"/>
                                          </p:val>
                                        </p:tav>
                                        <p:tav tm="100000">
                                          <p:val>
                                            <p:fltVal val="0"/>
                                          </p:val>
                                        </p:tav>
                                      </p:tavLst>
                                    </p:anim>
                                    <p:set>
                                      <p:cBhvr>
                                        <p:cTn id="8" fill="hold">
                                          <p:stCondLst>
                                            <p:cond delay="499"/>
                                          </p:stCondLst>
                                        </p:cTn>
                                        <p:tgtEl>
                                          <p:spTgt spid="282"/>
                                        </p:tgtEl>
                                        <p:attrNameLst>
                                          <p:attrName>style.visibility</p:attrName>
                                        </p:attrNameLst>
                                      </p:cBhvr>
                                      <p:to>
                                        <p:strVal val="hidden"/>
                                      </p:to>
                                    </p:set>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277"/>
                                        </p:tgtEl>
                                        <p:attrNameLst>
                                          <p:attrName>style.visibility</p:attrName>
                                        </p:attrNameLst>
                                      </p:cBhvr>
                                      <p:to>
                                        <p:strVal val="visible"/>
                                      </p:to>
                                    </p:set>
                                    <p:anim calcmode="lin" valueType="num">
                                      <p:cBhvr>
                                        <p:cTn id="12" dur="750" fill="hold"/>
                                        <p:tgtEl>
                                          <p:spTgt spid="277"/>
                                        </p:tgtEl>
                                        <p:attrNameLst>
                                          <p:attrName>ppt_w</p:attrName>
                                        </p:attrNameLst>
                                      </p:cBhvr>
                                      <p:tavLst>
                                        <p:tav tm="0">
                                          <p:val>
                                            <p:fltVal val="0"/>
                                          </p:val>
                                        </p:tav>
                                        <p:tav tm="100000">
                                          <p:val>
                                            <p:strVal val="#ppt_w"/>
                                          </p:val>
                                        </p:tav>
                                      </p:tavLst>
                                    </p:anim>
                                    <p:anim calcmode="lin" valueType="num">
                                      <p:cBhvr>
                                        <p:cTn id="13" dur="750" fill="hold"/>
                                        <p:tgtEl>
                                          <p:spTgt spid="27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path" presetSubtype="0" accel="50000" decel="50000" fill="hold" nodeType="clickEffect">
                                  <p:stCondLst>
                                    <p:cond delay="0"/>
                                  </p:stCondLst>
                                  <p:childTnLst>
                                    <p:animMotion origin="layout" path="M 0.000000 0.000000 L 0.106250 -0.464585" pathEditMode="relative">
                                      <p:cBhvr>
                                        <p:cTn id="17" dur="750" fill="hold"/>
                                        <p:tgtEl>
                                          <p:spTgt spid="277"/>
                                        </p:tgtEl>
                                        <p:attrNameLst>
                                          <p:attrName>ppt_x</p:attrName>
                                          <p:attrName>ppt_y</p:attrName>
                                        </p:attrNameLst>
                                      </p:cBhvr>
                                    </p:animMotion>
                                  </p:childTnLst>
                                </p:cTn>
                              </p:par>
                            </p:childTnLst>
                          </p:cTn>
                        </p:par>
                        <p:par>
                          <p:cTn id="18" fill="hold">
                            <p:stCondLst>
                              <p:cond delay="0"/>
                            </p:stCondLst>
                            <p:childTnLst>
                              <p:par>
                                <p:cTn id="19" presetID="6" presetClass="emph" presetSubtype="0" accel="50000" decel="50000" fill="hold" grpId="4" nodeType="withEffect">
                                  <p:stCondLst>
                                    <p:cond delay="0"/>
                                  </p:stCondLst>
                                  <p:childTnLst>
                                    <p:animScale>
                                      <p:cBhvr>
                                        <p:cTn id="20" dur="750" fill="hold"/>
                                        <p:tgtEl>
                                          <p:spTgt spid="277"/>
                                        </p:tgtEl>
                                      </p:cBhvr>
                                      <p:by x="44999" y="44999"/>
                                    </p:animScale>
                                  </p:childTnLst>
                                </p:cTn>
                              </p:par>
                            </p:childTnLst>
                          </p:cTn>
                        </p:par>
                        <p:par>
                          <p:cTn id="21" fill="hold">
                            <p:stCondLst>
                              <p:cond delay="750"/>
                            </p:stCondLst>
                            <p:childTnLst>
                              <p:par>
                                <p:cTn id="22" presetID="9" presetClass="entr" fill="hold" grpId="5" nodeType="afterEffect">
                                  <p:stCondLst>
                                    <p:cond delay="0"/>
                                  </p:stCondLst>
                                  <p:iterate>
                                    <p:tmAbs val="0"/>
                                  </p:iterate>
                                  <p:childTnLst>
                                    <p:set>
                                      <p:cBhvr>
                                        <p:cTn id="23" fill="hold"/>
                                        <p:tgtEl>
                                          <p:spTgt spid="275"/>
                                        </p:tgtEl>
                                        <p:attrNameLst>
                                          <p:attrName>style.visibility</p:attrName>
                                        </p:attrNameLst>
                                      </p:cBhvr>
                                      <p:to>
                                        <p:strVal val="visible"/>
                                      </p:to>
                                    </p:set>
                                    <p:animEffect transition="in" filter="dissolve">
                                      <p:cBhvr>
                                        <p:cTn id="24" dur="250"/>
                                        <p:tgtEl>
                                          <p:spTgt spid="275"/>
                                        </p:tgtEl>
                                      </p:cBhvr>
                                    </p:animEffect>
                                  </p:childTnLst>
                                </p:cTn>
                              </p:par>
                            </p:childTnLst>
                          </p:cTn>
                        </p:par>
                        <p:par>
                          <p:cTn id="25" fill="hold">
                            <p:stCondLst>
                              <p:cond delay="1000"/>
                            </p:stCondLst>
                            <p:childTnLst>
                              <p:par>
                                <p:cTn id="26" presetID="9" presetClass="entr" fill="hold" grpId="6" nodeType="afterEffect">
                                  <p:stCondLst>
                                    <p:cond delay="0"/>
                                  </p:stCondLst>
                                  <p:iterate>
                                    <p:tmAbs val="0"/>
                                  </p:iterate>
                                  <p:childTnLst>
                                    <p:set>
                                      <p:cBhvr>
                                        <p:cTn id="27" fill="hold"/>
                                        <p:tgtEl>
                                          <p:spTgt spid="279"/>
                                        </p:tgtEl>
                                        <p:attrNameLst>
                                          <p:attrName>style.visibility</p:attrName>
                                        </p:attrNameLst>
                                      </p:cBhvr>
                                      <p:to>
                                        <p:strVal val="visible"/>
                                      </p:to>
                                    </p:set>
                                    <p:animEffect transition="in" filter="dissolve">
                                      <p:cBhvr>
                                        <p:cTn id="28" dur="250"/>
                                        <p:tgtEl>
                                          <p:spTgt spid="279"/>
                                        </p:tgtEl>
                                      </p:cBhvr>
                                    </p:animEffect>
                                  </p:childTnLst>
                                </p:cTn>
                              </p:par>
                            </p:childTnLst>
                          </p:cTn>
                        </p:par>
                        <p:par>
                          <p:cTn id="29" fill="hold">
                            <p:stCondLst>
                              <p:cond delay="0"/>
                            </p:stCondLst>
                            <p:childTnLst>
                              <p:par>
                                <p:cTn id="30" presetID="-1" presetClass="path" presetSubtype="0" accel="50000" decel="50000" fill="hold" nodeType="afterEffect">
                                  <p:stCondLst>
                                    <p:cond delay="0"/>
                                  </p:stCondLst>
                                  <p:childTnLst>
                                    <p:animMotion origin="layout" path="M 0.000000 0.000000 L 0.108645 -0.287379" pathEditMode="relative">
                                      <p:cBhvr>
                                        <p:cTn id="31" dur="750" fill="hold"/>
                                        <p:tgtEl>
                                          <p:spTgt spid="275"/>
                                        </p:tgtEl>
                                        <p:attrNameLst>
                                          <p:attrName>ppt_x</p:attrName>
                                          <p:attrName>ppt_y</p:attrName>
                                        </p:attrNameLst>
                                      </p:cBhvr>
                                    </p:animMotion>
                                  </p:childTnLst>
                                </p:cTn>
                              </p:par>
                            </p:childTnLst>
                          </p:cTn>
                        </p:par>
                        <p:par>
                          <p:cTn id="32" fill="hold">
                            <p:stCondLst>
                              <p:cond delay="0"/>
                            </p:stCondLst>
                            <p:childTnLst>
                              <p:par>
                                <p:cTn id="33" presetID="6" presetClass="emph" presetSubtype="0" accel="50000" decel="50000" fill="hold" grpId="8" nodeType="withEffect">
                                  <p:stCondLst>
                                    <p:cond delay="0"/>
                                  </p:stCondLst>
                                  <p:childTnLst>
                                    <p:animScale>
                                      <p:cBhvr>
                                        <p:cTn id="34" dur="750" fill="hold"/>
                                        <p:tgtEl>
                                          <p:spTgt spid="275"/>
                                        </p:tgtEl>
                                      </p:cBhvr>
                                      <p:by x="44999" y="44999"/>
                                    </p:animScale>
                                  </p:childTnLst>
                                </p:cTn>
                              </p:par>
                            </p:childTnLst>
                          </p:cTn>
                        </p:par>
                        <p:par>
                          <p:cTn id="35" fill="hold">
                            <p:stCondLst>
                              <p:cond delay="750"/>
                            </p:stCondLst>
                            <p:childTnLst>
                              <p:par>
                                <p:cTn id="36" presetID="9" presetClass="entr" fill="hold" grpId="9" nodeType="afterEffect">
                                  <p:stCondLst>
                                    <p:cond delay="0"/>
                                  </p:stCondLst>
                                  <p:iterate>
                                    <p:tmAbs val="0"/>
                                  </p:iterate>
                                  <p:childTnLst>
                                    <p:set>
                                      <p:cBhvr>
                                        <p:cTn id="37" fill="hold"/>
                                        <p:tgtEl>
                                          <p:spTgt spid="274"/>
                                        </p:tgtEl>
                                        <p:attrNameLst>
                                          <p:attrName>style.visibility</p:attrName>
                                        </p:attrNameLst>
                                      </p:cBhvr>
                                      <p:to>
                                        <p:strVal val="visible"/>
                                      </p:to>
                                    </p:set>
                                    <p:animEffect transition="in" filter="dissolve">
                                      <p:cBhvr>
                                        <p:cTn id="38" dur="250"/>
                                        <p:tgtEl>
                                          <p:spTgt spid="274"/>
                                        </p:tgtEl>
                                      </p:cBhvr>
                                    </p:animEffect>
                                  </p:childTnLst>
                                </p:cTn>
                              </p:par>
                            </p:childTnLst>
                          </p:cTn>
                        </p:par>
                        <p:par>
                          <p:cTn id="39" fill="hold">
                            <p:stCondLst>
                              <p:cond delay="1000"/>
                            </p:stCondLst>
                            <p:childTnLst>
                              <p:par>
                                <p:cTn id="40" presetID="9" presetClass="entr" fill="hold" grpId="10" nodeType="afterEffect">
                                  <p:stCondLst>
                                    <p:cond delay="0"/>
                                  </p:stCondLst>
                                  <p:iterate>
                                    <p:tmAbs val="0"/>
                                  </p:iterate>
                                  <p:childTnLst>
                                    <p:set>
                                      <p:cBhvr>
                                        <p:cTn id="41" fill="hold"/>
                                        <p:tgtEl>
                                          <p:spTgt spid="280"/>
                                        </p:tgtEl>
                                        <p:attrNameLst>
                                          <p:attrName>style.visibility</p:attrName>
                                        </p:attrNameLst>
                                      </p:cBhvr>
                                      <p:to>
                                        <p:strVal val="visible"/>
                                      </p:to>
                                    </p:set>
                                    <p:animEffect transition="in" filter="dissolve">
                                      <p:cBhvr>
                                        <p:cTn id="42" dur="250"/>
                                        <p:tgtEl>
                                          <p:spTgt spid="280"/>
                                        </p:tgtEl>
                                      </p:cBhvr>
                                    </p:animEffect>
                                  </p:childTnLst>
                                </p:cTn>
                              </p:par>
                            </p:childTnLst>
                          </p:cTn>
                        </p:par>
                        <p:par>
                          <p:cTn id="43" fill="hold">
                            <p:stCondLst>
                              <p:cond delay="1250"/>
                            </p:stCondLst>
                            <p:childTnLst>
                              <p:par>
                                <p:cTn id="44" presetID="9" presetClass="entr" fill="hold" grpId="11" nodeType="afterEffect">
                                  <p:stCondLst>
                                    <p:cond delay="0"/>
                                  </p:stCondLst>
                                  <p:iterate>
                                    <p:tmAbs val="0"/>
                                  </p:iterate>
                                  <p:childTnLst>
                                    <p:set>
                                      <p:cBhvr>
                                        <p:cTn id="45" fill="hold"/>
                                        <p:tgtEl>
                                          <p:spTgt spid="281"/>
                                        </p:tgtEl>
                                        <p:attrNameLst>
                                          <p:attrName>style.visibility</p:attrName>
                                        </p:attrNameLst>
                                      </p:cBhvr>
                                      <p:to>
                                        <p:strVal val="visible"/>
                                      </p:to>
                                    </p:set>
                                    <p:animEffect transition="in" filter="dissolve">
                                      <p:cBhvr>
                                        <p:cTn id="46" dur="250"/>
                                        <p:tgtEl>
                                          <p:spTgt spid="281"/>
                                        </p:tgtEl>
                                      </p:cBhvr>
                                    </p:animEffect>
                                  </p:childTnLst>
                                </p:cTn>
                              </p:par>
                            </p:childTnLst>
                          </p:cTn>
                        </p:par>
                        <p:par>
                          <p:cTn id="47" fill="hold">
                            <p:stCondLst>
                              <p:cond delay="0"/>
                            </p:stCondLst>
                            <p:childTnLst>
                              <p:par>
                                <p:cTn id="48" presetID="-1" presetClass="path" presetSubtype="0" accel="50000" decel="50000" fill="hold" nodeType="afterEffect">
                                  <p:stCondLst>
                                    <p:cond delay="0"/>
                                  </p:stCondLst>
                                  <p:childTnLst>
                                    <p:animMotion origin="layout" path="M 0.000000 0.000000 L 0.106552 -0.022191" pathEditMode="relative">
                                      <p:cBhvr>
                                        <p:cTn id="49" dur="750" fill="hold"/>
                                        <p:tgtEl>
                                          <p:spTgt spid="274"/>
                                        </p:tgtEl>
                                        <p:attrNameLst>
                                          <p:attrName>ppt_x</p:attrName>
                                          <p:attrName>ppt_y</p:attrName>
                                        </p:attrNameLst>
                                      </p:cBhvr>
                                    </p:animMotion>
                                  </p:childTnLst>
                                </p:cTn>
                              </p:par>
                            </p:childTnLst>
                          </p:cTn>
                        </p:par>
                        <p:par>
                          <p:cTn id="50" fill="hold">
                            <p:stCondLst>
                              <p:cond delay="0"/>
                            </p:stCondLst>
                            <p:childTnLst>
                              <p:par>
                                <p:cTn id="51" presetID="6" presetClass="emph" presetSubtype="0" accel="50000" decel="50000" fill="hold" grpId="13" nodeType="withEffect">
                                  <p:stCondLst>
                                    <p:cond delay="0"/>
                                  </p:stCondLst>
                                  <p:childTnLst>
                                    <p:animScale>
                                      <p:cBhvr>
                                        <p:cTn id="52" dur="750" fill="hold"/>
                                        <p:tgtEl>
                                          <p:spTgt spid="274"/>
                                        </p:tgtEl>
                                      </p:cBhvr>
                                      <p:by x="44999" y="44999"/>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9" animBg="1" advAuto="0"/>
      <p:bldP spid="274" grpId="13" animBg="1" advAuto="0"/>
      <p:bldP spid="275" grpId="5" animBg="1" advAuto="0"/>
      <p:bldP spid="275" grpId="8" animBg="1" advAuto="0"/>
      <p:bldP spid="277" grpId="2" animBg="1" advAuto="0"/>
      <p:bldP spid="277" grpId="4" animBg="1" advAuto="0"/>
      <p:bldP spid="279" grpId="6" animBg="1" advAuto="0"/>
      <p:bldP spid="280" grpId="10" animBg="1" advAuto="0"/>
      <p:bldP spid="281" grpId="11" animBg="1" advAuto="0"/>
      <p:bldP spid="282"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T103US_10_05_PRESS_FRONTCOVER.tiff"/>
          <p:cNvPicPr>
            <a:picLocks noChangeAspect="1"/>
          </p:cNvPicPr>
          <p:nvPr/>
        </p:nvPicPr>
        <p:blipFill>
          <a:blip r:embed="rId2">
            <a:extLst/>
          </a:blip>
          <a:stretch>
            <a:fillRect/>
          </a:stretch>
        </p:blipFill>
        <p:spPr>
          <a:xfrm>
            <a:off x="2358680" y="4023995"/>
            <a:ext cx="769040" cy="994411"/>
          </a:xfrm>
          <a:prstGeom prst="rect">
            <a:avLst/>
          </a:prstGeom>
          <a:effectLst>
            <a:outerShdw blurRad="127000" dist="76200" dir="2700000" rotWithShape="0">
              <a:srgbClr val="000000">
                <a:alpha val="75000"/>
              </a:srgbClr>
            </a:outerShdw>
          </a:effectLst>
        </p:spPr>
      </p:pic>
      <p:pic>
        <p:nvPicPr>
          <p:cNvPr id="285" name="T102US_2010_05_PRESS_FRONTCOVER.jpg"/>
          <p:cNvPicPr>
            <a:picLocks noChangeAspect="1"/>
          </p:cNvPicPr>
          <p:nvPr/>
        </p:nvPicPr>
        <p:blipFill>
          <a:blip r:embed="rId3">
            <a:extLst/>
          </a:blip>
          <a:stretch>
            <a:fillRect/>
          </a:stretch>
        </p:blipFill>
        <p:spPr>
          <a:xfrm>
            <a:off x="2358680" y="2207895"/>
            <a:ext cx="769040" cy="994411"/>
          </a:xfrm>
          <a:prstGeom prst="rect">
            <a:avLst/>
          </a:prstGeom>
          <a:effectLst>
            <a:outerShdw blurRad="127000" dist="76200" dir="2700000" rotWithShape="0">
              <a:srgbClr val="000000">
                <a:alpha val="75000"/>
              </a:srgbClr>
            </a:outerShdw>
          </a:effectLst>
        </p:spPr>
      </p:pic>
      <p:sp>
        <p:nvSpPr>
          <p:cNvPr id="286" name="Shape 286"/>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pic>
        <p:nvPicPr>
          <p:cNvPr id="287" name="T101US_2010_05_PRESS_FRONTCOVER.tiff"/>
          <p:cNvPicPr>
            <a:picLocks noChangeAspect="1"/>
          </p:cNvPicPr>
          <p:nvPr/>
        </p:nvPicPr>
        <p:blipFill>
          <a:blip r:embed="rId4">
            <a:extLst/>
          </a:blip>
          <a:stretch>
            <a:fillRect/>
          </a:stretch>
        </p:blipFill>
        <p:spPr>
          <a:xfrm>
            <a:off x="2357437" y="987087"/>
            <a:ext cx="771526" cy="997626"/>
          </a:xfrm>
          <a:prstGeom prst="rect">
            <a:avLst/>
          </a:prstGeom>
          <a:effectLst>
            <a:outerShdw blurRad="127000" dist="76200" dir="2700000" rotWithShape="0">
              <a:srgbClr val="000000">
                <a:alpha val="75000"/>
              </a:srgbClr>
            </a:outerShdw>
          </a:effectLst>
        </p:spPr>
      </p:pic>
      <p:graphicFrame>
        <p:nvGraphicFramePr>
          <p:cNvPr id="288" name="Table 288"/>
          <p:cNvGraphicFramePr/>
          <p:nvPr/>
        </p:nvGraphicFramePr>
        <p:xfrm>
          <a:off x="3327400" y="877887"/>
          <a:ext cx="5181600" cy="1219200"/>
        </p:xfrm>
        <a:graphic>
          <a:graphicData uri="http://schemas.openxmlformats.org/drawingml/2006/table">
            <a:tbl>
              <a:tblPr>
                <a:tableStyleId>{8F44A2F1-9E1F-4B54-A3A2-5F16C0AD49E2}</a:tableStyleId>
              </a:tblPr>
              <a:tblGrid>
                <a:gridCol w="1295400"/>
                <a:gridCol w="1295400"/>
                <a:gridCol w="1295400"/>
                <a:gridCol w="1295400"/>
              </a:tblGrid>
              <a:tr h="1219200">
                <a:tc>
                  <a:txBody>
                    <a:bodyPr/>
                    <a:lstStyle/>
                    <a:p>
                      <a:pPr marL="383540" marR="40639" indent="-342900" algn="l" defTabSz="914400">
                        <a:spcBef>
                          <a:spcPts val="300"/>
                        </a:spcBef>
                        <a:defRPr sz="1800">
                          <a:uFillTx/>
                        </a:defRPr>
                      </a:pPr>
                      <a:r>
                        <a:rPr sz="1600">
                          <a:solidFill>
                            <a:srgbClr val="FFFFFF"/>
                          </a:solidFill>
                          <a:uFill>
                            <a:solidFill>
                              <a:srgbClr val="FFFFFF"/>
                            </a:solidFill>
                          </a:uFill>
                          <a:latin typeface="Myriad Pro Semibold"/>
                          <a:ea typeface="Myriad Pro Semibold"/>
                          <a:cs typeface="Myriad Pro Semibold"/>
                          <a:sym typeface="Myriad Pro Semibold"/>
                        </a:rPr>
                        <a:t>Behavior</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A80025"/>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Inclusion</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Control</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Openness</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3D1CF"/>
                    </a:solidFill>
                  </a:tcPr>
                </a:tc>
              </a:tr>
            </a:tbl>
          </a:graphicData>
        </a:graphic>
      </p:graphicFrame>
      <p:graphicFrame>
        <p:nvGraphicFramePr>
          <p:cNvPr id="289" name="Table 289"/>
          <p:cNvGraphicFramePr/>
          <p:nvPr/>
        </p:nvGraphicFramePr>
        <p:xfrm>
          <a:off x="3327400" y="2095500"/>
          <a:ext cx="5181600" cy="1219200"/>
        </p:xfrm>
        <a:graphic>
          <a:graphicData uri="http://schemas.openxmlformats.org/drawingml/2006/table">
            <a:tbl>
              <a:tblPr>
                <a:tableStyleId>{8F44A2F1-9E1F-4B54-A3A2-5F16C0AD49E2}</a:tableStyleId>
              </a:tblPr>
              <a:tblGrid>
                <a:gridCol w="1295400"/>
                <a:gridCol w="1295400"/>
                <a:gridCol w="1295400"/>
                <a:gridCol w="1295400"/>
              </a:tblGrid>
              <a:tr h="1219200">
                <a:tc>
                  <a:txBody>
                    <a:bodyPr/>
                    <a:lstStyle/>
                    <a:p>
                      <a:pPr marL="383540" marR="40639" indent="-342900" algn="l" defTabSz="914400">
                        <a:spcBef>
                          <a:spcPts val="300"/>
                        </a:spcBef>
                        <a:defRPr sz="1800">
                          <a:uFillTx/>
                        </a:defRPr>
                      </a:pPr>
                      <a:r>
                        <a:rPr sz="1600">
                          <a:solidFill>
                            <a:srgbClr val="FFFFFF"/>
                          </a:solidFill>
                          <a:uFill>
                            <a:solidFill>
                              <a:srgbClr val="FFFFFF"/>
                            </a:solidFill>
                          </a:uFill>
                          <a:latin typeface="Myriad Pro Semibold"/>
                          <a:ea typeface="Myriad Pro Semibold"/>
                          <a:cs typeface="Myriad Pro Semibold"/>
                          <a:sym typeface="Myriad Pro Semibold"/>
                        </a:rPr>
                        <a:t>Feelings</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00675B"/>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Significance</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BCDDDC"/>
                    </a:solidFill>
                  </a:tcPr>
                </a:tc>
                <a:tc>
                  <a:txBody>
                    <a:bodyPr/>
                    <a:lstStyle/>
                    <a:p>
                      <a:pPr marL="383540" marR="40639" indent="-342900" defTabSz="914400">
                        <a:spcBef>
                          <a:spcPts val="300"/>
                        </a:spcBef>
                        <a:defRPr sz="1800">
                          <a:uFillTx/>
                        </a:defRPr>
                      </a:pPr>
                      <a:r>
                        <a:rPr sz="1600" spc="-16">
                          <a:uFill>
                            <a:solidFill>
                              <a:srgbClr val="000000"/>
                            </a:solidFill>
                          </a:uFill>
                          <a:latin typeface="Myriad Pro"/>
                          <a:ea typeface="Myriad Pro"/>
                          <a:cs typeface="Myriad Pro"/>
                          <a:sym typeface="Myriad Pro"/>
                        </a:rPr>
                        <a:t>Competence</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BCDDDC"/>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Likability</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BCDDDC"/>
                    </a:solidFill>
                  </a:tcPr>
                </a:tc>
              </a:tr>
            </a:tbl>
          </a:graphicData>
        </a:graphic>
      </p:graphicFrame>
      <p:graphicFrame>
        <p:nvGraphicFramePr>
          <p:cNvPr id="290" name="Table 290"/>
          <p:cNvGraphicFramePr/>
          <p:nvPr/>
        </p:nvGraphicFramePr>
        <p:xfrm>
          <a:off x="3327400" y="3314700"/>
          <a:ext cx="5181600" cy="1219200"/>
        </p:xfrm>
        <a:graphic>
          <a:graphicData uri="http://schemas.openxmlformats.org/drawingml/2006/table">
            <a:tbl>
              <a:tblPr>
                <a:tableStyleId>{8F44A2F1-9E1F-4B54-A3A2-5F16C0AD49E2}</a:tableStyleId>
              </a:tblPr>
              <a:tblGrid>
                <a:gridCol w="1295400"/>
                <a:gridCol w="1295400"/>
                <a:gridCol w="1295400"/>
                <a:gridCol w="1295400"/>
              </a:tblGrid>
              <a:tr h="1219200">
                <a:tc>
                  <a:txBody>
                    <a:bodyPr/>
                    <a:lstStyle/>
                    <a:p>
                      <a:pPr marL="383540" marR="40639" indent="-342900" algn="l" defTabSz="914400">
                        <a:spcBef>
                          <a:spcPts val="300"/>
                        </a:spcBef>
                        <a:buClr>
                          <a:srgbClr val="000000"/>
                        </a:buClr>
                        <a:buFont typeface="Arial"/>
                        <a:defRPr sz="1600" spc="-48">
                          <a:solidFill>
                            <a:srgbClr val="FFFFFF"/>
                          </a:solidFill>
                          <a:uFill>
                            <a:solidFill>
                              <a:srgbClr val="FFFFFF"/>
                            </a:solidFill>
                          </a:uFill>
                          <a:latin typeface="Myriad Pro Semibold"/>
                          <a:ea typeface="Myriad Pro Semibold"/>
                          <a:cs typeface="Myriad Pro Semibold"/>
                          <a:sym typeface="Myriad Pro Semibold"/>
                        </a:defRPr>
                      </a:pPr>
                      <a:r>
                        <a:t>Self-Concept</a:t>
                      </a:r>
                    </a:p>
                    <a:p>
                      <a:pPr marL="383540" marR="40639" indent="-342900" algn="l" defTabSz="914400">
                        <a:spcBef>
                          <a:spcPts val="300"/>
                        </a:spcBef>
                        <a:buClr>
                          <a:srgbClr val="000000"/>
                        </a:buClr>
                        <a:buFont typeface="Arial"/>
                        <a:defRPr sz="1600">
                          <a:solidFill>
                            <a:srgbClr val="FFFFFF"/>
                          </a:solidFill>
                          <a:uFill>
                            <a:solidFill>
                              <a:srgbClr val="FFFFFF"/>
                            </a:solidFill>
                          </a:uFill>
                          <a:latin typeface="Myriad Pro Semibold"/>
                          <a:ea typeface="Myriad Pro Semibold"/>
                          <a:cs typeface="Myriad Pro Semibold"/>
                          <a:sym typeface="Myriad Pro Semibold"/>
                        </a:defRPr>
                      </a:pPr>
                      <a:r>
                        <a:t>(behavior)</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D9205"/>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Aliveness</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FF2DF"/>
                    </a:solidFill>
                  </a:tcPr>
                </a:tc>
                <a:tc>
                  <a:txBody>
                    <a:bodyPr/>
                    <a:lstStyle/>
                    <a:p>
                      <a:pPr marR="40639" defTabSz="914400">
                        <a:spcBef>
                          <a:spcPts val="300"/>
                        </a:spcBef>
                        <a:defRPr sz="1800">
                          <a:uFillTx/>
                        </a:defRPr>
                      </a:pPr>
                      <a:r>
                        <a:rPr sz="1600" spc="-96">
                          <a:uFill>
                            <a:solidFill>
                              <a:srgbClr val="000000"/>
                            </a:solidFill>
                          </a:uFill>
                          <a:latin typeface="Myriad Pro"/>
                          <a:ea typeface="Myriad Pro"/>
                          <a:cs typeface="Myriad Pro"/>
                          <a:sym typeface="Myriad Pro"/>
                        </a:rPr>
                        <a:t>Self-Determination</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FF2DF"/>
                    </a:solidFill>
                  </a:tcPr>
                </a:tc>
                <a:tc>
                  <a:txBody>
                    <a:bodyPr/>
                    <a:lstStyle/>
                    <a:p>
                      <a:pPr marR="40639" indent="1582" defTabSz="914400">
                        <a:spcBef>
                          <a:spcPts val="300"/>
                        </a:spcBef>
                        <a:defRPr sz="1800">
                          <a:uFillTx/>
                        </a:defRPr>
                      </a:pPr>
                      <a:r>
                        <a:rPr sz="1600">
                          <a:uFill>
                            <a:solidFill>
                              <a:srgbClr val="000000"/>
                            </a:solidFill>
                          </a:uFill>
                          <a:latin typeface="Myriad Pro"/>
                          <a:ea typeface="Myriad Pro"/>
                          <a:cs typeface="Myriad Pro"/>
                          <a:sym typeface="Myriad Pro"/>
                        </a:rPr>
                        <a:t>Self-Awareness</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FF2DF"/>
                    </a:solidFill>
                  </a:tcPr>
                </a:tc>
              </a:tr>
            </a:tbl>
          </a:graphicData>
        </a:graphic>
      </p:graphicFrame>
      <p:graphicFrame>
        <p:nvGraphicFramePr>
          <p:cNvPr id="291" name="Table 291"/>
          <p:cNvGraphicFramePr/>
          <p:nvPr/>
        </p:nvGraphicFramePr>
        <p:xfrm>
          <a:off x="3327400" y="4533900"/>
          <a:ext cx="5181600" cy="1219200"/>
        </p:xfrm>
        <a:graphic>
          <a:graphicData uri="http://schemas.openxmlformats.org/drawingml/2006/table">
            <a:tbl>
              <a:tblPr>
                <a:tableStyleId>{8F44A2F1-9E1F-4B54-A3A2-5F16C0AD49E2}</a:tableStyleId>
              </a:tblPr>
              <a:tblGrid>
                <a:gridCol w="1295400"/>
                <a:gridCol w="1295400"/>
                <a:gridCol w="1295400"/>
                <a:gridCol w="1295400"/>
              </a:tblGrid>
              <a:tr h="1219200">
                <a:tc>
                  <a:txBody>
                    <a:bodyPr/>
                    <a:lstStyle/>
                    <a:p>
                      <a:pPr marL="383540" marR="40639" indent="-342900" algn="l" defTabSz="914400">
                        <a:spcBef>
                          <a:spcPts val="300"/>
                        </a:spcBef>
                        <a:buClr>
                          <a:srgbClr val="000000"/>
                        </a:buClr>
                        <a:buFont typeface="Arial"/>
                        <a:defRPr sz="1600" spc="-48">
                          <a:solidFill>
                            <a:srgbClr val="FFFFFF"/>
                          </a:solidFill>
                          <a:uFill>
                            <a:solidFill>
                              <a:srgbClr val="FFFFFF"/>
                            </a:solidFill>
                          </a:uFill>
                          <a:latin typeface="Myriad Pro Semibold"/>
                          <a:ea typeface="Myriad Pro Semibold"/>
                          <a:cs typeface="Myriad Pro Semibold"/>
                          <a:sym typeface="Myriad Pro Semibold"/>
                        </a:defRPr>
                      </a:pPr>
                      <a:r>
                        <a:t>Self-Concept</a:t>
                      </a:r>
                    </a:p>
                    <a:p>
                      <a:pPr marL="383540" marR="40639" indent="-342900" algn="l" defTabSz="914400">
                        <a:spcBef>
                          <a:spcPts val="300"/>
                        </a:spcBef>
                        <a:buClr>
                          <a:srgbClr val="000000"/>
                        </a:buClr>
                        <a:buFont typeface="Arial"/>
                        <a:defRPr sz="1600">
                          <a:solidFill>
                            <a:srgbClr val="FFFFFF"/>
                          </a:solidFill>
                          <a:uFill>
                            <a:solidFill>
                              <a:srgbClr val="FFFFFF"/>
                            </a:solidFill>
                          </a:uFill>
                          <a:latin typeface="Myriad Pro Semibold"/>
                          <a:ea typeface="Myriad Pro Semibold"/>
                          <a:cs typeface="Myriad Pro Semibold"/>
                          <a:sym typeface="Myriad Pro Semibold"/>
                        </a:defRPr>
                      </a:pPr>
                      <a:r>
                        <a:t>(feelings)</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D8708"/>
                    </a:solidFill>
                  </a:tcPr>
                </a:tc>
                <a:tc>
                  <a:txBody>
                    <a:bodyPr/>
                    <a:lstStyle/>
                    <a:p>
                      <a:pPr marL="1246" marR="40639" defTabSz="914400">
                        <a:spcBef>
                          <a:spcPts val="300"/>
                        </a:spcBef>
                        <a:defRPr sz="1800">
                          <a:uFillTx/>
                        </a:defRPr>
                      </a:pPr>
                      <a:r>
                        <a:rPr sz="1600">
                          <a:uFill>
                            <a:solidFill>
                              <a:srgbClr val="000000"/>
                            </a:solidFill>
                          </a:uFill>
                          <a:latin typeface="Myriad Pro"/>
                          <a:ea typeface="Myriad Pro"/>
                          <a:cs typeface="Myriad Pro"/>
                          <a:sym typeface="Myriad Pro"/>
                        </a:rPr>
                        <a:t>Self-Significance</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EF0DA"/>
                    </a:solidFill>
                  </a:tcPr>
                </a:tc>
                <a:tc>
                  <a:txBody>
                    <a:bodyPr/>
                    <a:lstStyle/>
                    <a:p>
                      <a:pPr marR="40639" defTabSz="914400">
                        <a:spcBef>
                          <a:spcPts val="300"/>
                        </a:spcBef>
                        <a:defRPr sz="1800">
                          <a:uFillTx/>
                        </a:defRPr>
                      </a:pPr>
                      <a:r>
                        <a:rPr sz="1600" spc="-16">
                          <a:uFill>
                            <a:solidFill>
                              <a:srgbClr val="000000"/>
                            </a:solidFill>
                          </a:uFill>
                          <a:latin typeface="Myriad Pro"/>
                          <a:ea typeface="Myriad Pro"/>
                          <a:cs typeface="Myriad Pro"/>
                          <a:sym typeface="Myriad Pro"/>
                        </a:rPr>
                        <a:t>Self-Competence</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EF0DA"/>
                    </a:solidFill>
                  </a:tcPr>
                </a:tc>
                <a:tc>
                  <a:txBody>
                    <a:bodyPr/>
                    <a:lstStyle/>
                    <a:p>
                      <a:pPr marL="383540" marR="40639" indent="-342900" defTabSz="914400">
                        <a:spcBef>
                          <a:spcPts val="300"/>
                        </a:spcBef>
                        <a:defRPr sz="1800">
                          <a:uFillTx/>
                        </a:defRPr>
                      </a:pPr>
                      <a:r>
                        <a:rPr sz="1600">
                          <a:uFill>
                            <a:solidFill>
                              <a:srgbClr val="000000"/>
                            </a:solidFill>
                          </a:uFill>
                          <a:latin typeface="Myriad Pro"/>
                          <a:ea typeface="Myriad Pro"/>
                          <a:cs typeface="Myriad Pro"/>
                          <a:sym typeface="Myriad Pro"/>
                        </a:rPr>
                        <a:t>Self-Like</a:t>
                      </a:r>
                    </a:p>
                  </a:txBody>
                  <a:tcPr marL="50800" marR="50800" marT="50800" marB="50800" anchor="ctr" horzOverflow="overflow">
                    <a:lnL w="38100">
                      <a:solidFill>
                        <a:srgbClr val="FFFFFF"/>
                      </a:solidFill>
                    </a:lnL>
                    <a:lnR w="38100">
                      <a:solidFill>
                        <a:srgbClr val="FFFFFF"/>
                      </a:solidFill>
                    </a:lnR>
                    <a:lnT w="38100">
                      <a:solidFill>
                        <a:srgbClr val="FFFFFF"/>
                      </a:solidFill>
                    </a:lnT>
                    <a:lnB w="38100">
                      <a:solidFill>
                        <a:srgbClr val="FFFFFF"/>
                      </a:solidFill>
                    </a:lnB>
                    <a:solidFill>
                      <a:srgbClr val="FEF0DA"/>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T103US_10_05_PRESS_FRONTCOVER.tiff"/>
          <p:cNvPicPr>
            <a:picLocks noChangeAspect="1"/>
          </p:cNvPicPr>
          <p:nvPr/>
        </p:nvPicPr>
        <p:blipFill>
          <a:blip r:embed="rId2">
            <a:extLst/>
          </a:blip>
          <a:stretch>
            <a:fillRect/>
          </a:stretch>
        </p:blipFill>
        <p:spPr>
          <a:xfrm>
            <a:off x="7514880" y="3477895"/>
            <a:ext cx="864311" cy="1117601"/>
          </a:xfrm>
          <a:prstGeom prst="rect">
            <a:avLst/>
          </a:prstGeom>
          <a:effectLst>
            <a:outerShdw blurRad="127000" dist="76200" dir="2700000" rotWithShape="0">
              <a:srgbClr val="000000">
                <a:alpha val="75000"/>
              </a:srgbClr>
            </a:outerShdw>
          </a:effectLst>
        </p:spPr>
      </p:pic>
      <p:pic>
        <p:nvPicPr>
          <p:cNvPr id="294" name="T102US_2010_05_PRESS_FRONTCOVER.jpg"/>
          <p:cNvPicPr>
            <a:picLocks noChangeAspect="1"/>
          </p:cNvPicPr>
          <p:nvPr/>
        </p:nvPicPr>
        <p:blipFill>
          <a:blip r:embed="rId3">
            <a:extLst/>
          </a:blip>
          <a:stretch>
            <a:fillRect/>
          </a:stretch>
        </p:blipFill>
        <p:spPr>
          <a:xfrm>
            <a:off x="7095780" y="3604895"/>
            <a:ext cx="854489" cy="1104901"/>
          </a:xfrm>
          <a:prstGeom prst="rect">
            <a:avLst/>
          </a:prstGeom>
          <a:effectLst>
            <a:outerShdw blurRad="127000" dist="76200" dir="2700000" rotWithShape="0">
              <a:srgbClr val="000000">
                <a:alpha val="75000"/>
              </a:srgbClr>
            </a:outerShdw>
          </a:effectLst>
        </p:spPr>
      </p:pic>
      <p:pic>
        <p:nvPicPr>
          <p:cNvPr id="295" name="T101US_2010_05_PRESS_FRONTCOVER.tiff"/>
          <p:cNvPicPr>
            <a:picLocks noChangeAspect="1"/>
          </p:cNvPicPr>
          <p:nvPr/>
        </p:nvPicPr>
        <p:blipFill>
          <a:blip r:embed="rId4">
            <a:extLst/>
          </a:blip>
          <a:stretch>
            <a:fillRect/>
          </a:stretch>
        </p:blipFill>
        <p:spPr>
          <a:xfrm>
            <a:off x="6586537" y="3717587"/>
            <a:ext cx="864310" cy="1117601"/>
          </a:xfrm>
          <a:prstGeom prst="rect">
            <a:avLst/>
          </a:prstGeom>
          <a:effectLst>
            <a:outerShdw blurRad="127000" dist="76200" dir="2700000" rotWithShape="0">
              <a:srgbClr val="000000">
                <a:alpha val="75000"/>
              </a:srgbClr>
            </a:outerShdw>
          </a:effectLst>
        </p:spPr>
      </p:pic>
      <p:pic>
        <p:nvPicPr>
          <p:cNvPr id="296" name="T509US_2011_10_FrontCover_PRESS_Page_1.png"/>
          <p:cNvPicPr>
            <a:picLocks noChangeAspect="1"/>
          </p:cNvPicPr>
          <p:nvPr/>
        </p:nvPicPr>
        <p:blipFill>
          <a:blip r:embed="rId5">
            <a:extLst/>
          </a:blip>
          <a:stretch>
            <a:fillRect/>
          </a:stretch>
        </p:blipFill>
        <p:spPr>
          <a:xfrm>
            <a:off x="4229100" y="2108199"/>
            <a:ext cx="1828800" cy="2349501"/>
          </a:xfrm>
          <a:prstGeom prst="rect">
            <a:avLst/>
          </a:prstGeom>
          <a:effectLst>
            <a:outerShdw blurRad="127000" dist="76200" dir="2700000" rotWithShape="0">
              <a:srgbClr val="000000">
                <a:alpha val="75000"/>
              </a:srgbClr>
            </a:outerShdw>
          </a:effectLst>
        </p:spPr>
      </p:pic>
      <p:pic>
        <p:nvPicPr>
          <p:cNvPr id="297" name="T504US_2011_10_FrontCover-1_Page_1.png"/>
          <p:cNvPicPr>
            <a:picLocks noChangeAspect="1"/>
          </p:cNvPicPr>
          <p:nvPr/>
        </p:nvPicPr>
        <p:blipFill>
          <a:blip r:embed="rId6">
            <a:extLst/>
          </a:blip>
          <a:stretch>
            <a:fillRect/>
          </a:stretch>
        </p:blipFill>
        <p:spPr>
          <a:xfrm>
            <a:off x="3009900" y="2273300"/>
            <a:ext cx="1817014" cy="2349500"/>
          </a:xfrm>
          <a:prstGeom prst="rect">
            <a:avLst/>
          </a:prstGeom>
          <a:effectLst>
            <a:outerShdw blurRad="127000" dist="76200" dir="2700000" rotWithShape="0">
              <a:srgbClr val="000000">
                <a:alpha val="75000"/>
              </a:srgbClr>
            </a:outerShdw>
          </a:effectLst>
        </p:spPr>
      </p:pic>
      <p:sp>
        <p:nvSpPr>
          <p:cNvPr id="298" name="Shape 298"/>
          <p:cNvSpPr/>
          <p:nvPr/>
        </p:nvSpPr>
        <p:spPr>
          <a:xfrm rot="13676106">
            <a:off x="5750929" y="4520356"/>
            <a:ext cx="1041401" cy="635001"/>
          </a:xfrm>
          <a:prstGeom prst="rightArrow">
            <a:avLst>
              <a:gd name="adj1" fmla="val 29525"/>
              <a:gd name="adj2" fmla="val 72471"/>
            </a:avLst>
          </a:prstGeom>
          <a:gradFill>
            <a:gsLst>
              <a:gs pos="0">
                <a:srgbClr val="FFEAC2"/>
              </a:gs>
              <a:gs pos="100000">
                <a:srgbClr val="FFC96C"/>
              </a:gs>
            </a:gsLst>
            <a:lin ang="2700000"/>
          </a:gradFill>
        </p:spPr>
        <p:txBody>
          <a:bodyPr lIns="50800" tIns="50800" rIns="50800" bIns="50800" anchor="ctr"/>
          <a:lstStyle/>
          <a:p>
            <a:endParaRPr/>
          </a:p>
        </p:txBody>
      </p:sp>
      <p:grpSp>
        <p:nvGrpSpPr>
          <p:cNvPr id="304" name="Group 304"/>
          <p:cNvGrpSpPr/>
          <p:nvPr/>
        </p:nvGrpSpPr>
        <p:grpSpPr>
          <a:xfrm>
            <a:off x="698500" y="1828800"/>
            <a:ext cx="2330234" cy="1656080"/>
            <a:chOff x="0" y="0"/>
            <a:chExt cx="2330233" cy="1656079"/>
          </a:xfrm>
        </p:grpSpPr>
        <p:grpSp>
          <p:nvGrpSpPr>
            <p:cNvPr id="301" name="Group 301"/>
            <p:cNvGrpSpPr/>
            <p:nvPr/>
          </p:nvGrpSpPr>
          <p:grpSpPr>
            <a:xfrm>
              <a:off x="279400" y="0"/>
              <a:ext cx="787400" cy="1041400"/>
              <a:chOff x="0" y="0"/>
              <a:chExt cx="787400" cy="1041400"/>
            </a:xfrm>
          </p:grpSpPr>
          <p:pic>
            <p:nvPicPr>
              <p:cNvPr id="299" name="droppedImage.png"/>
              <p:cNvPicPr>
                <a:picLocks noChangeAspect="1"/>
              </p:cNvPicPr>
              <p:nvPr/>
            </p:nvPicPr>
            <p:blipFill>
              <a:blip r:embed="rId7">
                <a:extLst/>
              </a:blip>
              <a:srcRect r="12000" b="32542"/>
              <a:stretch>
                <a:fillRect/>
              </a:stretch>
            </p:blipFill>
            <p:spPr>
              <a:xfrm>
                <a:off x="355600" y="390429"/>
                <a:ext cx="431800" cy="650971"/>
              </a:xfrm>
              <a:prstGeom prst="rect">
                <a:avLst/>
              </a:prstGeom>
              <a:ln w="9525" cap="flat">
                <a:noFill/>
                <a:round/>
              </a:ln>
              <a:effectLst/>
            </p:spPr>
          </p:pic>
          <p:sp>
            <p:nvSpPr>
              <p:cNvPr id="300" name="Shape 300"/>
              <p:cNvSpPr/>
              <p:nvPr/>
            </p:nvSpPr>
            <p:spPr>
              <a:xfrm>
                <a:off x="0" y="0"/>
                <a:ext cx="546100" cy="355600"/>
              </a:xfrm>
              <a:prstGeom prst="wedgeEllipseCallout">
                <a:avLst>
                  <a:gd name="adj1" fmla="val 45004"/>
                  <a:gd name="adj2" fmla="val 69355"/>
                </a:avLst>
              </a:prstGeom>
              <a:gradFill flip="none" rotWithShape="1">
                <a:gsLst>
                  <a:gs pos="0">
                    <a:srgbClr val="78A9A9"/>
                  </a:gs>
                  <a:gs pos="100000">
                    <a:srgbClr val="000000"/>
                  </a:gs>
                </a:gsLst>
                <a:lin ang="479999" scaled="0"/>
              </a:gradFill>
              <a:ln w="9525" cap="flat">
                <a:noFill/>
                <a:round/>
              </a:ln>
              <a:effectLst/>
            </p:spPr>
            <p:txBody>
              <a:bodyPr wrap="square" lIns="50800" tIns="50800" rIns="50800" bIns="50800" numCol="1" anchor="ctr">
                <a:noAutofit/>
              </a:bodyPr>
              <a:lstStyle/>
              <a:p>
                <a:endParaRPr/>
              </a:p>
            </p:txBody>
          </p:sp>
        </p:grpSp>
        <p:sp>
          <p:nvSpPr>
            <p:cNvPr id="302" name="Shape 302"/>
            <p:cNvSpPr/>
            <p:nvPr/>
          </p:nvSpPr>
          <p:spPr>
            <a:xfrm rot="21231557">
              <a:off x="1371830" y="962246"/>
              <a:ext cx="927101" cy="635001"/>
            </a:xfrm>
            <a:prstGeom prst="rightArrow">
              <a:avLst>
                <a:gd name="adj1" fmla="val 27202"/>
                <a:gd name="adj2" fmla="val 70446"/>
              </a:avLst>
            </a:prstGeom>
            <a:gradFill flip="none" rotWithShape="1">
              <a:gsLst>
                <a:gs pos="0">
                  <a:srgbClr val="FFEAC2"/>
                </a:gs>
                <a:gs pos="100000">
                  <a:srgbClr val="FFC96C"/>
                </a:gs>
              </a:gsLst>
              <a:lin ang="2700000" scaled="0"/>
            </a:gradFill>
            <a:ln w="9525" cap="flat">
              <a:noFill/>
              <a:round/>
            </a:ln>
            <a:effectLst/>
          </p:spPr>
          <p:txBody>
            <a:bodyPr wrap="square" lIns="50800" tIns="50800" rIns="50800" bIns="50800" numCol="1" anchor="ctr">
              <a:noAutofit/>
            </a:bodyPr>
            <a:lstStyle/>
            <a:p>
              <a:endParaRPr/>
            </a:p>
          </p:txBody>
        </p:sp>
        <p:sp>
          <p:nvSpPr>
            <p:cNvPr id="303" name="Shape 303"/>
            <p:cNvSpPr/>
            <p:nvPr/>
          </p:nvSpPr>
          <p:spPr>
            <a:xfrm>
              <a:off x="0" y="1016000"/>
              <a:ext cx="1460500" cy="640080"/>
            </a:xfrm>
            <a:prstGeom prst="rect">
              <a:avLst/>
            </a:prstGeom>
            <a:solidFill>
              <a:srgbClr val="FFCC72"/>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a:solidFill>
                    <a:srgbClr val="0D2B78"/>
                  </a:solidFill>
                  <a:uFill>
                    <a:solidFill>
                      <a:srgbClr val="0D2B78"/>
                    </a:solidFill>
                  </a:uFill>
                  <a:latin typeface="Myriad Pro Semibold"/>
                  <a:ea typeface="Myriad Pro Semibold"/>
                  <a:cs typeface="Myriad Pro Semibold"/>
                  <a:sym typeface="Myriad Pro Semibold"/>
                </a:defRPr>
              </a:lvl1pPr>
            </a:lstStyle>
            <a:p>
              <a:r>
                <a:t>Imagery/Visualization</a:t>
              </a:r>
            </a:p>
          </p:txBody>
        </p:sp>
      </p:grpSp>
      <p:grpSp>
        <p:nvGrpSpPr>
          <p:cNvPr id="308" name="Group 308"/>
          <p:cNvGrpSpPr/>
          <p:nvPr/>
        </p:nvGrpSpPr>
        <p:grpSpPr>
          <a:xfrm>
            <a:off x="653303" y="4152900"/>
            <a:ext cx="2519793" cy="1643380"/>
            <a:chOff x="0" y="0"/>
            <a:chExt cx="2519792" cy="1643379"/>
          </a:xfrm>
        </p:grpSpPr>
        <p:pic>
          <p:nvPicPr>
            <p:cNvPr id="305" name="droppedImage.pdf"/>
            <p:cNvPicPr>
              <a:picLocks noChangeAspect="1"/>
            </p:cNvPicPr>
            <p:nvPr/>
          </p:nvPicPr>
          <p:blipFill>
            <a:blip r:embed="rId8">
              <a:extLst/>
            </a:blip>
            <a:stretch>
              <a:fillRect/>
            </a:stretch>
          </p:blipFill>
          <p:spPr>
            <a:xfrm>
              <a:off x="0" y="0"/>
              <a:ext cx="1439583" cy="1041400"/>
            </a:xfrm>
            <a:prstGeom prst="rect">
              <a:avLst/>
            </a:prstGeom>
            <a:ln w="9525" cap="flat">
              <a:noFill/>
              <a:round/>
            </a:ln>
            <a:effectLst/>
          </p:spPr>
        </p:pic>
        <p:sp>
          <p:nvSpPr>
            <p:cNvPr id="306" name="Shape 306"/>
            <p:cNvSpPr/>
            <p:nvPr/>
          </p:nvSpPr>
          <p:spPr>
            <a:xfrm rot="19551932">
              <a:off x="925694" y="501751"/>
              <a:ext cx="1549401" cy="635001"/>
            </a:xfrm>
            <a:prstGeom prst="rightArrow">
              <a:avLst>
                <a:gd name="adj1" fmla="val 29525"/>
                <a:gd name="adj2" fmla="val 72471"/>
              </a:avLst>
            </a:prstGeom>
            <a:gradFill flip="none" rotWithShape="1">
              <a:gsLst>
                <a:gs pos="0">
                  <a:srgbClr val="FFEAC2"/>
                </a:gs>
                <a:gs pos="100000">
                  <a:srgbClr val="FFC96C"/>
                </a:gs>
              </a:gsLst>
              <a:lin ang="2700000" scaled="0"/>
            </a:gradFill>
            <a:ln w="9525" cap="flat">
              <a:noFill/>
              <a:round/>
            </a:ln>
            <a:effectLst/>
          </p:spPr>
          <p:txBody>
            <a:bodyPr wrap="square" lIns="50800" tIns="50800" rIns="50800" bIns="50800" numCol="1" anchor="ctr">
              <a:noAutofit/>
            </a:bodyPr>
            <a:lstStyle/>
            <a:p>
              <a:endParaRPr/>
            </a:p>
          </p:txBody>
        </p:sp>
        <p:sp>
          <p:nvSpPr>
            <p:cNvPr id="307" name="Shape 307"/>
            <p:cNvSpPr/>
            <p:nvPr/>
          </p:nvSpPr>
          <p:spPr>
            <a:xfrm>
              <a:off x="45196" y="1003300"/>
              <a:ext cx="1339775" cy="640080"/>
            </a:xfrm>
            <a:prstGeom prst="rect">
              <a:avLst/>
            </a:prstGeom>
            <a:solidFill>
              <a:srgbClr val="FFCC72"/>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defRPr>
                  <a:solidFill>
                    <a:srgbClr val="0D2B78"/>
                  </a:solidFill>
                  <a:uFill>
                    <a:solidFill>
                      <a:srgbClr val="0D2B78"/>
                    </a:solidFill>
                  </a:uFill>
                  <a:latin typeface="Myriad Pro Semibold"/>
                  <a:ea typeface="Myriad Pro Semibold"/>
                  <a:cs typeface="Myriad Pro Semibold"/>
                  <a:sym typeface="Myriad Pro Semibold"/>
                </a:defRPr>
              </a:pPr>
              <a:r>
                <a:t>Structured</a:t>
              </a:r>
            </a:p>
            <a:p>
              <a:pPr>
                <a:defRPr>
                  <a:solidFill>
                    <a:srgbClr val="0D2B78"/>
                  </a:solidFill>
                  <a:uFill>
                    <a:solidFill>
                      <a:srgbClr val="0D2B78"/>
                    </a:solidFill>
                  </a:uFill>
                  <a:latin typeface="Myriad Pro Semibold"/>
                  <a:ea typeface="Myriad Pro Semibold"/>
                  <a:cs typeface="Myriad Pro Semibold"/>
                  <a:sym typeface="Myriad Pro Semibold"/>
                </a:defRPr>
              </a:pPr>
              <a:r>
                <a:t>Experiences</a:t>
              </a:r>
            </a:p>
          </p:txBody>
        </p:sp>
      </p:grpSp>
      <p:sp>
        <p:nvSpPr>
          <p:cNvPr id="309" name="Shape 309"/>
          <p:cNvSpPr/>
          <p:nvPr/>
        </p:nvSpPr>
        <p:spPr>
          <a:xfrm>
            <a:off x="6540500" y="4978400"/>
            <a:ext cx="1955800" cy="347980"/>
          </a:xfrm>
          <a:prstGeom prst="rect">
            <a:avLst/>
          </a:prstGeom>
          <a:solidFill>
            <a:srgbClr val="FFCC72"/>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a:solidFill>
                  <a:srgbClr val="0D2B78"/>
                </a:solidFill>
                <a:uFill>
                  <a:solidFill>
                    <a:srgbClr val="0D2B78"/>
                  </a:solidFill>
                </a:uFill>
                <a:latin typeface="Myriad Pro Semibold"/>
                <a:ea typeface="Myriad Pro Semibold"/>
                <a:cs typeface="Myriad Pro Semibold"/>
                <a:sym typeface="Myriad Pro Semibold"/>
              </a:defRPr>
            </a:lvl1pPr>
          </a:lstStyle>
          <a:p>
            <a:r>
              <a:t>Assessment Tools</a:t>
            </a:r>
          </a:p>
        </p:txBody>
      </p:sp>
      <p:grpSp>
        <p:nvGrpSpPr>
          <p:cNvPr id="313" name="Group 313"/>
          <p:cNvGrpSpPr/>
          <p:nvPr/>
        </p:nvGrpSpPr>
        <p:grpSpPr>
          <a:xfrm>
            <a:off x="3009900" y="4584779"/>
            <a:ext cx="2580153" cy="1427401"/>
            <a:chOff x="0" y="0"/>
            <a:chExt cx="2580152" cy="1427400"/>
          </a:xfrm>
        </p:grpSpPr>
        <p:sp>
          <p:nvSpPr>
            <p:cNvPr id="310" name="Shape 310"/>
            <p:cNvSpPr/>
            <p:nvPr/>
          </p:nvSpPr>
          <p:spPr>
            <a:xfrm rot="16746443">
              <a:off x="519900" y="315860"/>
              <a:ext cx="1181101" cy="635001"/>
            </a:xfrm>
            <a:prstGeom prst="rightArrow">
              <a:avLst>
                <a:gd name="adj1" fmla="val 29525"/>
                <a:gd name="adj2" fmla="val 72471"/>
              </a:avLst>
            </a:prstGeom>
            <a:gradFill flip="none" rotWithShape="1">
              <a:gsLst>
                <a:gs pos="0">
                  <a:srgbClr val="FFEAC2"/>
                </a:gs>
                <a:gs pos="100000">
                  <a:srgbClr val="FFC96C"/>
                </a:gs>
              </a:gsLst>
              <a:lin ang="2700000" scaled="0"/>
            </a:gradFill>
            <a:ln w="9525" cap="flat">
              <a:noFill/>
              <a:round/>
            </a:ln>
            <a:effectLst/>
          </p:spPr>
          <p:txBody>
            <a:bodyPr wrap="square" lIns="50800" tIns="50800" rIns="50800" bIns="50800" numCol="1" anchor="ctr">
              <a:noAutofit/>
            </a:bodyPr>
            <a:lstStyle/>
            <a:p>
              <a:endParaRPr/>
            </a:p>
          </p:txBody>
        </p:sp>
        <p:sp>
          <p:nvSpPr>
            <p:cNvPr id="311" name="Shape 311"/>
            <p:cNvSpPr/>
            <p:nvPr/>
          </p:nvSpPr>
          <p:spPr>
            <a:xfrm>
              <a:off x="0" y="1079420"/>
              <a:ext cx="1666672" cy="347981"/>
            </a:xfrm>
            <a:prstGeom prst="rect">
              <a:avLst/>
            </a:prstGeom>
            <a:solidFill>
              <a:srgbClr val="FFCC72"/>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a:solidFill>
                    <a:srgbClr val="0D2B78"/>
                  </a:solidFill>
                  <a:uFill>
                    <a:solidFill>
                      <a:srgbClr val="0D2B78"/>
                    </a:solidFill>
                  </a:uFill>
                  <a:latin typeface="Myriad Pro Semibold"/>
                  <a:ea typeface="Myriad Pro Semibold"/>
                  <a:cs typeface="Myriad Pro Semibold"/>
                  <a:sym typeface="Myriad Pro Semibold"/>
                </a:defRPr>
              </a:lvl1pPr>
            </a:lstStyle>
            <a:p>
              <a:r>
                <a:t>Self-Perception</a:t>
              </a:r>
            </a:p>
          </p:txBody>
        </p:sp>
        <p:pic>
          <p:nvPicPr>
            <p:cNvPr id="312" name="man_mirror.pdf"/>
            <p:cNvPicPr>
              <a:picLocks noChangeAspect="1"/>
            </p:cNvPicPr>
            <p:nvPr/>
          </p:nvPicPr>
          <p:blipFill>
            <a:blip r:embed="rId9">
              <a:extLst/>
            </a:blip>
            <a:stretch>
              <a:fillRect/>
            </a:stretch>
          </p:blipFill>
          <p:spPr>
            <a:xfrm>
              <a:off x="1701800" y="368220"/>
              <a:ext cx="878353" cy="1041401"/>
            </a:xfrm>
            <a:prstGeom prst="rect">
              <a:avLst/>
            </a:prstGeom>
            <a:ln w="9525" cap="flat">
              <a:noFill/>
              <a:round/>
            </a:ln>
            <a:effectLst>
              <a:reflection stA="24809" endPos="40000" dir="5400000" sy="-100000" algn="bl" rotWithShape="0"/>
            </a:effectLst>
          </p:spPr>
        </p:pic>
      </p:grpSp>
      <p:grpSp>
        <p:nvGrpSpPr>
          <p:cNvPr id="317" name="Group 317"/>
          <p:cNvGrpSpPr/>
          <p:nvPr/>
        </p:nvGrpSpPr>
        <p:grpSpPr>
          <a:xfrm>
            <a:off x="6001425" y="1168400"/>
            <a:ext cx="2124162" cy="1636296"/>
            <a:chOff x="0" y="0"/>
            <a:chExt cx="2124161" cy="1636295"/>
          </a:xfrm>
        </p:grpSpPr>
        <p:sp>
          <p:nvSpPr>
            <p:cNvPr id="314" name="Shape 314"/>
            <p:cNvSpPr/>
            <p:nvPr/>
          </p:nvSpPr>
          <p:spPr>
            <a:xfrm rot="11383934">
              <a:off x="45720" y="912476"/>
              <a:ext cx="1104901" cy="635001"/>
            </a:xfrm>
            <a:prstGeom prst="rightArrow">
              <a:avLst>
                <a:gd name="adj1" fmla="val 29525"/>
                <a:gd name="adj2" fmla="val 72471"/>
              </a:avLst>
            </a:prstGeom>
            <a:gradFill flip="none" rotWithShape="1">
              <a:gsLst>
                <a:gs pos="0">
                  <a:srgbClr val="FFEAC2"/>
                </a:gs>
                <a:gs pos="100000">
                  <a:srgbClr val="FFC96C"/>
                </a:gs>
              </a:gsLst>
              <a:lin ang="2700000" scaled="0"/>
            </a:gradFill>
            <a:ln w="9525" cap="flat">
              <a:noFill/>
              <a:round/>
            </a:ln>
            <a:effectLst/>
          </p:spPr>
          <p:txBody>
            <a:bodyPr wrap="square" lIns="50800" tIns="50800" rIns="50800" bIns="50800" numCol="1" anchor="ctr">
              <a:noAutofit/>
            </a:bodyPr>
            <a:lstStyle/>
            <a:p>
              <a:endParaRPr/>
            </a:p>
          </p:txBody>
        </p:sp>
        <p:pic>
          <p:nvPicPr>
            <p:cNvPr id="315" name="droppedImage.png"/>
            <p:cNvPicPr>
              <a:picLocks noChangeAspect="1"/>
            </p:cNvPicPr>
            <p:nvPr/>
          </p:nvPicPr>
          <p:blipFill>
            <a:blip r:embed="rId10">
              <a:extLst/>
            </a:blip>
            <a:srcRect l="46954" t="2631"/>
            <a:stretch>
              <a:fillRect/>
            </a:stretch>
          </p:blipFill>
          <p:spPr>
            <a:xfrm>
              <a:off x="1055312" y="0"/>
              <a:ext cx="917839" cy="1299911"/>
            </a:xfrm>
            <a:prstGeom prst="rect">
              <a:avLst/>
            </a:prstGeom>
            <a:ln w="9525" cap="flat">
              <a:noFill/>
              <a:round/>
            </a:ln>
            <a:effectLst/>
          </p:spPr>
        </p:pic>
        <p:sp>
          <p:nvSpPr>
            <p:cNvPr id="316" name="Shape 316"/>
            <p:cNvSpPr/>
            <p:nvPr/>
          </p:nvSpPr>
          <p:spPr>
            <a:xfrm>
              <a:off x="1021674" y="1130300"/>
              <a:ext cx="1102488" cy="347980"/>
            </a:xfrm>
            <a:prstGeom prst="rect">
              <a:avLst/>
            </a:prstGeom>
            <a:solidFill>
              <a:srgbClr val="FFCC72"/>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a:solidFill>
                    <a:srgbClr val="0D2B78"/>
                  </a:solidFill>
                  <a:uFill>
                    <a:solidFill>
                      <a:srgbClr val="0D2B78"/>
                    </a:solidFill>
                  </a:uFill>
                  <a:latin typeface="Myriad Pro Semibold"/>
                  <a:ea typeface="Myriad Pro Semibold"/>
                  <a:cs typeface="Myriad Pro Semibold"/>
                  <a:sym typeface="Myriad Pro Semibold"/>
                </a:defRPr>
              </a:lvl1pPr>
            </a:lstStyle>
            <a:p>
              <a:r>
                <a:t>Feedback</a:t>
              </a:r>
            </a:p>
          </p:txBody>
        </p:sp>
      </p:grpSp>
      <p:sp>
        <p:nvSpPr>
          <p:cNvPr id="318" name="Shape 318"/>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pic>
        <p:nvPicPr>
          <p:cNvPr id="319" name="thelogo_rgb_highres.jpg"/>
          <p:cNvPicPr>
            <a:picLocks noChangeAspect="1"/>
          </p:cNvPicPr>
          <p:nvPr/>
        </p:nvPicPr>
        <p:blipFill>
          <a:blip r:embed="rId11">
            <a:extLst/>
          </a:blip>
          <a:stretch>
            <a:fillRect/>
          </a:stretch>
        </p:blipFill>
        <p:spPr>
          <a:xfrm>
            <a:off x="3424423" y="431800"/>
            <a:ext cx="2295153"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FBFB"/>
            </a:gs>
            <a:gs pos="73267">
              <a:srgbClr val="CDE0C1"/>
            </a:gs>
            <a:gs pos="100000">
              <a:srgbClr val="9EC486"/>
            </a:gs>
          </a:gsLst>
          <a:lin ang="5400000" scaled="0"/>
        </a:gradFill>
        <a:effectLst/>
      </p:bgPr>
    </p:bg>
    <p:spTree>
      <p:nvGrpSpPr>
        <p:cNvPr id="1" name=""/>
        <p:cNvGrpSpPr/>
        <p:nvPr/>
      </p:nvGrpSpPr>
      <p:grpSpPr>
        <a:xfrm>
          <a:off x="0" y="0"/>
          <a:ext cx="0" cy="0"/>
          <a:chOff x="0" y="0"/>
          <a:chExt cx="0" cy="0"/>
        </a:xfrm>
      </p:grpSpPr>
      <p:sp>
        <p:nvSpPr>
          <p:cNvPr id="81" name="Shape 81"/>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82" name="Shape 82"/>
          <p:cNvSpPr/>
          <p:nvPr/>
        </p:nvSpPr>
        <p:spPr>
          <a:xfrm>
            <a:off x="275664"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a:defRPr sz="1200"/>
            </a:pPr>
            <a:r>
              <a:rPr sz="1400" b="1"/>
              <a:t>Accountability</a:t>
            </a:r>
            <a:r>
              <a:t> </a:t>
            </a:r>
          </a:p>
          <a:p>
            <a:pPr algn="ctr">
              <a:defRPr sz="1200"/>
            </a:pPr>
            <a:endParaRPr/>
          </a:p>
          <a:p>
            <a:pPr algn="ctr">
              <a:defRPr sz="1200"/>
            </a:pPr>
            <a:r>
              <a:t>People take responsibility for themselves and blaming is minimal.</a:t>
            </a:r>
          </a:p>
        </p:txBody>
      </p:sp>
      <p:sp>
        <p:nvSpPr>
          <p:cNvPr id="83" name="Shape 83"/>
          <p:cNvSpPr/>
          <p:nvPr/>
        </p:nvSpPr>
        <p:spPr>
          <a:xfrm>
            <a:off x="1689943" y="427572"/>
            <a:ext cx="573568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0" marR="457200" defTabSz="457200">
              <a:defRPr sz="2400" b="1">
                <a:uFillTx/>
              </a:defRPr>
            </a:lvl1pPr>
          </a:lstStyle>
          <a:p>
            <a:r>
              <a:t>An authentic, ideal organization</a:t>
            </a:r>
          </a:p>
        </p:txBody>
      </p:sp>
      <p:sp>
        <p:nvSpPr>
          <p:cNvPr id="84" name="Shape 84"/>
          <p:cNvSpPr/>
          <p:nvPr/>
        </p:nvSpPr>
        <p:spPr>
          <a:xfrm>
            <a:off x="6844184"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a:defRPr sz="1400" b="1"/>
            </a:pPr>
            <a:r>
              <a:t>Job Fit</a:t>
            </a:r>
          </a:p>
          <a:p>
            <a:pPr algn="ctr">
              <a:defRPr sz="1000"/>
            </a:pPr>
            <a:endParaRPr/>
          </a:p>
          <a:p>
            <a:pPr algn="ctr">
              <a:defRPr sz="1200"/>
            </a:pPr>
            <a:r>
              <a:t>The organization selects, places, and reassigns people into the right jobs and assembles high performing teams.</a:t>
            </a:r>
          </a:p>
        </p:txBody>
      </p:sp>
      <p:sp>
        <p:nvSpPr>
          <p:cNvPr id="85" name="Shape 85"/>
          <p:cNvSpPr/>
          <p:nvPr/>
        </p:nvSpPr>
        <p:spPr>
          <a:xfrm>
            <a:off x="4640464"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a:defRPr sz="1400" b="1"/>
            </a:pPr>
            <a:r>
              <a:t>Self-regard</a:t>
            </a:r>
          </a:p>
          <a:p>
            <a:pPr algn="ctr">
              <a:defRPr sz="1400" b="1"/>
            </a:pPr>
            <a:endParaRPr/>
          </a:p>
          <a:p>
            <a:pPr algn="ctr">
              <a:defRPr sz="1200"/>
            </a:pPr>
            <a:r>
              <a:t>People feel good about themselves and are fully present in what they do.</a:t>
            </a:r>
          </a:p>
        </p:txBody>
      </p:sp>
      <p:sp>
        <p:nvSpPr>
          <p:cNvPr id="86" name="Shape 86"/>
          <p:cNvSpPr/>
          <p:nvPr/>
        </p:nvSpPr>
        <p:spPr>
          <a:xfrm>
            <a:off x="2465171"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a:defRPr sz="1400" b="1"/>
            </a:pPr>
            <a:r>
              <a:t>Openness</a:t>
            </a:r>
          </a:p>
          <a:p>
            <a:pPr algn="ctr">
              <a:defRPr sz="1000"/>
            </a:pPr>
            <a:endParaRPr/>
          </a:p>
          <a:p>
            <a:pPr algn="ctr">
              <a:defRPr sz="1200"/>
            </a:pPr>
            <a:r>
              <a:t>People tell each other the truth.</a:t>
            </a:r>
          </a:p>
        </p:txBody>
      </p:sp>
      <p:sp>
        <p:nvSpPr>
          <p:cNvPr id="87" name="Shape 87"/>
          <p:cNvSpPr/>
          <p:nvPr/>
        </p:nvSpPr>
        <p:spPr>
          <a:xfrm>
            <a:off x="261451"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a:defRPr sz="1400" b="1"/>
            </a:pPr>
            <a:r>
              <a:t>Decision Making</a:t>
            </a:r>
          </a:p>
          <a:p>
            <a:pPr algn="ctr">
              <a:defRPr sz="1200"/>
            </a:pPr>
            <a:r>
              <a:t>Leads to motivation and creativity. People are inspired to do their best and do not fight, sabotage, or put others down.</a:t>
            </a:r>
          </a:p>
        </p:txBody>
      </p:sp>
      <p:sp>
        <p:nvSpPr>
          <p:cNvPr id="88" name="Shape 88"/>
          <p:cNvSpPr/>
          <p:nvPr/>
        </p:nvSpPr>
        <p:spPr>
          <a:xfrm>
            <a:off x="6829971"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a:defRPr sz="1400" b="1"/>
            </a:pPr>
            <a:r>
              <a:t>Productivity</a:t>
            </a:r>
          </a:p>
          <a:p>
            <a:pPr algn="ctr">
              <a:defRPr sz="1000"/>
            </a:pPr>
            <a:endParaRPr/>
          </a:p>
          <a:p>
            <a:pPr marL="0" marR="0" algn="ctr">
              <a:defRPr sz="1200">
                <a:uFillTx/>
              </a:defRPr>
            </a:pPr>
            <a:r>
              <a:t>Absenteeism, illness, and lateness are dramatically reduced. Productivity is greatly increased.</a:t>
            </a:r>
          </a:p>
        </p:txBody>
      </p:sp>
      <p:sp>
        <p:nvSpPr>
          <p:cNvPr id="89" name="Shape 89"/>
          <p:cNvSpPr/>
          <p:nvPr/>
        </p:nvSpPr>
        <p:spPr>
          <a:xfrm>
            <a:off x="4640464"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a:defRPr sz="1400" b="1"/>
            </a:pPr>
            <a:r>
              <a:t>Leadership</a:t>
            </a:r>
          </a:p>
          <a:p>
            <a:pPr algn="ctr">
              <a:defRPr sz="1200"/>
            </a:pPr>
            <a:r>
              <a:t>Leaders model all of these characteristics and inspire people. They admit their mistakes and uncertainties and are open with employees. </a:t>
            </a:r>
          </a:p>
        </p:txBody>
      </p:sp>
      <p:sp>
        <p:nvSpPr>
          <p:cNvPr id="90" name="Shape 90"/>
          <p:cNvSpPr/>
          <p:nvPr/>
        </p:nvSpPr>
        <p:spPr>
          <a:xfrm>
            <a:off x="2450958"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a:defRPr sz="1400" b="1"/>
            </a:pPr>
            <a:r>
              <a:t>Personal Development</a:t>
            </a:r>
          </a:p>
          <a:p>
            <a:pPr algn="ctr">
              <a:defRPr sz="1000"/>
            </a:pPr>
            <a:endParaRPr/>
          </a:p>
          <a:p>
            <a:pPr algn="ctr">
              <a:defRPr sz="1200"/>
            </a:pPr>
            <a:r>
              <a:t>People find more personal pleasure at the workplace and develop themselves continuously.</a:t>
            </a:r>
          </a:p>
        </p:txBody>
      </p:sp>
      <p:sp>
        <p:nvSpPr>
          <p:cNvPr id="91" name="Shape 91"/>
          <p:cNvSpPr/>
          <p:nvPr/>
        </p:nvSpPr>
        <p:spPr>
          <a:xfrm>
            <a:off x="261451" y="4729444"/>
            <a:ext cx="8621098"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a:defRPr sz="1400" b="1"/>
            </a:pPr>
            <a:r>
              <a:t>Results</a:t>
            </a:r>
          </a:p>
          <a:p>
            <a:pPr algn="ctr">
              <a:defRPr sz="1000"/>
            </a:pPr>
            <a:endParaRPr/>
          </a:p>
          <a:p>
            <a:pPr algn="ctr">
              <a:defRPr sz="1200"/>
            </a:pPr>
            <a:r>
              <a:t>The organization produces exceptional results: financial, social, and environmental.</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82"/>
                                        </p:tgtEl>
                                        <p:attrNameLst>
                                          <p:attrName>style.visibility</p:attrName>
                                        </p:attrNameLst>
                                      </p:cBhvr>
                                      <p:to>
                                        <p:strVal val="visible"/>
                                      </p:to>
                                    </p:set>
                                    <p:anim calcmode="lin" valueType="num">
                                      <p:cBhvr>
                                        <p:cTn id="7" dur="1500" fill="hold"/>
                                        <p:tgtEl>
                                          <p:spTgt spid="82"/>
                                        </p:tgtEl>
                                        <p:attrNameLst>
                                          <p:attrName>ppt_w</p:attrName>
                                        </p:attrNameLst>
                                      </p:cBhvr>
                                      <p:tavLst>
                                        <p:tav tm="0" fmla="#ppt_w*sin(2.5*pi*$)">
                                          <p:val>
                                            <p:fltVal val="0"/>
                                          </p:val>
                                        </p:tav>
                                        <p:tav tm="100000">
                                          <p:val>
                                            <p:fltVal val="1"/>
                                          </p:val>
                                        </p:tav>
                                      </p:tavLst>
                                    </p:anim>
                                    <p:anim calcmode="lin" valueType="num">
                                      <p:cBhvr>
                                        <p:cTn id="8" dur="1500" fill="hold"/>
                                        <p:tgtEl>
                                          <p:spTgt spid="8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2" nodeType="clickEffect">
                                  <p:stCondLst>
                                    <p:cond delay="0"/>
                                  </p:stCondLst>
                                  <p:iterate>
                                    <p:tmAbs val="0"/>
                                  </p:iterate>
                                  <p:childTnLst>
                                    <p:set>
                                      <p:cBhvr>
                                        <p:cTn id="12" fill="hold"/>
                                        <p:tgtEl>
                                          <p:spTgt spid="86"/>
                                        </p:tgtEl>
                                        <p:attrNameLst>
                                          <p:attrName>style.visibility</p:attrName>
                                        </p:attrNameLst>
                                      </p:cBhvr>
                                      <p:to>
                                        <p:strVal val="visible"/>
                                      </p:to>
                                    </p:set>
                                    <p:anim calcmode="lin" valueType="num">
                                      <p:cBhvr>
                                        <p:cTn id="13" dur="1500" fill="hold"/>
                                        <p:tgtEl>
                                          <p:spTgt spid="86"/>
                                        </p:tgtEl>
                                        <p:attrNameLst>
                                          <p:attrName>ppt_w</p:attrName>
                                        </p:attrNameLst>
                                      </p:cBhvr>
                                      <p:tavLst>
                                        <p:tav tm="0" fmla="#ppt_w*sin(2.5*pi*$)">
                                          <p:val>
                                            <p:fltVal val="0"/>
                                          </p:val>
                                        </p:tav>
                                        <p:tav tm="100000">
                                          <p:val>
                                            <p:fltVal val="1"/>
                                          </p:val>
                                        </p:tav>
                                      </p:tavLst>
                                    </p:anim>
                                    <p:anim calcmode="lin" valueType="num">
                                      <p:cBhvr>
                                        <p:cTn id="14" dur="15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3" nodeType="clickEffect">
                                  <p:stCondLst>
                                    <p:cond delay="0"/>
                                  </p:stCondLst>
                                  <p:iterate>
                                    <p:tmAbs val="0"/>
                                  </p:iterate>
                                  <p:childTnLst>
                                    <p:set>
                                      <p:cBhvr>
                                        <p:cTn id="18" fill="hold"/>
                                        <p:tgtEl>
                                          <p:spTgt spid="85"/>
                                        </p:tgtEl>
                                        <p:attrNameLst>
                                          <p:attrName>style.visibility</p:attrName>
                                        </p:attrNameLst>
                                      </p:cBhvr>
                                      <p:to>
                                        <p:strVal val="visible"/>
                                      </p:to>
                                    </p:set>
                                    <p:anim calcmode="lin" valueType="num">
                                      <p:cBhvr>
                                        <p:cTn id="19" dur="1500" fill="hold"/>
                                        <p:tgtEl>
                                          <p:spTgt spid="85"/>
                                        </p:tgtEl>
                                        <p:attrNameLst>
                                          <p:attrName>ppt_w</p:attrName>
                                        </p:attrNameLst>
                                      </p:cBhvr>
                                      <p:tavLst>
                                        <p:tav tm="0" fmla="#ppt_w*sin(2.5*pi*$)">
                                          <p:val>
                                            <p:fltVal val="0"/>
                                          </p:val>
                                        </p:tav>
                                        <p:tav tm="100000">
                                          <p:val>
                                            <p:fltVal val="1"/>
                                          </p:val>
                                        </p:tav>
                                      </p:tavLst>
                                    </p:anim>
                                    <p:anim calcmode="lin" valueType="num">
                                      <p:cBhvr>
                                        <p:cTn id="20" dur="1500" fill="hold"/>
                                        <p:tgtEl>
                                          <p:spTgt spid="8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4" nodeType="clickEffect">
                                  <p:stCondLst>
                                    <p:cond delay="0"/>
                                  </p:stCondLst>
                                  <p:iterate>
                                    <p:tmAbs val="0"/>
                                  </p:iterate>
                                  <p:childTnLst>
                                    <p:set>
                                      <p:cBhvr>
                                        <p:cTn id="24" fill="hold"/>
                                        <p:tgtEl>
                                          <p:spTgt spid="84"/>
                                        </p:tgtEl>
                                        <p:attrNameLst>
                                          <p:attrName>style.visibility</p:attrName>
                                        </p:attrNameLst>
                                      </p:cBhvr>
                                      <p:to>
                                        <p:strVal val="visible"/>
                                      </p:to>
                                    </p:set>
                                    <p:anim calcmode="lin" valueType="num">
                                      <p:cBhvr>
                                        <p:cTn id="25" dur="1500" fill="hold"/>
                                        <p:tgtEl>
                                          <p:spTgt spid="84"/>
                                        </p:tgtEl>
                                        <p:attrNameLst>
                                          <p:attrName>ppt_w</p:attrName>
                                        </p:attrNameLst>
                                      </p:cBhvr>
                                      <p:tavLst>
                                        <p:tav tm="0" fmla="#ppt_w*sin(2.5*pi*$)">
                                          <p:val>
                                            <p:fltVal val="0"/>
                                          </p:val>
                                        </p:tav>
                                        <p:tav tm="100000">
                                          <p:val>
                                            <p:fltVal val="1"/>
                                          </p:val>
                                        </p:tav>
                                      </p:tavLst>
                                    </p:anim>
                                    <p:anim calcmode="lin" valueType="num">
                                      <p:cBhvr>
                                        <p:cTn id="26" dur="1500" fill="hold"/>
                                        <p:tgtEl>
                                          <p:spTgt spid="8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5" nodeType="clickEffect">
                                  <p:stCondLst>
                                    <p:cond delay="0"/>
                                  </p:stCondLst>
                                  <p:iterate>
                                    <p:tmAbs val="0"/>
                                  </p:iterate>
                                  <p:childTnLst>
                                    <p:set>
                                      <p:cBhvr>
                                        <p:cTn id="30" fill="hold"/>
                                        <p:tgtEl>
                                          <p:spTgt spid="87"/>
                                        </p:tgtEl>
                                        <p:attrNameLst>
                                          <p:attrName>style.visibility</p:attrName>
                                        </p:attrNameLst>
                                      </p:cBhvr>
                                      <p:to>
                                        <p:strVal val="visible"/>
                                      </p:to>
                                    </p:set>
                                    <p:anim calcmode="lin" valueType="num">
                                      <p:cBhvr>
                                        <p:cTn id="31" dur="1500" fill="hold"/>
                                        <p:tgtEl>
                                          <p:spTgt spid="87"/>
                                        </p:tgtEl>
                                        <p:attrNameLst>
                                          <p:attrName>ppt_w</p:attrName>
                                        </p:attrNameLst>
                                      </p:cBhvr>
                                      <p:tavLst>
                                        <p:tav tm="0" fmla="#ppt_w*sin(2.5*pi*$)">
                                          <p:val>
                                            <p:fltVal val="0"/>
                                          </p:val>
                                        </p:tav>
                                        <p:tav tm="100000">
                                          <p:val>
                                            <p:fltVal val="1"/>
                                          </p:val>
                                        </p:tav>
                                      </p:tavLst>
                                    </p:anim>
                                    <p:anim calcmode="lin" valueType="num">
                                      <p:cBhvr>
                                        <p:cTn id="32" dur="1500" fill="hold"/>
                                        <p:tgtEl>
                                          <p:spTgt spid="8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grpId="6" nodeType="clickEffect">
                                  <p:stCondLst>
                                    <p:cond delay="0"/>
                                  </p:stCondLst>
                                  <p:iterate>
                                    <p:tmAbs val="0"/>
                                  </p:iterate>
                                  <p:childTnLst>
                                    <p:set>
                                      <p:cBhvr>
                                        <p:cTn id="36" fill="hold"/>
                                        <p:tgtEl>
                                          <p:spTgt spid="90"/>
                                        </p:tgtEl>
                                        <p:attrNameLst>
                                          <p:attrName>style.visibility</p:attrName>
                                        </p:attrNameLst>
                                      </p:cBhvr>
                                      <p:to>
                                        <p:strVal val="visible"/>
                                      </p:to>
                                    </p:set>
                                    <p:anim calcmode="lin" valueType="num">
                                      <p:cBhvr>
                                        <p:cTn id="37" dur="1500" fill="hold"/>
                                        <p:tgtEl>
                                          <p:spTgt spid="90"/>
                                        </p:tgtEl>
                                        <p:attrNameLst>
                                          <p:attrName>ppt_w</p:attrName>
                                        </p:attrNameLst>
                                      </p:cBhvr>
                                      <p:tavLst>
                                        <p:tav tm="0" fmla="#ppt_w*sin(2.5*pi*$)">
                                          <p:val>
                                            <p:fltVal val="0"/>
                                          </p:val>
                                        </p:tav>
                                        <p:tav tm="100000">
                                          <p:val>
                                            <p:fltVal val="1"/>
                                          </p:val>
                                        </p:tav>
                                      </p:tavLst>
                                    </p:anim>
                                    <p:anim calcmode="lin" valueType="num">
                                      <p:cBhvr>
                                        <p:cTn id="38" dur="1500" fill="hold"/>
                                        <p:tgtEl>
                                          <p:spTgt spid="9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ntr" presetSubtype="10" fill="hold" grpId="7" nodeType="clickEffect">
                                  <p:stCondLst>
                                    <p:cond delay="0"/>
                                  </p:stCondLst>
                                  <p:iterate>
                                    <p:tmAbs val="0"/>
                                  </p:iterate>
                                  <p:childTnLst>
                                    <p:set>
                                      <p:cBhvr>
                                        <p:cTn id="42" fill="hold"/>
                                        <p:tgtEl>
                                          <p:spTgt spid="89"/>
                                        </p:tgtEl>
                                        <p:attrNameLst>
                                          <p:attrName>style.visibility</p:attrName>
                                        </p:attrNameLst>
                                      </p:cBhvr>
                                      <p:to>
                                        <p:strVal val="visible"/>
                                      </p:to>
                                    </p:set>
                                    <p:anim calcmode="lin" valueType="num">
                                      <p:cBhvr>
                                        <p:cTn id="43" dur="1500" fill="hold"/>
                                        <p:tgtEl>
                                          <p:spTgt spid="89"/>
                                        </p:tgtEl>
                                        <p:attrNameLst>
                                          <p:attrName>ppt_w</p:attrName>
                                        </p:attrNameLst>
                                      </p:cBhvr>
                                      <p:tavLst>
                                        <p:tav tm="0" fmla="#ppt_w*sin(2.5*pi*$)">
                                          <p:val>
                                            <p:fltVal val="0"/>
                                          </p:val>
                                        </p:tav>
                                        <p:tav tm="100000">
                                          <p:val>
                                            <p:fltVal val="1"/>
                                          </p:val>
                                        </p:tav>
                                      </p:tavLst>
                                    </p:anim>
                                    <p:anim calcmode="lin" valueType="num">
                                      <p:cBhvr>
                                        <p:cTn id="44" dur="1500" fill="hold"/>
                                        <p:tgtEl>
                                          <p:spTgt spid="89"/>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ntr" presetSubtype="10" fill="hold" grpId="8" nodeType="clickEffect">
                                  <p:stCondLst>
                                    <p:cond delay="0"/>
                                  </p:stCondLst>
                                  <p:iterate>
                                    <p:tmAbs val="0"/>
                                  </p:iterate>
                                  <p:childTnLst>
                                    <p:set>
                                      <p:cBhvr>
                                        <p:cTn id="48" fill="hold"/>
                                        <p:tgtEl>
                                          <p:spTgt spid="88"/>
                                        </p:tgtEl>
                                        <p:attrNameLst>
                                          <p:attrName>style.visibility</p:attrName>
                                        </p:attrNameLst>
                                      </p:cBhvr>
                                      <p:to>
                                        <p:strVal val="visible"/>
                                      </p:to>
                                    </p:set>
                                    <p:anim calcmode="lin" valueType="num">
                                      <p:cBhvr>
                                        <p:cTn id="49" dur="1500" fill="hold"/>
                                        <p:tgtEl>
                                          <p:spTgt spid="88"/>
                                        </p:tgtEl>
                                        <p:attrNameLst>
                                          <p:attrName>ppt_w</p:attrName>
                                        </p:attrNameLst>
                                      </p:cBhvr>
                                      <p:tavLst>
                                        <p:tav tm="0" fmla="#ppt_w*sin(2.5*pi*$)">
                                          <p:val>
                                            <p:fltVal val="0"/>
                                          </p:val>
                                        </p:tav>
                                        <p:tav tm="100000">
                                          <p:val>
                                            <p:fltVal val="1"/>
                                          </p:val>
                                        </p:tav>
                                      </p:tavLst>
                                    </p:anim>
                                    <p:anim calcmode="lin" valueType="num">
                                      <p:cBhvr>
                                        <p:cTn id="50" dur="15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9" presetClass="entr" presetSubtype="10" fill="hold" grpId="9" nodeType="clickEffect">
                                  <p:stCondLst>
                                    <p:cond delay="0"/>
                                  </p:stCondLst>
                                  <p:iterate>
                                    <p:tmAbs val="0"/>
                                  </p:iterate>
                                  <p:childTnLst>
                                    <p:set>
                                      <p:cBhvr>
                                        <p:cTn id="54" fill="hold"/>
                                        <p:tgtEl>
                                          <p:spTgt spid="91"/>
                                        </p:tgtEl>
                                        <p:attrNameLst>
                                          <p:attrName>style.visibility</p:attrName>
                                        </p:attrNameLst>
                                      </p:cBhvr>
                                      <p:to>
                                        <p:strVal val="visible"/>
                                      </p:to>
                                    </p:set>
                                    <p:anim calcmode="lin" valueType="num">
                                      <p:cBhvr>
                                        <p:cTn id="55" dur="1500" fill="hold"/>
                                        <p:tgtEl>
                                          <p:spTgt spid="91"/>
                                        </p:tgtEl>
                                        <p:attrNameLst>
                                          <p:attrName>ppt_w</p:attrName>
                                        </p:attrNameLst>
                                      </p:cBhvr>
                                      <p:tavLst>
                                        <p:tav tm="0" fmla="#ppt_w*sin(2.5*pi*$)">
                                          <p:val>
                                            <p:fltVal val="0"/>
                                          </p:val>
                                        </p:tav>
                                        <p:tav tm="100000">
                                          <p:val>
                                            <p:fltVal val="1"/>
                                          </p:val>
                                        </p:tav>
                                      </p:tavLst>
                                    </p:anim>
                                    <p:anim calcmode="lin" valueType="num">
                                      <p:cBhvr>
                                        <p:cTn id="56" dur="1500" fill="hold"/>
                                        <p:tgtEl>
                                          <p:spTgt spid="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1" animBg="1" advAuto="0"/>
      <p:bldP spid="84" grpId="4" animBg="1" advAuto="0"/>
      <p:bldP spid="85" grpId="3" animBg="1" advAuto="0"/>
      <p:bldP spid="86" grpId="2" animBg="1" advAuto="0"/>
      <p:bldP spid="87" grpId="5" animBg="1" advAuto="0"/>
      <p:bldP spid="88" grpId="8" animBg="1" advAuto="0"/>
      <p:bldP spid="89" grpId="7" animBg="1" advAuto="0"/>
      <p:bldP spid="90" grpId="6" animBg="1" advAuto="0"/>
      <p:bldP spid="91" grpId="9"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322" name="Shape 322"/>
          <p:cNvSpPr>
            <a:spLocks noGrp="1"/>
          </p:cNvSpPr>
          <p:nvPr>
            <p:ph type="sldNum" sz="quarter" idx="4294967295"/>
          </p:nvPr>
        </p:nvSpPr>
        <p:spPr>
          <a:xfrm>
            <a:off x="8530766" y="6397625"/>
            <a:ext cx="312068" cy="3048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
        <p:nvSpPr>
          <p:cNvPr id="323" name="Shape 323"/>
          <p:cNvSpPr/>
          <p:nvPr/>
        </p:nvSpPr>
        <p:spPr>
          <a:xfrm>
            <a:off x="346661" y="2907860"/>
            <a:ext cx="4267968" cy="28477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0">
              <a:spcBef>
                <a:spcPts val="400"/>
              </a:spcBef>
              <a:defRPr sz="3600" cap="small">
                <a:solidFill>
                  <a:srgbClr val="280D80"/>
                </a:solidFill>
                <a:uFill>
                  <a:solidFill>
                    <a:srgbClr val="280D80"/>
                  </a:solidFill>
                </a:uFill>
                <a:latin typeface="Times"/>
                <a:ea typeface="Times"/>
                <a:cs typeface="Times"/>
                <a:sym typeface="Times"/>
              </a:defRPr>
            </a:pPr>
            <a:r>
              <a:t>Applications</a:t>
            </a:r>
          </a:p>
          <a:p>
            <a:pPr marL="0">
              <a:spcBef>
                <a:spcPts val="400"/>
              </a:spcBef>
              <a:defRPr sz="1000" cap="small">
                <a:solidFill>
                  <a:srgbClr val="280D80"/>
                </a:solidFill>
                <a:uFill>
                  <a:solidFill>
                    <a:srgbClr val="280D80"/>
                  </a:solidFill>
                </a:uFill>
                <a:latin typeface="Times"/>
                <a:ea typeface="Times"/>
                <a:cs typeface="Times"/>
                <a:sym typeface="Times"/>
              </a:defRPr>
            </a:pPr>
            <a:endParaRPr/>
          </a:p>
          <a:p>
            <a:pPr marL="457200" indent="-317500">
              <a:spcBef>
                <a:spcPts val="400"/>
              </a:spcBef>
              <a:buClr>
                <a:srgbClr val="280D80"/>
              </a:buClr>
              <a:buSzPct val="125000"/>
              <a:buChar char="•"/>
              <a:defRPr sz="2400"/>
            </a:pPr>
            <a:r>
              <a:t>Leadership</a:t>
            </a:r>
          </a:p>
          <a:p>
            <a:pPr marL="457200" indent="-317500">
              <a:spcBef>
                <a:spcPts val="400"/>
              </a:spcBef>
              <a:buClr>
                <a:srgbClr val="280D80"/>
              </a:buClr>
              <a:buSzPct val="125000"/>
              <a:buChar char="•"/>
              <a:defRPr sz="2400"/>
            </a:pPr>
            <a:r>
              <a:t>Teamwork</a:t>
            </a:r>
          </a:p>
          <a:p>
            <a:pPr marL="457200" indent="-317500">
              <a:spcBef>
                <a:spcPts val="400"/>
              </a:spcBef>
              <a:buClr>
                <a:srgbClr val="280D80"/>
              </a:buClr>
              <a:buSzPct val="125000"/>
              <a:buChar char="•"/>
              <a:defRPr sz="2400"/>
            </a:pPr>
            <a:r>
              <a:t>Individual effectiveness</a:t>
            </a:r>
          </a:p>
          <a:p>
            <a:pPr marL="457200" indent="-317500">
              <a:spcBef>
                <a:spcPts val="400"/>
              </a:spcBef>
              <a:buClr>
                <a:srgbClr val="280D80"/>
              </a:buClr>
              <a:buSzPct val="125000"/>
              <a:buChar char="•"/>
              <a:defRPr sz="2400"/>
            </a:pPr>
            <a:r>
              <a:t>Decision making</a:t>
            </a:r>
          </a:p>
        </p:txBody>
      </p:sp>
      <p:pic>
        <p:nvPicPr>
          <p:cNvPr id="324" name="thelogo_rgb_highres.jpg"/>
          <p:cNvPicPr>
            <a:picLocks noChangeAspect="1"/>
          </p:cNvPicPr>
          <p:nvPr/>
        </p:nvPicPr>
        <p:blipFill>
          <a:blip r:embed="rId2">
            <a:extLst/>
          </a:blip>
          <a:stretch>
            <a:fillRect/>
          </a:stretch>
        </p:blipFill>
        <p:spPr>
          <a:xfrm>
            <a:off x="3221207" y="614805"/>
            <a:ext cx="2701586" cy="1435101"/>
          </a:xfrm>
          <a:prstGeom prst="rect">
            <a:avLst/>
          </a:prstGeom>
        </p:spPr>
      </p:pic>
      <p:sp>
        <p:nvSpPr>
          <p:cNvPr id="325" name="Shape 325"/>
          <p:cNvSpPr/>
          <p:nvPr/>
        </p:nvSpPr>
        <p:spPr>
          <a:xfrm>
            <a:off x="4529371" y="2907860"/>
            <a:ext cx="4267968" cy="28477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0">
              <a:spcBef>
                <a:spcPts val="400"/>
              </a:spcBef>
              <a:defRPr sz="3600" cap="small">
                <a:solidFill>
                  <a:srgbClr val="280D80"/>
                </a:solidFill>
                <a:uFill>
                  <a:solidFill>
                    <a:srgbClr val="280D80"/>
                  </a:solidFill>
                </a:uFill>
                <a:latin typeface="Times"/>
                <a:ea typeface="Times"/>
                <a:cs typeface="Times"/>
                <a:sym typeface="Times"/>
              </a:defRPr>
            </a:pPr>
            <a:endParaRPr/>
          </a:p>
          <a:p>
            <a:pPr marL="0">
              <a:spcBef>
                <a:spcPts val="400"/>
              </a:spcBef>
              <a:defRPr sz="1000" cap="small">
                <a:solidFill>
                  <a:srgbClr val="280D80"/>
                </a:solidFill>
                <a:uFill>
                  <a:solidFill>
                    <a:srgbClr val="280D80"/>
                  </a:solidFill>
                </a:uFill>
                <a:latin typeface="Times"/>
                <a:ea typeface="Times"/>
                <a:cs typeface="Times"/>
                <a:sym typeface="Times"/>
              </a:defRPr>
            </a:pPr>
            <a:endParaRPr/>
          </a:p>
          <a:p>
            <a:pPr marL="457200" indent="-317500">
              <a:spcBef>
                <a:spcPts val="400"/>
              </a:spcBef>
              <a:buClr>
                <a:srgbClr val="280D80"/>
              </a:buClr>
              <a:buSzPct val="125000"/>
              <a:buChar char="•"/>
              <a:defRPr sz="2400"/>
            </a:pPr>
            <a:r>
              <a:t>Job fit</a:t>
            </a:r>
          </a:p>
          <a:p>
            <a:pPr marL="457200" indent="-317500">
              <a:spcBef>
                <a:spcPts val="400"/>
              </a:spcBef>
              <a:buClr>
                <a:srgbClr val="280D80"/>
              </a:buClr>
              <a:buSzPct val="125000"/>
              <a:buChar char="•"/>
              <a:defRPr sz="2400"/>
            </a:pPr>
            <a:r>
              <a:t>Collaboration</a:t>
            </a:r>
          </a:p>
          <a:p>
            <a:pPr marL="457200" indent="-317500">
              <a:spcBef>
                <a:spcPts val="400"/>
              </a:spcBef>
              <a:buClr>
                <a:srgbClr val="280D80"/>
              </a:buClr>
              <a:buSzPct val="125000"/>
              <a:buChar char="•"/>
              <a:defRPr sz="2400"/>
            </a:pPr>
            <a:r>
              <a:t>Customer service</a:t>
            </a:r>
          </a:p>
          <a:p>
            <a:pPr marL="457200" indent="-317500">
              <a:spcBef>
                <a:spcPts val="400"/>
              </a:spcBef>
              <a:buClr>
                <a:srgbClr val="280D80"/>
              </a:buClr>
              <a:buSzPct val="125000"/>
              <a:buChar char="•"/>
              <a:defRPr sz="2400"/>
            </a:pPr>
            <a:r>
              <a:t>Cultural alignment</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23">
                                            <p:txEl>
                                              <p:pRg st="2" end="2"/>
                                            </p:txEl>
                                          </p:spTgt>
                                        </p:tgtEl>
                                        <p:attrNameLst>
                                          <p:attrName>style.visibility</p:attrName>
                                        </p:attrNameLst>
                                      </p:cBhvr>
                                      <p:to>
                                        <p:strVal val="visible"/>
                                      </p:to>
                                    </p:set>
                                    <p:animEffect transition="in" filter="dissolve">
                                      <p:cBhvr>
                                        <p:cTn id="7" dur="100"/>
                                        <p:tgtEl>
                                          <p:spTgt spid="323">
                                            <p:txEl>
                                              <p:pRg st="2" end="2"/>
                                            </p:txEl>
                                          </p:spTgt>
                                        </p:tgtEl>
                                      </p:cBhvr>
                                    </p:animEffect>
                                  </p:childTnLst>
                                </p:cTn>
                              </p:par>
                            </p:childTnLst>
                          </p:cTn>
                        </p:par>
                        <p:par>
                          <p:cTn id="8" fill="hold">
                            <p:stCondLst>
                              <p:cond delay="100"/>
                            </p:stCondLst>
                            <p:childTnLst>
                              <p:par>
                                <p:cTn id="9" presetID="9" presetClass="entr" fill="hold" grpId="1" nodeType="afterEffect">
                                  <p:stCondLst>
                                    <p:cond delay="0"/>
                                  </p:stCondLst>
                                  <p:iterate>
                                    <p:tmAbs val="0"/>
                                  </p:iterate>
                                  <p:childTnLst>
                                    <p:set>
                                      <p:cBhvr>
                                        <p:cTn id="10" fill="hold"/>
                                        <p:tgtEl>
                                          <p:spTgt spid="323">
                                            <p:txEl>
                                              <p:pRg st="3" end="3"/>
                                            </p:txEl>
                                          </p:spTgt>
                                        </p:tgtEl>
                                        <p:attrNameLst>
                                          <p:attrName>style.visibility</p:attrName>
                                        </p:attrNameLst>
                                      </p:cBhvr>
                                      <p:to>
                                        <p:strVal val="visible"/>
                                      </p:to>
                                    </p:set>
                                    <p:animEffect transition="in" filter="dissolve">
                                      <p:cBhvr>
                                        <p:cTn id="11" dur="100"/>
                                        <p:tgtEl>
                                          <p:spTgt spid="323">
                                            <p:txEl>
                                              <p:pRg st="3" end="3"/>
                                            </p:txEl>
                                          </p:spTgt>
                                        </p:tgtEl>
                                      </p:cBhvr>
                                    </p:animEffect>
                                  </p:childTnLst>
                                </p:cTn>
                              </p:par>
                            </p:childTnLst>
                          </p:cTn>
                        </p:par>
                        <p:par>
                          <p:cTn id="12" fill="hold">
                            <p:stCondLst>
                              <p:cond delay="200"/>
                            </p:stCondLst>
                            <p:childTnLst>
                              <p:par>
                                <p:cTn id="13" presetID="9" presetClass="entr" fill="hold" grpId="1" nodeType="afterEffect">
                                  <p:stCondLst>
                                    <p:cond delay="0"/>
                                  </p:stCondLst>
                                  <p:iterate>
                                    <p:tmAbs val="0"/>
                                  </p:iterate>
                                  <p:childTnLst>
                                    <p:set>
                                      <p:cBhvr>
                                        <p:cTn id="14" fill="hold"/>
                                        <p:tgtEl>
                                          <p:spTgt spid="323">
                                            <p:txEl>
                                              <p:pRg st="4" end="4"/>
                                            </p:txEl>
                                          </p:spTgt>
                                        </p:tgtEl>
                                        <p:attrNameLst>
                                          <p:attrName>style.visibility</p:attrName>
                                        </p:attrNameLst>
                                      </p:cBhvr>
                                      <p:to>
                                        <p:strVal val="visible"/>
                                      </p:to>
                                    </p:set>
                                    <p:animEffect transition="in" filter="dissolve">
                                      <p:cBhvr>
                                        <p:cTn id="15" dur="100"/>
                                        <p:tgtEl>
                                          <p:spTgt spid="323">
                                            <p:txEl>
                                              <p:pRg st="4" end="4"/>
                                            </p:txEl>
                                          </p:spTgt>
                                        </p:tgtEl>
                                      </p:cBhvr>
                                    </p:animEffect>
                                  </p:childTnLst>
                                </p:cTn>
                              </p:par>
                            </p:childTnLst>
                          </p:cTn>
                        </p:par>
                        <p:par>
                          <p:cTn id="16" fill="hold">
                            <p:stCondLst>
                              <p:cond delay="300"/>
                            </p:stCondLst>
                            <p:childTnLst>
                              <p:par>
                                <p:cTn id="17" presetID="9" presetClass="entr" fill="hold" grpId="1" nodeType="afterEffect">
                                  <p:stCondLst>
                                    <p:cond delay="0"/>
                                  </p:stCondLst>
                                  <p:iterate>
                                    <p:tmAbs val="0"/>
                                  </p:iterate>
                                  <p:childTnLst>
                                    <p:set>
                                      <p:cBhvr>
                                        <p:cTn id="18" fill="hold"/>
                                        <p:tgtEl>
                                          <p:spTgt spid="323">
                                            <p:txEl>
                                              <p:pRg st="5" end="5"/>
                                            </p:txEl>
                                          </p:spTgt>
                                        </p:tgtEl>
                                        <p:attrNameLst>
                                          <p:attrName>style.visibility</p:attrName>
                                        </p:attrNameLst>
                                      </p:cBhvr>
                                      <p:to>
                                        <p:strVal val="visible"/>
                                      </p:to>
                                    </p:set>
                                    <p:animEffect transition="in" filter="dissolve">
                                      <p:cBhvr>
                                        <p:cTn id="19" dur="100"/>
                                        <p:tgtEl>
                                          <p:spTgt spid="323">
                                            <p:txEl>
                                              <p:pRg st="5" end="5"/>
                                            </p:txEl>
                                          </p:spTgt>
                                        </p:tgtEl>
                                      </p:cBhvr>
                                    </p:animEffect>
                                  </p:childTnLst>
                                </p:cTn>
                              </p:par>
                            </p:childTnLst>
                          </p:cTn>
                        </p:par>
                        <p:par>
                          <p:cTn id="20" fill="hold">
                            <p:stCondLst>
                              <p:cond delay="400"/>
                            </p:stCondLst>
                            <p:childTnLst>
                              <p:par>
                                <p:cTn id="21" presetID="9" presetClass="entr" fill="hold" grpId="2" nodeType="afterEffect">
                                  <p:stCondLst>
                                    <p:cond delay="0"/>
                                  </p:stCondLst>
                                  <p:iterate>
                                    <p:tmAbs val="0"/>
                                  </p:iterate>
                                  <p:childTnLst>
                                    <p:set>
                                      <p:cBhvr>
                                        <p:cTn id="22" fill="hold"/>
                                        <p:tgtEl>
                                          <p:spTgt spid="325">
                                            <p:txEl>
                                              <p:pRg st="2" end="2"/>
                                            </p:txEl>
                                          </p:spTgt>
                                        </p:tgtEl>
                                        <p:attrNameLst>
                                          <p:attrName>style.visibility</p:attrName>
                                        </p:attrNameLst>
                                      </p:cBhvr>
                                      <p:to>
                                        <p:strVal val="visible"/>
                                      </p:to>
                                    </p:set>
                                    <p:animEffect transition="in" filter="dissolve">
                                      <p:cBhvr>
                                        <p:cTn id="23" dur="100"/>
                                        <p:tgtEl>
                                          <p:spTgt spid="325">
                                            <p:txEl>
                                              <p:pRg st="2" end="2"/>
                                            </p:txEl>
                                          </p:spTgt>
                                        </p:tgtEl>
                                      </p:cBhvr>
                                    </p:animEffect>
                                  </p:childTnLst>
                                </p:cTn>
                              </p:par>
                            </p:childTnLst>
                          </p:cTn>
                        </p:par>
                        <p:par>
                          <p:cTn id="24" fill="hold">
                            <p:stCondLst>
                              <p:cond delay="500"/>
                            </p:stCondLst>
                            <p:childTnLst>
                              <p:par>
                                <p:cTn id="25" presetID="9" presetClass="entr" fill="hold" grpId="2" nodeType="afterEffect">
                                  <p:stCondLst>
                                    <p:cond delay="0"/>
                                  </p:stCondLst>
                                  <p:iterate>
                                    <p:tmAbs val="0"/>
                                  </p:iterate>
                                  <p:childTnLst>
                                    <p:set>
                                      <p:cBhvr>
                                        <p:cTn id="26" fill="hold"/>
                                        <p:tgtEl>
                                          <p:spTgt spid="325">
                                            <p:txEl>
                                              <p:pRg st="3" end="3"/>
                                            </p:txEl>
                                          </p:spTgt>
                                        </p:tgtEl>
                                        <p:attrNameLst>
                                          <p:attrName>style.visibility</p:attrName>
                                        </p:attrNameLst>
                                      </p:cBhvr>
                                      <p:to>
                                        <p:strVal val="visible"/>
                                      </p:to>
                                    </p:set>
                                    <p:animEffect transition="in" filter="dissolve">
                                      <p:cBhvr>
                                        <p:cTn id="27" dur="100"/>
                                        <p:tgtEl>
                                          <p:spTgt spid="325">
                                            <p:txEl>
                                              <p:pRg st="3" end="3"/>
                                            </p:txEl>
                                          </p:spTgt>
                                        </p:tgtEl>
                                      </p:cBhvr>
                                    </p:animEffect>
                                  </p:childTnLst>
                                </p:cTn>
                              </p:par>
                            </p:childTnLst>
                          </p:cTn>
                        </p:par>
                        <p:par>
                          <p:cTn id="28" fill="hold">
                            <p:stCondLst>
                              <p:cond delay="600"/>
                            </p:stCondLst>
                            <p:childTnLst>
                              <p:par>
                                <p:cTn id="29" presetID="9" presetClass="entr" fill="hold" grpId="2" nodeType="afterEffect">
                                  <p:stCondLst>
                                    <p:cond delay="0"/>
                                  </p:stCondLst>
                                  <p:iterate>
                                    <p:tmAbs val="0"/>
                                  </p:iterate>
                                  <p:childTnLst>
                                    <p:set>
                                      <p:cBhvr>
                                        <p:cTn id="30" fill="hold"/>
                                        <p:tgtEl>
                                          <p:spTgt spid="325">
                                            <p:txEl>
                                              <p:pRg st="4" end="4"/>
                                            </p:txEl>
                                          </p:spTgt>
                                        </p:tgtEl>
                                        <p:attrNameLst>
                                          <p:attrName>style.visibility</p:attrName>
                                        </p:attrNameLst>
                                      </p:cBhvr>
                                      <p:to>
                                        <p:strVal val="visible"/>
                                      </p:to>
                                    </p:set>
                                    <p:animEffect transition="in" filter="dissolve">
                                      <p:cBhvr>
                                        <p:cTn id="31" dur="100"/>
                                        <p:tgtEl>
                                          <p:spTgt spid="325">
                                            <p:txEl>
                                              <p:pRg st="4" end="4"/>
                                            </p:txEl>
                                          </p:spTgt>
                                        </p:tgtEl>
                                      </p:cBhvr>
                                    </p:animEffect>
                                  </p:childTnLst>
                                </p:cTn>
                              </p:par>
                            </p:childTnLst>
                          </p:cTn>
                        </p:par>
                        <p:par>
                          <p:cTn id="32" fill="hold">
                            <p:stCondLst>
                              <p:cond delay="700"/>
                            </p:stCondLst>
                            <p:childTnLst>
                              <p:par>
                                <p:cTn id="33" presetID="9" presetClass="entr" fill="hold" grpId="2" nodeType="afterEffect">
                                  <p:stCondLst>
                                    <p:cond delay="0"/>
                                  </p:stCondLst>
                                  <p:iterate>
                                    <p:tmAbs val="0"/>
                                  </p:iterate>
                                  <p:childTnLst>
                                    <p:set>
                                      <p:cBhvr>
                                        <p:cTn id="34" fill="hold"/>
                                        <p:tgtEl>
                                          <p:spTgt spid="325">
                                            <p:txEl>
                                              <p:pRg st="5" end="5"/>
                                            </p:txEl>
                                          </p:spTgt>
                                        </p:tgtEl>
                                        <p:attrNameLst>
                                          <p:attrName>style.visibility</p:attrName>
                                        </p:attrNameLst>
                                      </p:cBhvr>
                                      <p:to>
                                        <p:strVal val="visible"/>
                                      </p:to>
                                    </p:set>
                                    <p:animEffect transition="in" filter="dissolve">
                                      <p:cBhvr>
                                        <p:cTn id="35" dur="100"/>
                                        <p:tgtEl>
                                          <p:spTgt spid="3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1" build="p" bldLvl="5" animBg="1" advAuto="0"/>
      <p:bldP spid="325" grpId="2"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328" name="Shape 328"/>
          <p:cNvSpPr/>
          <p:nvPr/>
        </p:nvSpPr>
        <p:spPr>
          <a:xfrm>
            <a:off x="275664"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a:defRPr sz="1200"/>
            </a:pPr>
            <a:r>
              <a:rPr sz="1600"/>
              <a:t>Accountability</a:t>
            </a:r>
            <a:r>
              <a:t> </a:t>
            </a:r>
          </a:p>
        </p:txBody>
      </p:sp>
      <p:sp>
        <p:nvSpPr>
          <p:cNvPr id="329" name="Shape 329"/>
          <p:cNvSpPr/>
          <p:nvPr/>
        </p:nvSpPr>
        <p:spPr>
          <a:xfrm>
            <a:off x="6844184"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Job Fit</a:t>
            </a:r>
          </a:p>
        </p:txBody>
      </p:sp>
      <p:sp>
        <p:nvSpPr>
          <p:cNvPr id="330" name="Shape 330"/>
          <p:cNvSpPr/>
          <p:nvPr/>
        </p:nvSpPr>
        <p:spPr>
          <a:xfrm>
            <a:off x="4640464"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Self-regard</a:t>
            </a:r>
          </a:p>
        </p:txBody>
      </p:sp>
      <p:sp>
        <p:nvSpPr>
          <p:cNvPr id="331" name="Shape 331"/>
          <p:cNvSpPr/>
          <p:nvPr/>
        </p:nvSpPr>
        <p:spPr>
          <a:xfrm>
            <a:off x="2458064" y="1316754"/>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Openness</a:t>
            </a:r>
          </a:p>
        </p:txBody>
      </p:sp>
      <p:sp>
        <p:nvSpPr>
          <p:cNvPr id="332" name="Shape 332"/>
          <p:cNvSpPr/>
          <p:nvPr/>
        </p:nvSpPr>
        <p:spPr>
          <a:xfrm>
            <a:off x="261451"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Decision Making</a:t>
            </a:r>
          </a:p>
        </p:txBody>
      </p:sp>
      <p:sp>
        <p:nvSpPr>
          <p:cNvPr id="333" name="Shape 333"/>
          <p:cNvSpPr/>
          <p:nvPr/>
        </p:nvSpPr>
        <p:spPr>
          <a:xfrm>
            <a:off x="6829971"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Productivity</a:t>
            </a:r>
          </a:p>
        </p:txBody>
      </p:sp>
      <p:sp>
        <p:nvSpPr>
          <p:cNvPr id="334" name="Shape 334"/>
          <p:cNvSpPr/>
          <p:nvPr/>
        </p:nvSpPr>
        <p:spPr>
          <a:xfrm>
            <a:off x="4640464"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Leadership</a:t>
            </a:r>
          </a:p>
        </p:txBody>
      </p:sp>
      <p:sp>
        <p:nvSpPr>
          <p:cNvPr id="335" name="Shape 335"/>
          <p:cNvSpPr/>
          <p:nvPr/>
        </p:nvSpPr>
        <p:spPr>
          <a:xfrm>
            <a:off x="2450958" y="3023099"/>
            <a:ext cx="2024152"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Personal Development</a:t>
            </a:r>
          </a:p>
        </p:txBody>
      </p:sp>
      <p:sp>
        <p:nvSpPr>
          <p:cNvPr id="336" name="Shape 336"/>
          <p:cNvSpPr/>
          <p:nvPr/>
        </p:nvSpPr>
        <p:spPr>
          <a:xfrm>
            <a:off x="261451" y="4729444"/>
            <a:ext cx="8621098" cy="14647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1600"/>
            </a:lvl1pPr>
          </a:lstStyle>
          <a:p>
            <a:r>
              <a:t>Results</a:t>
            </a:r>
          </a:p>
        </p:txBody>
      </p:sp>
      <p:sp>
        <p:nvSpPr>
          <p:cNvPr id="337" name="Shape 337"/>
          <p:cNvSpPr/>
          <p:nvPr/>
        </p:nvSpPr>
        <p:spPr>
          <a:xfrm>
            <a:off x="2637159" y="427572"/>
            <a:ext cx="386968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0" marR="457200" defTabSz="457200">
              <a:defRPr sz="2400" b="1">
                <a:uFillTx/>
              </a:defRPr>
            </a:lvl1pPr>
          </a:lstStyle>
          <a:p>
            <a:r>
              <a:t>An ideal organization</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340" name="Shape 340"/>
          <p:cNvSpPr/>
          <p:nvPr/>
        </p:nvSpPr>
        <p:spPr>
          <a:xfrm>
            <a:off x="685800" y="4381500"/>
            <a:ext cx="7772400" cy="175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marL="0" marR="0" algn="ctr" defTabSz="457200">
              <a:defRPr sz="3400">
                <a:uFillTx/>
              </a:defRPr>
            </a:pPr>
            <a:r>
              <a:t>www.TheHumanElement.com</a:t>
            </a:r>
          </a:p>
          <a:p>
            <a:pPr marL="0" marR="0" algn="ctr" defTabSz="457200">
              <a:defRPr sz="3400">
                <a:uFillTx/>
              </a:defRPr>
            </a:pPr>
            <a:endParaRPr/>
          </a:p>
          <a:p>
            <a:pPr marL="0" marR="0" algn="ctr" defTabSz="457200">
              <a:defRPr sz="2400">
                <a:uFillTx/>
              </a:defRPr>
            </a:pPr>
            <a:r>
              <a:t>Your email</a:t>
            </a:r>
          </a:p>
        </p:txBody>
      </p:sp>
      <p:pic>
        <p:nvPicPr>
          <p:cNvPr id="341" name="thelogo_rgb_highres.jpg"/>
          <p:cNvPicPr>
            <a:picLocks noChangeAspect="1"/>
          </p:cNvPicPr>
          <p:nvPr/>
        </p:nvPicPr>
        <p:blipFill>
          <a:blip r:embed="rId2">
            <a:extLst/>
          </a:blip>
          <a:stretch>
            <a:fillRect/>
          </a:stretch>
        </p:blipFill>
        <p:spPr>
          <a:xfrm>
            <a:off x="2184400" y="1365456"/>
            <a:ext cx="4775200" cy="253661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pic>
        <p:nvPicPr>
          <p:cNvPr id="94" name="thelogo_rgb_highres.jpg"/>
          <p:cNvPicPr>
            <a:picLocks noChangeAspect="1"/>
          </p:cNvPicPr>
          <p:nvPr/>
        </p:nvPicPr>
        <p:blipFill>
          <a:blip r:embed="rId2">
            <a:extLst/>
          </a:blip>
          <a:stretch>
            <a:fillRect/>
          </a:stretch>
        </p:blipFill>
        <p:spPr>
          <a:xfrm>
            <a:off x="1918818" y="2019612"/>
            <a:ext cx="5306364" cy="28187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pic>
        <p:nvPicPr>
          <p:cNvPr id="97" name="Will.jpg"/>
          <p:cNvPicPr>
            <a:picLocks/>
          </p:cNvPicPr>
          <p:nvPr/>
        </p:nvPicPr>
        <p:blipFill>
          <a:blip r:embed="rId3">
            <a:extLst/>
          </a:blip>
          <a:stretch>
            <a:fillRect/>
          </a:stretch>
        </p:blipFill>
        <p:spPr>
          <a:xfrm>
            <a:off x="3683000" y="685800"/>
            <a:ext cx="4608513" cy="5486400"/>
          </a:xfrm>
          <a:prstGeom prst="rect">
            <a:avLst/>
          </a:prstGeom>
          <a:ln>
            <a:miter lim="400000"/>
          </a:ln>
          <a:effectLst>
            <a:outerShdw blurRad="127000" dist="76200" dir="2700000" rotWithShape="0">
              <a:srgbClr val="000000">
                <a:alpha val="75000"/>
              </a:srgbClr>
            </a:outerShdw>
          </a:effectLst>
        </p:spPr>
      </p:pic>
      <p:sp>
        <p:nvSpPr>
          <p:cNvPr id="98" name="Shape 98"/>
          <p:cNvSpPr/>
          <p:nvPr/>
        </p:nvSpPr>
        <p:spPr>
          <a:xfrm>
            <a:off x="186395" y="3086100"/>
            <a:ext cx="3309539" cy="9527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r">
              <a:buClr>
                <a:srgbClr val="000000"/>
              </a:buClr>
              <a:buFont typeface="Arial"/>
              <a:defRPr sz="3000">
                <a:latin typeface="Arial"/>
                <a:ea typeface="Arial"/>
                <a:cs typeface="Arial"/>
                <a:sym typeface="Arial"/>
              </a:defRPr>
            </a:pPr>
            <a:r>
              <a:t>Will Schutz, Ph.D.</a:t>
            </a:r>
          </a:p>
          <a:p>
            <a:pPr algn="r">
              <a:buClr>
                <a:srgbClr val="000000"/>
              </a:buClr>
              <a:buFont typeface="Arial"/>
              <a:defRPr sz="3000">
                <a:latin typeface="Arial"/>
                <a:ea typeface="Arial"/>
                <a:cs typeface="Arial"/>
                <a:sym typeface="Arial"/>
              </a:defRPr>
            </a:pPr>
            <a:r>
              <a:t>1925-2002</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pic>
        <p:nvPicPr>
          <p:cNvPr id="103" name="image.png"/>
          <p:cNvPicPr>
            <a:picLocks/>
          </p:cNvPicPr>
          <p:nvPr/>
        </p:nvPicPr>
        <p:blipFill>
          <a:blip r:embed="rId3">
            <a:extLst/>
          </a:blip>
          <a:stretch>
            <a:fillRect/>
          </a:stretch>
        </p:blipFill>
        <p:spPr>
          <a:xfrm>
            <a:off x="4419600" y="647700"/>
            <a:ext cx="4019550" cy="2663825"/>
          </a:xfrm>
          <a:prstGeom prst="rect">
            <a:avLst/>
          </a:prstGeom>
          <a:ln>
            <a:miter lim="400000"/>
          </a:ln>
          <a:effectLst>
            <a:outerShdw blurRad="127000" dist="76200" dir="2700000" rotWithShape="0">
              <a:srgbClr val="000000">
                <a:alpha val="75000"/>
              </a:srgbClr>
            </a:outerShdw>
          </a:effectLst>
        </p:spPr>
      </p:pic>
      <p:pic>
        <p:nvPicPr>
          <p:cNvPr id="104" name="droppedImage.png"/>
          <p:cNvPicPr>
            <a:picLocks noChangeAspect="1"/>
          </p:cNvPicPr>
          <p:nvPr/>
        </p:nvPicPr>
        <p:blipFill>
          <a:blip r:embed="rId4">
            <a:extLst/>
          </a:blip>
          <a:srcRect l="5" t="4918" r="5"/>
          <a:stretch>
            <a:fillRect/>
          </a:stretch>
        </p:blipFill>
        <p:spPr>
          <a:xfrm>
            <a:off x="698500" y="2713710"/>
            <a:ext cx="5257800" cy="3445790"/>
          </a:xfrm>
          <a:prstGeom prst="rect">
            <a:avLst/>
          </a:prstGeom>
          <a:effectLst>
            <a:outerShdw blurRad="127000" dist="76200" dir="2700000" rotWithShape="0">
              <a:srgbClr val="000000">
                <a:alpha val="75000"/>
              </a:srgbClr>
            </a:outerShdw>
          </a:effectLst>
        </p:spPr>
      </p:pic>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109" name="Shape 109"/>
          <p:cNvSpPr/>
          <p:nvPr/>
        </p:nvSpPr>
        <p:spPr>
          <a:xfrm>
            <a:off x="457200" y="1003300"/>
            <a:ext cx="8229600" cy="483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marL="0" algn="ctr">
              <a:spcBef>
                <a:spcPts val="4800"/>
              </a:spcBef>
              <a:defRPr sz="5600"/>
            </a:pPr>
            <a:r>
              <a:t>Technical competence</a:t>
            </a:r>
          </a:p>
          <a:p>
            <a:pPr marL="0" algn="ctr">
              <a:spcBef>
                <a:spcPts val="4800"/>
              </a:spcBef>
              <a:defRPr sz="1400"/>
            </a:pPr>
            <a:endParaRPr/>
          </a:p>
          <a:p>
            <a:pPr marL="0" algn="ctr">
              <a:spcBef>
                <a:spcPts val="600"/>
              </a:spcBef>
              <a:defRPr sz="5600"/>
            </a:pPr>
            <a:r>
              <a:t>Compatibility</a:t>
            </a:r>
          </a:p>
          <a:p>
            <a:pPr marL="0" algn="ctr">
              <a:spcBef>
                <a:spcPts val="600"/>
              </a:spcBef>
              <a:defRPr sz="3600"/>
            </a:pPr>
            <a:r>
              <a:t>People working well together</a:t>
            </a: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09">
                                            <p:txEl>
                                              <p:pRg st="2" end="2"/>
                                            </p:txEl>
                                          </p:spTgt>
                                        </p:tgtEl>
                                        <p:attrNameLst>
                                          <p:attrName>style.visibility</p:attrName>
                                        </p:attrNameLst>
                                      </p:cBhvr>
                                      <p:to>
                                        <p:strVal val="visible"/>
                                      </p:to>
                                    </p:set>
                                    <p:animEffect transition="in" filter="dissolve">
                                      <p:cBhvr>
                                        <p:cTn id="7" dur="250"/>
                                        <p:tgtEl>
                                          <p:spTgt spid="109">
                                            <p:txEl>
                                              <p:pRg st="2" end="2"/>
                                            </p:txEl>
                                          </p:spTgt>
                                        </p:tgtEl>
                                      </p:cBhvr>
                                    </p:animEffect>
                                  </p:childTnLst>
                                </p:cTn>
                              </p:par>
                            </p:childTnLst>
                          </p:cTn>
                        </p:par>
                        <p:par>
                          <p:cTn id="8" fill="hold">
                            <p:stCondLst>
                              <p:cond delay="250"/>
                            </p:stCondLst>
                            <p:childTnLst>
                              <p:par>
                                <p:cTn id="9" presetID="9" presetClass="entr" fill="hold" grpId="1" nodeType="afterEffect">
                                  <p:stCondLst>
                                    <p:cond delay="0"/>
                                  </p:stCondLst>
                                  <p:iterate>
                                    <p:tmAbs val="0"/>
                                  </p:iterate>
                                  <p:childTnLst>
                                    <p:set>
                                      <p:cBhvr>
                                        <p:cTn id="10" fill="hold"/>
                                        <p:tgtEl>
                                          <p:spTgt spid="109">
                                            <p:txEl>
                                              <p:pRg st="3" end="3"/>
                                            </p:txEl>
                                          </p:spTgt>
                                        </p:tgtEl>
                                        <p:attrNameLst>
                                          <p:attrName>style.visibility</p:attrName>
                                        </p:attrNameLst>
                                      </p:cBhvr>
                                      <p:to>
                                        <p:strVal val="visible"/>
                                      </p:to>
                                    </p:set>
                                    <p:animEffect transition="in" filter="dissolve">
                                      <p:cBhvr>
                                        <p:cTn id="11" dur="250"/>
                                        <p:tgtEl>
                                          <p:spTgt spid="1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112" name="Shape 112"/>
          <p:cNvSpPr/>
          <p:nvPr/>
        </p:nvSpPr>
        <p:spPr>
          <a:xfrm>
            <a:off x="5346700" y="1511300"/>
            <a:ext cx="3416300" cy="382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marL="383540" indent="-342900">
              <a:spcBef>
                <a:spcPts val="400"/>
              </a:spcBef>
              <a:buClr>
                <a:srgbClr val="7B1142"/>
              </a:buClr>
              <a:defRPr sz="3600" b="1"/>
            </a:pPr>
            <a:r>
              <a:t>FIRO</a:t>
            </a:r>
            <a:r>
              <a:rPr baseline="31999"/>
              <a:t>®</a:t>
            </a:r>
          </a:p>
          <a:p>
            <a:pPr marL="383540" indent="-342900">
              <a:spcBef>
                <a:spcPts val="400"/>
              </a:spcBef>
              <a:buClr>
                <a:srgbClr val="7B1142"/>
              </a:buClr>
              <a:defRPr sz="1400"/>
            </a:pPr>
            <a:r>
              <a:t> </a:t>
            </a:r>
          </a:p>
          <a:p>
            <a:pPr marL="383540" indent="-342900">
              <a:spcBef>
                <a:spcPts val="400"/>
              </a:spcBef>
              <a:buClr>
                <a:srgbClr val="7B1142"/>
              </a:buClr>
              <a:defRPr sz="3600"/>
            </a:pPr>
            <a:r>
              <a:t>Fundamental</a:t>
            </a:r>
          </a:p>
          <a:p>
            <a:pPr marL="383540" indent="-342900">
              <a:spcBef>
                <a:spcPts val="400"/>
              </a:spcBef>
              <a:buClr>
                <a:srgbClr val="7B1142"/>
              </a:buClr>
              <a:defRPr sz="3600"/>
            </a:pPr>
            <a:r>
              <a:t>Interpersonal</a:t>
            </a:r>
          </a:p>
          <a:p>
            <a:pPr marL="383540" indent="-342900">
              <a:spcBef>
                <a:spcPts val="400"/>
              </a:spcBef>
              <a:buClr>
                <a:srgbClr val="7B1142"/>
              </a:buClr>
              <a:defRPr sz="3600"/>
            </a:pPr>
            <a:r>
              <a:t>Relations</a:t>
            </a:r>
          </a:p>
          <a:p>
            <a:pPr marL="383540" indent="-342900">
              <a:spcBef>
                <a:spcPts val="400"/>
              </a:spcBef>
              <a:buClr>
                <a:srgbClr val="7B1142"/>
              </a:buClr>
              <a:defRPr sz="3600"/>
            </a:pPr>
            <a:r>
              <a:t>Orientation</a:t>
            </a:r>
          </a:p>
        </p:txBody>
      </p:sp>
      <p:pic>
        <p:nvPicPr>
          <p:cNvPr id="113" name="FIRO-B.jpg"/>
          <p:cNvPicPr>
            <a:picLocks noChangeAspect="1"/>
          </p:cNvPicPr>
          <p:nvPr/>
        </p:nvPicPr>
        <p:blipFill>
          <a:blip r:embed="rId2">
            <a:extLst/>
          </a:blip>
          <a:srcRect r="28302" b="21804"/>
          <a:stretch>
            <a:fillRect/>
          </a:stretch>
        </p:blipFill>
        <p:spPr>
          <a:xfrm rot="1260000">
            <a:off x="2273899" y="2454955"/>
            <a:ext cx="2141009" cy="3022600"/>
          </a:xfrm>
          <a:prstGeom prst="rect">
            <a:avLst/>
          </a:prstGeom>
          <a:effectLst>
            <a:outerShdw blurRad="127000" dist="76200" dir="2700000" rotWithShape="0">
              <a:srgbClr val="000000">
                <a:alpha val="75000"/>
              </a:srgbClr>
            </a:outerShdw>
          </a:effectLst>
        </p:spPr>
      </p:pic>
      <p:pic>
        <p:nvPicPr>
          <p:cNvPr id="114" name="FIRO.jpg"/>
          <p:cNvPicPr>
            <a:picLocks noChangeAspect="1"/>
          </p:cNvPicPr>
          <p:nvPr/>
        </p:nvPicPr>
        <p:blipFill>
          <a:blip r:embed="rId3">
            <a:extLst/>
          </a:blip>
          <a:srcRect l="1680" t="674" r="36414" b="23154"/>
          <a:stretch>
            <a:fillRect/>
          </a:stretch>
        </p:blipFill>
        <p:spPr>
          <a:xfrm rot="600000">
            <a:off x="1117600" y="1536700"/>
            <a:ext cx="2208682" cy="3517901"/>
          </a:xfrm>
          <a:prstGeom prst="rect">
            <a:avLst/>
          </a:prstGeom>
          <a:effectLst>
            <a:outerShdw blurRad="127000" dist="76200" dir="2700000" rotWithShape="0">
              <a:srgbClr val="000000">
                <a:alpha val="75000"/>
              </a:srgbClr>
            </a:outerShdw>
          </a:effectLst>
        </p:spPr>
      </p:pic>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1841500" y="762000"/>
            <a:ext cx="5448300" cy="533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383540" lvl="1" indent="-342900">
              <a:lnSpc>
                <a:spcPct val="90000"/>
              </a:lnSpc>
              <a:spcBef>
                <a:spcPts val="300"/>
              </a:spcBef>
              <a:buClr>
                <a:srgbClr val="7B1142"/>
              </a:buClr>
              <a:buFont typeface="Verdana"/>
              <a:defRPr sz="14400" b="1">
                <a:effectLst>
                  <a:outerShdw blurRad="12700" dist="88900" dir="2700000" rotWithShape="0">
                    <a:srgbClr val="CBCBCB"/>
                  </a:outerShdw>
                </a:effectLst>
              </a:defRPr>
            </a:pPr>
            <a:r>
              <a:t>C    P</a:t>
            </a:r>
          </a:p>
        </p:txBody>
      </p:sp>
      <p:sp>
        <p:nvSpPr>
          <p:cNvPr id="117" name="Shape 117"/>
          <p:cNvSpPr/>
          <p:nvPr/>
        </p:nvSpPr>
        <p:spPr>
          <a:xfrm>
            <a:off x="786060" y="3771900"/>
            <a:ext cx="7563307" cy="1562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383540" lvl="1" indent="-342900" algn="ctr">
              <a:lnSpc>
                <a:spcPct val="90000"/>
              </a:lnSpc>
              <a:spcBef>
                <a:spcPts val="400"/>
              </a:spcBef>
              <a:buClr>
                <a:srgbClr val="7B1142"/>
              </a:buClr>
              <a:buFont typeface="Verdana"/>
              <a:defRPr sz="4800"/>
            </a:pPr>
            <a:r>
              <a:rPr i="1"/>
              <a:t>Compatibility</a:t>
            </a:r>
            <a:r>
              <a:t> is directly</a:t>
            </a:r>
          </a:p>
          <a:p>
            <a:pPr marL="383540" lvl="1" indent="-342900" algn="ctr">
              <a:lnSpc>
                <a:spcPct val="90000"/>
              </a:lnSpc>
              <a:spcBef>
                <a:spcPts val="400"/>
              </a:spcBef>
              <a:buClr>
                <a:srgbClr val="7B1142"/>
              </a:buClr>
              <a:buFont typeface="Verdana"/>
              <a:defRPr sz="4800"/>
            </a:pPr>
            <a:r>
              <a:t>related to </a:t>
            </a:r>
            <a:r>
              <a:rPr i="1"/>
              <a:t>Productivity</a:t>
            </a:r>
          </a:p>
        </p:txBody>
      </p:sp>
      <p:sp>
        <p:nvSpPr>
          <p:cNvPr id="118" name="Shape 118"/>
          <p:cNvSpPr/>
          <p:nvPr/>
        </p:nvSpPr>
        <p:spPr>
          <a:xfrm>
            <a:off x="0" y="6613525"/>
            <a:ext cx="9144001" cy="21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Arial"/>
              <a:defRPr sz="800">
                <a:latin typeface="Arial"/>
                <a:ea typeface="Arial"/>
                <a:cs typeface="Arial"/>
                <a:sym typeface="Arial"/>
              </a:defRPr>
            </a:lvl1pPr>
          </a:lstStyle>
          <a:p>
            <a:r>
              <a:t>© 2015, The Schutz Company. All rights reserved. </a:t>
            </a:r>
          </a:p>
        </p:txBody>
      </p:sp>
      <p:sp>
        <p:nvSpPr>
          <p:cNvPr id="119" name="Shape 119"/>
          <p:cNvSpPr/>
          <p:nvPr/>
        </p:nvSpPr>
        <p:spPr>
          <a:xfrm>
            <a:off x="3657600" y="1320799"/>
            <a:ext cx="1828800" cy="1473201"/>
          </a:xfrm>
          <a:prstGeom prst="rightArrow">
            <a:avLst>
              <a:gd name="adj1" fmla="val 42063"/>
              <a:gd name="adj2" fmla="val 69818"/>
            </a:avLst>
          </a:prstGeom>
          <a:solidFill>
            <a:srgbClr val="FF7D41"/>
          </a:solidFill>
          <a:effectLst>
            <a:outerShdw blurRad="127000" dist="76200" dir="2700000" rotWithShape="0">
              <a:srgbClr val="000000">
                <a:alpha val="75000"/>
              </a:srgbClr>
            </a:outerShdw>
          </a:effectLst>
        </p:spPr>
        <p:txBody>
          <a:bodyPr lIns="50800" tIns="50800" rIns="50800" bIns="50800" anchor="ctr"/>
          <a:lstStyle/>
          <a:p>
            <a:pPr algn="ctr">
              <a:defRPr sz="2400"/>
            </a:pPr>
            <a:endParaRPr/>
          </a:p>
        </p:txBody>
      </p:sp>
    </p:spTree>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1443</Words>
  <Application>Microsoft Macintosh PowerPoint</Application>
  <PresentationFormat>On-screen Show (4:3)</PresentationFormat>
  <Paragraphs>296</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Ethan Schutz</cp:lastModifiedBy>
  <cp:revision>1</cp:revision>
  <dcterms:modified xsi:type="dcterms:W3CDTF">2016-11-26T20:45:11Z</dcterms:modified>
</cp:coreProperties>
</file>