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lvl1pPr marL="40639" marR="40639">
      <a:defRPr sz="2400">
        <a:uFill>
          <a:solidFill/>
        </a:uFill>
        <a:latin typeface="+mn-lt"/>
        <a:ea typeface="+mn-ea"/>
        <a:cs typeface="+mn-cs"/>
        <a:sym typeface="Verdana"/>
      </a:defRPr>
    </a:lvl1pPr>
    <a:lvl2pPr marL="40639" marR="40639" indent="342900">
      <a:defRPr sz="2400">
        <a:uFill>
          <a:solidFill/>
        </a:uFill>
        <a:latin typeface="+mn-lt"/>
        <a:ea typeface="+mn-ea"/>
        <a:cs typeface="+mn-cs"/>
        <a:sym typeface="Verdana"/>
      </a:defRPr>
    </a:lvl2pPr>
    <a:lvl3pPr marL="40639" marR="40639" indent="685800">
      <a:defRPr sz="2400">
        <a:uFill>
          <a:solidFill/>
        </a:uFill>
        <a:latin typeface="+mn-lt"/>
        <a:ea typeface="+mn-ea"/>
        <a:cs typeface="+mn-cs"/>
        <a:sym typeface="Verdana"/>
      </a:defRPr>
    </a:lvl3pPr>
    <a:lvl4pPr marL="40639" marR="40639" indent="1028700">
      <a:defRPr sz="2400">
        <a:uFill>
          <a:solidFill/>
        </a:uFill>
        <a:latin typeface="+mn-lt"/>
        <a:ea typeface="+mn-ea"/>
        <a:cs typeface="+mn-cs"/>
        <a:sym typeface="Verdana"/>
      </a:defRPr>
    </a:lvl4pPr>
    <a:lvl5pPr marL="40639" marR="40639" indent="1371600">
      <a:defRPr sz="2400">
        <a:uFill>
          <a:solidFill/>
        </a:uFill>
        <a:latin typeface="+mn-lt"/>
        <a:ea typeface="+mn-ea"/>
        <a:cs typeface="+mn-cs"/>
        <a:sym typeface="Verdana"/>
      </a:defRPr>
    </a:lvl5pPr>
    <a:lvl6pPr marL="40639" marR="40639" indent="1714500">
      <a:defRPr sz="2400">
        <a:uFill>
          <a:solidFill/>
        </a:uFill>
        <a:latin typeface="+mn-lt"/>
        <a:ea typeface="+mn-ea"/>
        <a:cs typeface="+mn-cs"/>
        <a:sym typeface="Verdana"/>
      </a:defRPr>
    </a:lvl6pPr>
    <a:lvl7pPr marL="40639" marR="40639" indent="2057400">
      <a:defRPr sz="2400">
        <a:uFill>
          <a:solidFill/>
        </a:uFill>
        <a:latin typeface="+mn-lt"/>
        <a:ea typeface="+mn-ea"/>
        <a:cs typeface="+mn-cs"/>
        <a:sym typeface="Verdana"/>
      </a:defRPr>
    </a:lvl7pPr>
    <a:lvl8pPr marL="40639" marR="40639" indent="2400300">
      <a:defRPr sz="2400">
        <a:uFill>
          <a:solidFill/>
        </a:uFill>
        <a:latin typeface="+mn-lt"/>
        <a:ea typeface="+mn-ea"/>
        <a:cs typeface="+mn-cs"/>
        <a:sym typeface="Verdana"/>
      </a:defRPr>
    </a:lvl8pPr>
    <a:lvl9pPr marL="40639" marR="40639" indent="2743200">
      <a:defRPr sz="2400">
        <a:uFill>
          <a:solidFill/>
        </a:uFill>
        <a:latin typeface="+mn-lt"/>
        <a:ea typeface="+mn-ea"/>
        <a:cs typeface="+mn-cs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134801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SC - 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6613525"/>
            <a:ext cx="290830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/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800" dirty="0">
                <a:uFill>
                  <a:solidFill/>
                </a:uFill>
              </a:rPr>
              <a:t>© </a:t>
            </a:r>
            <a:r>
              <a:rPr sz="800" dirty="0" smtClean="0">
                <a:uFill>
                  <a:solidFill/>
                </a:uFill>
              </a:rPr>
              <a:t>201</a:t>
            </a:r>
            <a:r>
              <a:rPr lang="en-US" sz="800" dirty="0" smtClean="0">
                <a:uFill>
                  <a:solidFill/>
                </a:uFill>
              </a:rPr>
              <a:t>6</a:t>
            </a:r>
            <a:r>
              <a:rPr sz="800" dirty="0" smtClean="0">
                <a:uFill>
                  <a:solidFill/>
                </a:uFill>
              </a:rPr>
              <a:t>, </a:t>
            </a:r>
            <a:r>
              <a:rPr sz="800" dirty="0">
                <a:uFill>
                  <a:solidFill/>
                </a:uFill>
              </a:rPr>
              <a:t>The Schutz Company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SC - 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300"/>
              </a:spcBef>
              <a:buChar char="–"/>
              <a:defRPr sz="1600"/>
            </a:lvl2pPr>
            <a:lvl3pPr marL="1183639" indent="-228600">
              <a:spcBef>
                <a:spcPts val="300"/>
              </a:spcBef>
              <a:defRPr sz="1400"/>
            </a:lvl3pPr>
            <a:lvl4pPr marL="1640839" indent="-228600">
              <a:spcBef>
                <a:spcPts val="300"/>
              </a:spcBef>
              <a:buChar char="–"/>
              <a:defRPr sz="1200"/>
            </a:lvl4pPr>
            <a:lvl5pPr marL="2098039" indent="-228600">
              <a:spcBef>
                <a:spcPts val="300"/>
              </a:spcBef>
              <a:buChar char="»"/>
              <a:defRPr sz="1200"/>
            </a:lvl5pPr>
          </a:lstStyle>
          <a:p>
            <a:pPr lvl="0">
              <a:defRPr>
                <a:uFillTx/>
              </a:defRPr>
            </a:pPr>
            <a:r>
              <a:rPr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 dirty="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676400" y="274637"/>
            <a:ext cx="1588" cy="1011238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marL="0" marR="0" lvl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" name="ElementOmar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" y="422275"/>
            <a:ext cx="1570038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0" y="6613525"/>
            <a:ext cx="2908301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Font typeface="Arial"/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800" dirty="0">
                <a:uFill>
                  <a:solidFill/>
                </a:uFill>
              </a:rPr>
              <a:t>© </a:t>
            </a:r>
            <a:r>
              <a:rPr sz="800" dirty="0" smtClean="0">
                <a:uFill>
                  <a:solidFill/>
                </a:uFill>
              </a:rPr>
              <a:t>201</a:t>
            </a:r>
            <a:r>
              <a:rPr lang="en-US" sz="800" dirty="0" smtClean="0">
                <a:uFill>
                  <a:solidFill/>
                </a:uFill>
              </a:rPr>
              <a:t>6</a:t>
            </a:r>
            <a:r>
              <a:rPr sz="800" dirty="0" smtClean="0">
                <a:uFill>
                  <a:solidFill/>
                </a:uFill>
              </a:rPr>
              <a:t>, </a:t>
            </a:r>
            <a:r>
              <a:rPr sz="800" dirty="0">
                <a:uFill>
                  <a:solidFill/>
                </a:uFill>
              </a:rPr>
              <a:t>The Schutz Company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570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300"/>
              </a:spcBef>
              <a:buChar char="–"/>
              <a:defRPr sz="1600"/>
            </a:lvl2pPr>
            <a:lvl3pPr marL="1183639" indent="-228600">
              <a:spcBef>
                <a:spcPts val="300"/>
              </a:spcBef>
              <a:defRPr sz="1400"/>
            </a:lvl3pPr>
            <a:lvl4pPr marL="1640839" indent="-228600">
              <a:spcBef>
                <a:spcPts val="300"/>
              </a:spcBef>
              <a:buChar char="–"/>
              <a:defRPr sz="1200"/>
            </a:lvl4pPr>
            <a:lvl5pPr marL="2098039" indent="-228600">
              <a:spcBef>
                <a:spcPts val="300"/>
              </a:spcBef>
              <a:buChar char="»"/>
              <a:defRPr sz="12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862392" y="6598555"/>
            <a:ext cx="283816" cy="2744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584200">
              <a:def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txStyles>
    <p:titleStyle>
      <a:lvl1pPr marL="40639" marR="40639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1pPr>
      <a:lvl2pPr marL="40639" marR="40639" indent="2286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2pPr>
      <a:lvl3pPr marL="40639" marR="40639" indent="4572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3pPr>
      <a:lvl4pPr marL="40639" marR="40639" indent="6858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4pPr>
      <a:lvl5pPr marL="40639" marR="40639" indent="9144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5pPr>
      <a:lvl6pPr marL="40639" marR="40639" indent="11430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6pPr>
      <a:lvl7pPr marL="40639" marR="40639" indent="13716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7pPr>
      <a:lvl8pPr marL="40639" marR="40639" indent="16002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8pPr>
      <a:lvl9pPr marL="40639" marR="40639" indent="1828800">
        <a:defRPr sz="2800" b="1">
          <a:uFill>
            <a:solidFill/>
          </a:uFill>
          <a:latin typeface="+mn-lt"/>
          <a:ea typeface="+mn-ea"/>
          <a:cs typeface="+mn-cs"/>
          <a:sym typeface="Verdana"/>
        </a:defRPr>
      </a:lvl9pPr>
    </p:titleStyle>
    <p:bodyStyle>
      <a:lvl1pPr marL="383540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1pPr>
      <a:lvl2pPr marL="819308" marR="40639" indent="-321468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2pPr>
      <a:lvl3pPr marL="1248954" marR="40639" indent="-293914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3pPr>
      <a:lvl4pPr marL="17551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4pPr>
      <a:lvl5pPr marL="22123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5pPr>
      <a:lvl6pPr marL="22123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6pPr>
      <a:lvl7pPr marL="22123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7pPr>
      <a:lvl8pPr marL="22123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8pPr>
      <a:lvl9pPr marL="2212339" marR="40639" indent="-342900">
        <a:spcBef>
          <a:spcPts val="400"/>
        </a:spcBef>
        <a:buClr>
          <a:srgbClr val="7B1142"/>
        </a:buClr>
        <a:buSzPct val="100000"/>
        <a:buFont typeface="Verdana"/>
        <a:buChar char="•"/>
        <a:defRPr>
          <a:uFill>
            <a:solidFill/>
          </a:uFill>
          <a:latin typeface="+mn-lt"/>
          <a:ea typeface="+mn-ea"/>
          <a:cs typeface="+mn-cs"/>
          <a:sym typeface="Verdana"/>
        </a:defRPr>
      </a:lvl9pPr>
    </p:bodyStyle>
    <p:otherStyle>
      <a:lvl1pPr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 sz="1200"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lementOm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9225" y="2514600"/>
            <a:ext cx="3765551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58800" y="2159000"/>
            <a:ext cx="8001000" cy="3276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676400" y="472281"/>
            <a:ext cx="74041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Organizational Goals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10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graphicFrame>
        <p:nvGraphicFramePr>
          <p:cNvPr id="64" name="Table 64"/>
          <p:cNvGraphicFramePr/>
          <p:nvPr>
            <p:extLst>
              <p:ext uri="{D42A27DB-BD31-4B8C-83A1-F6EECF244321}">
                <p14:modId xmlns:p14="http://schemas.microsoft.com/office/powerpoint/2010/main" val="90154471"/>
              </p:ext>
            </p:extLst>
          </p:nvPr>
        </p:nvGraphicFramePr>
        <p:xfrm>
          <a:off x="586740" y="2184400"/>
          <a:ext cx="7962900" cy="329562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317343"/>
                <a:gridCol w="2701032"/>
                <a:gridCol w="2944525"/>
              </a:tblGrid>
              <a:tr h="664180">
                <a:tc>
                  <a:txBody>
                    <a:bodyPr/>
                    <a:lstStyle/>
                    <a:p>
                      <a:pPr marR="40639" lvl="0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sz="18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Individuals feel…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Organization facilitates an atmosphere of…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</a:tr>
              <a:tr h="325108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Inclusion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Alive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Participation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Control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Self-determined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Empowerment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Self-aware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Significance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Significant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Recognition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Competence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Competent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Reward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0271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Likability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Likable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Humanity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Dimensions Measured</a:t>
            </a:r>
          </a:p>
        </p:txBody>
      </p:sp>
      <p:sp>
        <p:nvSpPr>
          <p:cNvPr id="67" name="Shape 67"/>
          <p:cNvSpPr/>
          <p:nvPr/>
        </p:nvSpPr>
        <p:spPr>
          <a:xfrm>
            <a:off x="609600" y="1905000"/>
            <a:ext cx="8089900" cy="3786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Inclusion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amount of contact with other people</a:t>
            </a: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endParaRPr sz="2400">
              <a:uFill>
                <a:solidFill/>
              </a:uFill>
            </a:endParaRP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Control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structure of interaction with other people, including directing and decision-making</a:t>
            </a: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endParaRPr sz="2400">
              <a:uFill>
                <a:solidFill/>
              </a:uFill>
            </a:endParaRP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Openness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depth of the interaction with other people—expressing feelings, thoughts, and beliefs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11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Dimensions Measured</a:t>
            </a:r>
          </a:p>
        </p:txBody>
      </p:sp>
      <p:sp>
        <p:nvSpPr>
          <p:cNvPr id="71" name="Shape 71"/>
          <p:cNvSpPr/>
          <p:nvPr/>
        </p:nvSpPr>
        <p:spPr>
          <a:xfrm>
            <a:off x="609600" y="1905000"/>
            <a:ext cx="7937500" cy="341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Significance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Feeling important, worthwhile, and meaningful</a:t>
            </a: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endParaRPr sz="2400">
              <a:uFill>
                <a:solidFill/>
              </a:uFill>
            </a:endParaRP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Competence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Feeling capable, intelligent, and self-sufficient</a:t>
            </a: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Likability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Feeling good about oneself in the presence of others 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12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Dimensions Measured</a:t>
            </a:r>
          </a:p>
        </p:txBody>
      </p:sp>
      <p:sp>
        <p:nvSpPr>
          <p:cNvPr id="75" name="Shape 75"/>
          <p:cNvSpPr/>
          <p:nvPr/>
        </p:nvSpPr>
        <p:spPr>
          <a:xfrm>
            <a:off x="609600" y="1905000"/>
            <a:ext cx="79375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Productivity</a:t>
            </a:r>
          </a:p>
          <a:p>
            <a:pPr marL="497840" lvl="0">
              <a:buClr>
                <a:srgbClr val="000000"/>
              </a:buClr>
              <a:buFont typeface="Verdana"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Satisfaction with performance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13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114" y="3441700"/>
            <a:ext cx="7645401" cy="978561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  <p:sp>
        <p:nvSpPr>
          <p:cNvPr id="80" name="Shape 80"/>
          <p:cNvSpPr/>
          <p:nvPr/>
        </p:nvSpPr>
        <p:spPr>
          <a:xfrm>
            <a:off x="1689100" y="5422900"/>
            <a:ext cx="6070600" cy="889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algn="ctr">
              <a:spcBef>
                <a:spcPts val="2400"/>
              </a:spcBef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2600" b="1">
                <a:uFill>
                  <a:solidFill/>
                </a:uFill>
              </a:rPr>
              <a:t>Difference scores </a:t>
            </a:r>
            <a:r>
              <a:rPr sz="2600">
                <a:uFill>
                  <a:solidFill/>
                </a:uFill>
              </a:rPr>
              <a:t>are the gaps between the </a:t>
            </a:r>
            <a:r>
              <a:rPr sz="2600" i="1">
                <a:uFill>
                  <a:solidFill/>
                </a:uFill>
              </a:rPr>
              <a:t>See </a:t>
            </a:r>
            <a:r>
              <a:rPr sz="2600">
                <a:uFill>
                  <a:solidFill/>
                </a:uFill>
              </a:rPr>
              <a:t>and </a:t>
            </a:r>
            <a:r>
              <a:rPr sz="2600" i="1">
                <a:uFill>
                  <a:solidFill/>
                </a:uFill>
              </a:rPr>
              <a:t>Want </a:t>
            </a:r>
            <a:r>
              <a:rPr sz="2600">
                <a:uFill>
                  <a:solidFill/>
                </a:uFill>
              </a:rPr>
              <a:t>scores.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14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33400" y="1638300"/>
            <a:ext cx="6362700" cy="1282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0" algn="ctr">
              <a:spcBef>
                <a:spcPts val="2400"/>
              </a:spcBef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2600" b="1">
                <a:uFill>
                  <a:solidFill/>
                </a:uFill>
              </a:rPr>
              <a:t>Scores </a:t>
            </a:r>
            <a:r>
              <a:rPr sz="2600">
                <a:uFill>
                  <a:solidFill/>
                </a:uFill>
              </a:rPr>
              <a:t>are given on a scale of 0-100, indicating the percentage of people accepting the idea.</a:t>
            </a:r>
          </a:p>
        </p:txBody>
      </p:sp>
      <p:sp>
        <p:nvSpPr>
          <p:cNvPr id="83" name="Shape 83"/>
          <p:cNvSpPr/>
          <p:nvPr/>
        </p:nvSpPr>
        <p:spPr>
          <a:xfrm rot="2096237">
            <a:off x="5821839" y="2900278"/>
            <a:ext cx="1295401" cy="431801"/>
          </a:xfrm>
          <a:prstGeom prst="rightArrow">
            <a:avLst>
              <a:gd name="adj1" fmla="val 29646"/>
              <a:gd name="adj2" fmla="val 131505"/>
            </a:avLst>
          </a:prstGeom>
          <a:solidFill>
            <a:srgbClr val="3DA642"/>
          </a:solidFill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4" name="Shape 84"/>
          <p:cNvSpPr/>
          <p:nvPr/>
        </p:nvSpPr>
        <p:spPr>
          <a:xfrm rot="18091322">
            <a:off x="6868803" y="4699161"/>
            <a:ext cx="1333501" cy="431801"/>
          </a:xfrm>
          <a:prstGeom prst="rightArrow">
            <a:avLst>
              <a:gd name="adj1" fmla="val 29646"/>
              <a:gd name="adj2" fmla="val 131505"/>
            </a:avLst>
          </a:prstGeom>
          <a:solidFill>
            <a:srgbClr val="3DA642"/>
          </a:solidFill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419600" y="4178300"/>
            <a:ext cx="1219200" cy="495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algn="ctr">
              <a:spcBef>
                <a:spcPts val="2400"/>
              </a:spcBef>
              <a:buClr>
                <a:srgbClr val="000000"/>
              </a:buClr>
              <a:buFont typeface="Arial"/>
              <a:defRPr sz="2600" b="1">
                <a:solidFill>
                  <a:srgbClr val="FA6E6F"/>
                </a:solidFill>
                <a:uFill>
                  <a:solidFill>
                    <a:srgbClr val="FA6E6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A6E6F"/>
                </a:solidFill>
                <a:uFill>
                  <a:solidFill>
                    <a:srgbClr val="FA6E6F"/>
                  </a:solidFill>
                </a:uFill>
              </a:rPr>
              <a:t>Want</a:t>
            </a:r>
          </a:p>
        </p:txBody>
      </p:sp>
      <p:sp>
        <p:nvSpPr>
          <p:cNvPr id="86" name="Shape 86"/>
          <p:cNvSpPr/>
          <p:nvPr/>
        </p:nvSpPr>
        <p:spPr>
          <a:xfrm>
            <a:off x="3213100" y="3556000"/>
            <a:ext cx="1003300" cy="495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algn="ctr">
              <a:spcBef>
                <a:spcPts val="2400"/>
              </a:spcBef>
              <a:buClr>
                <a:srgbClr val="000000"/>
              </a:buClr>
              <a:buFont typeface="Arial"/>
              <a:defRPr sz="2600" b="1">
                <a:solidFill>
                  <a:srgbClr val="7AB1EF"/>
                </a:solidFill>
                <a:uFill>
                  <a:solidFill>
                    <a:srgbClr val="7AB1EF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7AB1EF"/>
                </a:solidFill>
                <a:uFill>
                  <a:solidFill>
                    <a:srgbClr val="7AB1EF"/>
                  </a:solidFill>
                </a:uFill>
              </a:rPr>
              <a:t>See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5" animBg="1" advAuto="0"/>
      <p:bldP spid="82" grpId="1" animBg="1" advAuto="0"/>
      <p:bldP spid="83" grpId="2" animBg="1" advAuto="0"/>
      <p:bldP spid="84" grpId="6" animBg="1" advAuto="0"/>
      <p:bldP spid="85" grpId="4" animBg="1" advAuto="0"/>
      <p:bldP spid="86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58800" y="2159000"/>
            <a:ext cx="8001000" cy="3276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graphicFrame>
        <p:nvGraphicFramePr>
          <p:cNvPr id="89" name="Table 89"/>
          <p:cNvGraphicFramePr/>
          <p:nvPr>
            <p:extLst>
              <p:ext uri="{D42A27DB-BD31-4B8C-83A1-F6EECF244321}">
                <p14:modId xmlns:p14="http://schemas.microsoft.com/office/powerpoint/2010/main" val="1996537901"/>
              </p:ext>
            </p:extLst>
          </p:nvPr>
        </p:nvGraphicFramePr>
        <p:xfrm>
          <a:off x="586740" y="2184400"/>
          <a:ext cx="7962900" cy="328168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317343"/>
                <a:gridCol w="2701032"/>
                <a:gridCol w="2944525"/>
              </a:tblGrid>
              <a:tr h="630308">
                <a:tc>
                  <a:txBody>
                    <a:bodyPr/>
                    <a:lstStyle/>
                    <a:p>
                      <a:pPr marR="40639" lvl="0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sz="18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Individuals feel…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Organization facilitates an atmosphere of…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</a:tr>
              <a:tr h="308529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Inclusion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Alive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Participation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Control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Self-determined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Empowerment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Self-aware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Significance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Significant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Recognition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Competence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Competent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Reward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13428"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b="1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Likability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Likable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Humanity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15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91" name="screenshot_16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9300" y="3161307"/>
            <a:ext cx="4244623" cy="1790701"/>
          </a:xfrm>
          <a:prstGeom prst="rect">
            <a:avLst/>
          </a:prstGeom>
          <a:ln>
            <a:round/>
          </a:ln>
          <a:effectLst>
            <a:outerShdw blurRad="127000" dist="2286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92" name="screenshot_16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9900" y="3211245"/>
            <a:ext cx="4229101" cy="1792556"/>
          </a:xfrm>
          <a:prstGeom prst="rect">
            <a:avLst/>
          </a:prstGeom>
          <a:ln>
            <a:round/>
          </a:ln>
          <a:effectLst>
            <a:outerShdw blurRad="127000" dist="228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3" name="Shape 93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 advAuto="0"/>
      <p:bldP spid="92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creen Shot 2011-10-03 at 11.36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724966"/>
            <a:ext cx="3733800" cy="4828587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16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97" name="screenshot_16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637" y="4356100"/>
            <a:ext cx="2906372" cy="1231900"/>
          </a:xfrm>
          <a:prstGeom prst="rect">
            <a:avLst/>
          </a:prstGeom>
          <a:ln>
            <a:round/>
          </a:ln>
        </p:spPr>
      </p:pic>
      <p:pic>
        <p:nvPicPr>
          <p:cNvPr id="98" name="screenshot_16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977" y="2435026"/>
            <a:ext cx="2950164" cy="1244601"/>
          </a:xfrm>
          <a:prstGeom prst="rect">
            <a:avLst/>
          </a:prstGeom>
          <a:ln>
            <a:round/>
          </a:ln>
        </p:spPr>
      </p:pic>
      <p:pic>
        <p:nvPicPr>
          <p:cNvPr id="99" name="dropped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8700" y="2654300"/>
            <a:ext cx="3841465" cy="2971801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5105400" y="2997200"/>
            <a:ext cx="3327400" cy="2120900"/>
          </a:xfrm>
          <a:prstGeom prst="rect">
            <a:avLst/>
          </a:prstGeom>
          <a:solidFill>
            <a:srgbClr val="FFFFFF"/>
          </a:solidFill>
          <a:ln w="6350">
            <a:solidFill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marL="0" lvl="0" indent="0" algn="ctr">
              <a:spcBef>
                <a:spcPts val="1800"/>
              </a:spcBef>
              <a:buClrTx/>
              <a:buSzTx/>
              <a:buFontTx/>
              <a:buNone/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Organization</a:t>
            </a:r>
          </a:p>
          <a:p>
            <a:pPr marL="0" lvl="0" indent="0" algn="ctr">
              <a:spcBef>
                <a:spcPts val="1800"/>
              </a:spcBef>
              <a:buClrTx/>
              <a:buSzTx/>
              <a:buFontTx/>
              <a:buNone/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Team</a:t>
            </a:r>
          </a:p>
          <a:p>
            <a:pPr marL="0" lvl="0" indent="0" algn="ctr">
              <a:spcBef>
                <a:spcPts val="1800"/>
              </a:spcBef>
              <a:buClrTx/>
              <a:buSzTx/>
              <a:buFontTx/>
              <a:buNone/>
              <a:defRPr>
                <a:uFillTx/>
              </a:defRPr>
            </a:pPr>
            <a:r>
              <a:rPr sz="3200" dirty="0">
                <a:uFill>
                  <a:solidFill/>
                </a:uFill>
              </a:rPr>
              <a:t>Relations</a:t>
            </a:r>
          </a:p>
        </p:txBody>
      </p:sp>
      <p:sp>
        <p:nvSpPr>
          <p:cNvPr id="101" name="Shape 101"/>
          <p:cNvSpPr/>
          <p:nvPr/>
        </p:nvSpPr>
        <p:spPr>
          <a:xfrm rot="1045988">
            <a:off x="3702194" y="3609743"/>
            <a:ext cx="1422401" cy="431801"/>
          </a:xfrm>
          <a:prstGeom prst="rightArrow">
            <a:avLst>
              <a:gd name="adj1" fmla="val 29646"/>
              <a:gd name="adj2" fmla="val 131505"/>
            </a:avLst>
          </a:prstGeom>
          <a:solidFill>
            <a:srgbClr val="3DA642"/>
          </a:solidFill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47700" y="2070100"/>
            <a:ext cx="1333500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3DA542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4" animBg="1" advAuto="0"/>
      <p:bldP spid="100" grpId="3" animBg="1" advAuto="0"/>
      <p:bldP spid="100" grpId="5" animBg="1" advAuto="0"/>
      <p:bldP spid="101" grpId="2" animBg="1" advAuto="0"/>
      <p:bldP spid="101" grpId="6" animBg="1" advAuto="0"/>
      <p:bldP spid="102" grpId="1" animBg="1" advAuto="0"/>
      <p:bldP spid="102" grpId="7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  <p:pic>
        <p:nvPicPr>
          <p:cNvPr id="106" name="Screen Shot 2011-10-03 at 11.36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724966"/>
            <a:ext cx="3733800" cy="4828587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17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8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8700" y="2654300"/>
            <a:ext cx="3841465" cy="2971801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0" name="Shape 110"/>
          <p:cNvSpPr/>
          <p:nvPr/>
        </p:nvSpPr>
        <p:spPr>
          <a:xfrm>
            <a:off x="7522644" y="3191248"/>
            <a:ext cx="657437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63500">
            <a:solidFill>
              <a:srgbClr val="3DA542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681948" y="3191248"/>
            <a:ext cx="1916296" cy="26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3DA542"/>
            </a:solidFill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2" animBg="1" advAuto="0"/>
      <p:bldP spid="109" grpId="1" animBg="1" advAuto="0"/>
      <p:bldP spid="109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creen Shot 2011-10-03 at 11.36.10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724966"/>
            <a:ext cx="3733800" cy="4828587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18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114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8700" y="2654300"/>
            <a:ext cx="3841465" cy="2971801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5" name="Shape 115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Element O Sample report 2011-07_Page_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802694"/>
            <a:ext cx="3556001" cy="4598106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18" name="Screen Shot 2011-10-03 at 11.34.5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8500" y="2489200"/>
            <a:ext cx="4177295" cy="3225800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19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422900" y="1790700"/>
            <a:ext cx="2361317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All dimensions</a:t>
            </a:r>
          </a:p>
        </p:txBody>
      </p:sp>
      <p:sp>
        <p:nvSpPr>
          <p:cNvPr id="121" name="Shape 121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17638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Element O: Organizational Climate</a:t>
            </a:r>
          </a:p>
        </p:txBody>
      </p:sp>
      <p:sp>
        <p:nvSpPr>
          <p:cNvPr id="22" name="Shape 22"/>
          <p:cNvSpPr/>
          <p:nvPr/>
        </p:nvSpPr>
        <p:spPr>
          <a:xfrm>
            <a:off x="609600" y="2743200"/>
            <a:ext cx="39624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175" algn="ctr">
              <a:buClr>
                <a:srgbClr val="000000"/>
              </a:buClr>
              <a:buFont typeface="Verdana"/>
              <a:defRPr sz="3600"/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Measures the climate or atmosphere in the organization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24" name="Element O Sample report 2011-07_Page_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8400" y="1943100"/>
            <a:ext cx="3064476" cy="3937000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shot_17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2159000"/>
            <a:ext cx="2770613" cy="3594100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20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125" name="screenshot_17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9600" y="2461524"/>
            <a:ext cx="2781301" cy="3596377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6" name="screenshot_170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61000" y="2743200"/>
            <a:ext cx="2782530" cy="3594101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27" name="Shape 127"/>
          <p:cNvSpPr/>
          <p:nvPr/>
        </p:nvSpPr>
        <p:spPr>
          <a:xfrm>
            <a:off x="1371600" y="1625600"/>
            <a:ext cx="179904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Comments</a:t>
            </a:r>
          </a:p>
        </p:txBody>
      </p:sp>
      <p:sp>
        <p:nvSpPr>
          <p:cNvPr id="128" name="Shape 128"/>
          <p:cNvSpPr/>
          <p:nvPr/>
        </p:nvSpPr>
        <p:spPr>
          <a:xfrm>
            <a:off x="3771900" y="1917700"/>
            <a:ext cx="1592918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High/Low</a:t>
            </a:r>
          </a:p>
        </p:txBody>
      </p:sp>
      <p:sp>
        <p:nvSpPr>
          <p:cNvPr id="129" name="Shape 129"/>
          <p:cNvSpPr/>
          <p:nvPr/>
        </p:nvSpPr>
        <p:spPr>
          <a:xfrm>
            <a:off x="6121400" y="2222500"/>
            <a:ext cx="147832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All items</a:t>
            </a:r>
          </a:p>
        </p:txBody>
      </p:sp>
      <p:sp>
        <p:nvSpPr>
          <p:cNvPr id="130" name="Shape 130"/>
          <p:cNvSpPr/>
          <p:nvPr/>
        </p:nvSpPr>
        <p:spPr>
          <a:xfrm>
            <a:off x="1676400" y="0"/>
            <a:ext cx="73914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Survey Report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ElementOm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9225" y="2514600"/>
            <a:ext cx="3765551" cy="182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21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1371600"/>
            <a:ext cx="4019551" cy="2663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914400" y="1808162"/>
            <a:ext cx="2527112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1952 research</a:t>
            </a:r>
          </a:p>
          <a:p>
            <a:pPr lvl="0">
              <a:buClr>
                <a:srgbClr val="000000"/>
              </a:buClr>
              <a:buFont typeface="Arial"/>
              <a:defRPr sz="1800">
                <a:uFillTx/>
              </a:defRPr>
            </a:pPr>
            <a:r>
              <a:rPr sz="280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US Navy</a:t>
            </a:r>
          </a:p>
        </p:txBody>
      </p:sp>
      <p:sp>
        <p:nvSpPr>
          <p:cNvPr id="28" name="Shape 28"/>
          <p:cNvSpPr/>
          <p:nvPr/>
        </p:nvSpPr>
        <p:spPr>
          <a:xfrm>
            <a:off x="5410200" y="5765800"/>
            <a:ext cx="3218443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buClr>
                <a:srgbClr val="000000"/>
              </a:buClr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Combat Information Center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779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What Makes Groups Productive?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3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31" name="droppedImage.png"/>
          <p:cNvPicPr/>
          <p:nvPr/>
        </p:nvPicPr>
        <p:blipFill>
          <a:blip r:embed="rId3">
            <a:extLst/>
          </a:blip>
          <a:srcRect l="5" t="4918" r="5"/>
          <a:stretch>
            <a:fillRect/>
          </a:stretch>
        </p:blipFill>
        <p:spPr>
          <a:xfrm>
            <a:off x="914400" y="3276600"/>
            <a:ext cx="4495801" cy="2946400"/>
          </a:xfrm>
          <a:prstGeom prst="rect">
            <a:avLst/>
          </a:prstGeom>
          <a:ln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779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What Makes Groups Productive?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4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sp>
        <p:nvSpPr>
          <p:cNvPr id="35" name="Shape 35"/>
          <p:cNvSpPr/>
          <p:nvPr/>
        </p:nvSpPr>
        <p:spPr>
          <a:xfrm>
            <a:off x="457200" y="2082800"/>
            <a:ext cx="8229600" cy="2860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0" lvl="0" algn="ctr">
              <a:spcBef>
                <a:spcPts val="6000"/>
              </a:spcBef>
              <a:defRPr sz="1800">
                <a:uFillTx/>
              </a:defRPr>
            </a:pPr>
            <a:r>
              <a:rPr sz="4000" dirty="0">
                <a:uFill>
                  <a:solidFill/>
                </a:uFill>
              </a:rPr>
              <a:t>Technical competence</a:t>
            </a:r>
          </a:p>
          <a:p>
            <a:pPr marL="0" lvl="0" algn="ctr">
              <a:spcBef>
                <a:spcPts val="600"/>
              </a:spcBef>
              <a:defRPr sz="1800">
                <a:uFillTx/>
              </a:defRPr>
            </a:pPr>
            <a:endParaRPr lang="en-US" sz="2400" dirty="0" smtClean="0">
              <a:uFill>
                <a:solidFill/>
              </a:uFill>
            </a:endParaRPr>
          </a:p>
          <a:p>
            <a:pPr marL="0" lvl="0" algn="ctr">
              <a:spcBef>
                <a:spcPts val="600"/>
              </a:spcBef>
              <a:defRPr sz="1800">
                <a:uFillTx/>
              </a:defRPr>
            </a:pPr>
            <a:endParaRPr lang="en-US" dirty="0"/>
          </a:p>
          <a:p>
            <a:pPr marL="0" lvl="0" algn="ctr">
              <a:spcBef>
                <a:spcPts val="600"/>
              </a:spcBef>
              <a:defRPr sz="1800">
                <a:uFillTx/>
              </a:defRPr>
            </a:pPr>
            <a:r>
              <a:rPr sz="4000" dirty="0" smtClean="0">
                <a:uFill>
                  <a:solidFill/>
                </a:uFill>
              </a:rPr>
              <a:t>Compatibility</a:t>
            </a:r>
            <a:r>
              <a:rPr sz="4000" dirty="0">
                <a:uFill>
                  <a:solidFill/>
                </a:uFill>
              </a:rPr>
              <a:t>:</a:t>
            </a:r>
          </a:p>
          <a:p>
            <a:pPr marL="0" lvl="0" algn="ctr">
              <a:spcBef>
                <a:spcPts val="600"/>
              </a:spcBef>
              <a:defRPr sz="1800">
                <a:uFillTx/>
              </a:defRPr>
            </a:pPr>
            <a:r>
              <a:rPr sz="3200" dirty="0">
                <a:uFill>
                  <a:solidFill/>
                </a:uFill>
              </a:rPr>
              <a:t>People working well together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779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What Makes Groups Productive?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879600"/>
            <a:ext cx="8229600" cy="3835400"/>
          </a:xfrm>
          <a:prstGeom prst="rect">
            <a:avLst/>
          </a:prstGeom>
        </p:spPr>
        <p:txBody>
          <a:bodyPr/>
          <a:lstStyle/>
          <a:p>
            <a:pPr lvl="0" algn="ctr">
              <a:buSzTx/>
              <a:buNone/>
              <a:defRPr>
                <a:uFillTx/>
              </a:defRPr>
            </a:pPr>
            <a:r>
              <a:rPr sz="3600">
                <a:uFill>
                  <a:solidFill/>
                </a:uFill>
              </a:rPr>
              <a:t>Working well together</a:t>
            </a:r>
          </a:p>
          <a:p>
            <a:pPr lvl="0" algn="ctr">
              <a:buSzTx/>
              <a:buNone/>
              <a:defRPr>
                <a:uFillTx/>
              </a:defRPr>
            </a:pPr>
            <a:r>
              <a:rPr sz="3600">
                <a:uFill>
                  <a:solidFill/>
                </a:uFill>
              </a:rPr>
              <a:t>is driven by…</a:t>
            </a:r>
          </a:p>
          <a:p>
            <a:pPr lvl="0" algn="ctr">
              <a:buSzTx/>
              <a:buNone/>
              <a:defRPr>
                <a:uFillTx/>
              </a:defRPr>
            </a:pPr>
            <a:endParaRPr sz="7200">
              <a:uFill>
                <a:solidFill/>
              </a:uFill>
            </a:endParaRPr>
          </a:p>
          <a:p>
            <a:pPr lvl="0" algn="ctr">
              <a:buSzTx/>
              <a:buNone/>
              <a:defRPr>
                <a:uFillTx/>
              </a:defRPr>
            </a:pPr>
            <a:r>
              <a:rPr sz="4400">
                <a:uFill>
                  <a:solidFill/>
                </a:uFill>
              </a:rPr>
              <a:t>Individual feelings about oneself in the organization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5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779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What Makes Groups Productive?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816100"/>
            <a:ext cx="8229600" cy="609600"/>
          </a:xfrm>
          <a:prstGeom prst="rect">
            <a:avLst/>
          </a:prstGeom>
        </p:spPr>
        <p:txBody>
          <a:bodyPr/>
          <a:lstStyle>
            <a:lvl1pPr algn="ctr">
              <a:buSzTx/>
              <a:buNone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How we feel about ourselves at work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6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2781300"/>
            <a:ext cx="4559300" cy="3302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45" name="Picture 4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2781300"/>
            <a:ext cx="4178300" cy="33020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6400" y="0"/>
            <a:ext cx="7391400" cy="1477963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What Makes Groups Productive?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854200"/>
            <a:ext cx="8229600" cy="4102100"/>
          </a:xfrm>
          <a:prstGeom prst="rect">
            <a:avLst/>
          </a:prstGeom>
        </p:spPr>
        <p:txBody>
          <a:bodyPr/>
          <a:lstStyle/>
          <a:p>
            <a:pPr lvl="0" algn="ctr">
              <a:buSzTx/>
              <a:buNone/>
              <a:defRPr>
                <a:uFillTx/>
              </a:defRPr>
            </a:pPr>
            <a:r>
              <a:rPr sz="3600">
                <a:uFill>
                  <a:solidFill/>
                </a:uFill>
              </a:rPr>
              <a:t>To increase productivity…</a:t>
            </a:r>
          </a:p>
          <a:p>
            <a:pPr lvl="0">
              <a:buSzTx/>
              <a:buNone/>
              <a:defRPr>
                <a:uFillTx/>
              </a:defRPr>
            </a:pPr>
            <a:endParaRPr sz="3900">
              <a:uFill>
                <a:solidFill/>
              </a:uFill>
            </a:endParaRPr>
          </a:p>
          <a:p>
            <a:pPr lvl="0" algn="ctr">
              <a:buSzTx/>
              <a:buNone/>
              <a:defRPr>
                <a:uFillTx/>
              </a:defRPr>
            </a:pPr>
            <a:r>
              <a:rPr sz="4400">
                <a:uFill>
                  <a:solidFill/>
                </a:uFill>
              </a:rPr>
              <a:t>We create an organizational atmosphere in which people feel positive about themselves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7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58800" y="2159000"/>
            <a:ext cx="8001000" cy="3276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676400" y="472281"/>
            <a:ext cx="74041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Organizational Goals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8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graphicFrame>
        <p:nvGraphicFramePr>
          <p:cNvPr id="54" name="Table 54"/>
          <p:cNvGraphicFramePr/>
          <p:nvPr>
            <p:extLst>
              <p:ext uri="{D42A27DB-BD31-4B8C-83A1-F6EECF244321}">
                <p14:modId xmlns:p14="http://schemas.microsoft.com/office/powerpoint/2010/main" val="973695081"/>
              </p:ext>
            </p:extLst>
          </p:nvPr>
        </p:nvGraphicFramePr>
        <p:xfrm>
          <a:off x="586740" y="2184400"/>
          <a:ext cx="7962900" cy="328168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317343"/>
                <a:gridCol w="2701032"/>
                <a:gridCol w="2944525"/>
              </a:tblGrid>
              <a:tr h="579677">
                <a:tc>
                  <a:txBody>
                    <a:bodyPr/>
                    <a:lstStyle/>
                    <a:p>
                      <a:pPr marR="40639" lvl="0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sz="18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Organization facilitates an atmosphere of…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Participation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Empowerment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Recognition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 dirty="0"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Reward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35126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Humanity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558800" y="2159000"/>
            <a:ext cx="8001000" cy="3276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676400" y="472281"/>
            <a:ext cx="740410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Verdana"/>
              <a:defRPr sz="2800" b="1"/>
            </a:lvl1pPr>
          </a:lstStyle>
          <a:p>
            <a:pPr lvl="0">
              <a:defRPr sz="1800" b="0">
                <a:uFillTx/>
              </a:defRPr>
            </a:pPr>
            <a:r>
              <a:rPr sz="2800" b="1">
                <a:uFill>
                  <a:solidFill/>
                </a:uFill>
              </a:rPr>
              <a:t>Organizational Goals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8862392" y="6596062"/>
            <a:ext cx="283816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rPr>
              <a:t>9</a:t>
            </a:fld>
            <a:endParaRPr sz="1200">
              <a:solidFill>
                <a:srgbClr val="9B9B9B"/>
              </a:solidFill>
              <a:uFill>
                <a:solidFill>
                  <a:srgbClr val="9B9B9B"/>
                </a:solidFill>
              </a:uFill>
            </a:endParaRPr>
          </a:p>
        </p:txBody>
      </p:sp>
      <p:graphicFrame>
        <p:nvGraphicFramePr>
          <p:cNvPr id="59" name="Table 59"/>
          <p:cNvGraphicFramePr/>
          <p:nvPr>
            <p:extLst>
              <p:ext uri="{D42A27DB-BD31-4B8C-83A1-F6EECF244321}">
                <p14:modId xmlns:p14="http://schemas.microsoft.com/office/powerpoint/2010/main" val="2805946760"/>
              </p:ext>
            </p:extLst>
          </p:nvPr>
        </p:nvGraphicFramePr>
        <p:xfrm>
          <a:off x="586740" y="2184400"/>
          <a:ext cx="7962900" cy="3292240"/>
        </p:xfrm>
        <a:graphic>
          <a:graphicData uri="http://schemas.openxmlformats.org/drawingml/2006/table">
            <a:tbl>
              <a:tblPr>
                <a:tableStyleId>{8F44A2F1-9E1F-4B54-A3A2-5F16C0AD49E2}</a:tableStyleId>
              </a:tblPr>
              <a:tblGrid>
                <a:gridCol w="2317343"/>
                <a:gridCol w="2701032"/>
                <a:gridCol w="2944525"/>
              </a:tblGrid>
              <a:tr h="660800">
                <a:tc>
                  <a:txBody>
                    <a:bodyPr/>
                    <a:lstStyle/>
                    <a:p>
                      <a:pPr marR="40639" lvl="0" defTabSz="914400">
                        <a:spcBef>
                          <a:spcPts val="300"/>
                        </a:spcBef>
                        <a:tabLst>
                          <a:tab pos="914400" algn="l"/>
                        </a:tabLst>
                        <a:defRPr sz="1800">
                          <a:solidFill>
                            <a:srgbClr val="FFFF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Individuals feel…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40639" lvl="1" indent="-342900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Organization facilitates an atmosphere of…</a:t>
                      </a:r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FFFFFF"/>
                      </a:solidFill>
                      <a:miter lim="400000"/>
                    </a:lnL>
                    <a:lnR w="508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5657AE"/>
                    </a:solidFill>
                  </a:tcPr>
                </a:tc>
              </a:tr>
              <a:tr h="323454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Alive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Participation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Self-determined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Empowerment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Self-aware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Openness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Significant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Recognition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Competent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Reward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328590">
                <a:tc>
                  <a:txBody>
                    <a:bodyPr/>
                    <a:lstStyle/>
                    <a:p>
                      <a:pPr marL="383540" marR="40639" lvl="0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ea typeface="Arial"/>
                          <a:cs typeface="Arial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Likable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383540" marR="40639" lvl="1" indent="-342900" algn="l" defTabSz="914400">
                        <a:spcBef>
                          <a:spcPts val="400"/>
                        </a:spcBef>
                        <a:tabLst>
                          <a:tab pos="2781300" algn="l"/>
                          <a:tab pos="3009900" algn="l"/>
                          <a:tab pos="5765800" algn="l"/>
                          <a:tab pos="6438900" algn="l"/>
                        </a:tabLst>
                        <a:defRPr sz="1800">
                          <a:uFillTx/>
                        </a:defRPr>
                      </a:pPr>
                      <a:r>
                        <a:rPr dirty="0">
                          <a:uFill>
                            <a:solidFill/>
                          </a:uFill>
                          <a:latin typeface="Arial"/>
                          <a:ea typeface="Arial"/>
                          <a:cs typeface="Arial"/>
                        </a:rPr>
                        <a:t>Humanity</a:t>
                      </a:r>
                    </a:p>
                  </a:txBody>
                  <a:tcPr marL="50800" marR="50800" marT="50800" marB="508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353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Element O: Organizational Climate</vt:lpstr>
      <vt:lpstr>What Makes Groups Productive?</vt:lpstr>
      <vt:lpstr>What Makes Groups Productive?</vt:lpstr>
      <vt:lpstr>What Makes Groups Productive?</vt:lpstr>
      <vt:lpstr>What Makes Groups Productive?</vt:lpstr>
      <vt:lpstr>What Makes Groups Productive?</vt:lpstr>
      <vt:lpstr>PowerPoint Presentation</vt:lpstr>
      <vt:lpstr>PowerPoint Presentation</vt:lpstr>
      <vt:lpstr>PowerPoint Presentation</vt:lpstr>
      <vt:lpstr>Dimensions Measured</vt:lpstr>
      <vt:lpstr>Dimensions Measured</vt:lpstr>
      <vt:lpstr>Dimensions Measured</vt:lpstr>
      <vt:lpstr>Survey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Ethan Schutz</cp:lastModifiedBy>
  <cp:revision>7</cp:revision>
  <dcterms:modified xsi:type="dcterms:W3CDTF">2016-11-26T20:50:38Z</dcterms:modified>
</cp:coreProperties>
</file>